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72" r:id="rId10"/>
    <p:sldId id="263" r:id="rId11"/>
    <p:sldId id="264" r:id="rId12"/>
    <p:sldId id="265" r:id="rId13"/>
    <p:sldId id="266" r:id="rId14"/>
    <p:sldId id="273" r:id="rId15"/>
    <p:sldId id="267" r:id="rId16"/>
    <p:sldId id="269" r:id="rId17"/>
  </p:sldIdLst>
  <p:sldSz cx="18288000" cy="10287000"/>
  <p:notesSz cx="6858000" cy="9144000"/>
  <p:embeddedFontLst>
    <p:embeddedFont>
      <p:font typeface="Public Sans" pitchFamily="2" charset="77"/>
      <p:regular r:id="rId18"/>
    </p:embeddedFont>
    <p:embeddedFont>
      <p:font typeface="Public Sans Bold" pitchFamily="2" charset="77"/>
      <p:regular r:id="rId19"/>
    </p:embeddedFont>
    <p:embeddedFont>
      <p:font typeface="Public Sans Medium" pitchFamily="2" charset="77"/>
      <p:regular r:id="rId20"/>
    </p:embeddedFont>
    <p:embeddedFont>
      <p:font typeface="Public Sans Thin" pitchFamily="2" charset="77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 autoAdjust="0"/>
    <p:restoredTop sz="94544" autoAdjust="0"/>
  </p:normalViewPr>
  <p:slideViewPr>
    <p:cSldViewPr>
      <p:cViewPr>
        <p:scale>
          <a:sx n="59" d="100"/>
          <a:sy n="59" d="100"/>
        </p:scale>
        <p:origin x="1384" y="8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80123" y="5521153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232604" y="-1517311"/>
            <a:ext cx="20753208" cy="4667028"/>
            <a:chOff x="0" y="0"/>
            <a:chExt cx="27670944" cy="6222705"/>
          </a:xfrm>
        </p:grpSpPr>
        <p:sp>
          <p:nvSpPr>
            <p:cNvPr id="8" name="Freeform 8"/>
            <p:cNvSpPr/>
            <p:nvPr/>
          </p:nvSpPr>
          <p:spPr>
            <a:xfrm flipV="1">
              <a:off x="0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Freeform 9"/>
            <p:cNvSpPr/>
            <p:nvPr/>
          </p:nvSpPr>
          <p:spPr>
            <a:xfrm flipV="1">
              <a:off x="13835472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Freeform 10"/>
            <p:cNvSpPr/>
            <p:nvPr/>
          </p:nvSpPr>
          <p:spPr>
            <a:xfrm flipV="1">
              <a:off x="6917736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Freeform 11"/>
            <p:cNvSpPr/>
            <p:nvPr/>
          </p:nvSpPr>
          <p:spPr>
            <a:xfrm flipV="1">
              <a:off x="20753208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8605640" y="774915"/>
            <a:ext cx="1076720" cy="685627"/>
          </a:xfrm>
          <a:custGeom>
            <a:avLst/>
            <a:gdLst/>
            <a:ahLst/>
            <a:cxnLst/>
            <a:rect l="l" t="t" r="r" b="b"/>
            <a:pathLst>
              <a:path w="1076720" h="685627">
                <a:moveTo>
                  <a:pt x="0" y="0"/>
                </a:moveTo>
                <a:lnTo>
                  <a:pt x="1076720" y="0"/>
                </a:lnTo>
                <a:lnTo>
                  <a:pt x="1076720" y="685627"/>
                </a:lnTo>
                <a:lnTo>
                  <a:pt x="0" y="6856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4190156" y="2885224"/>
            <a:ext cx="9907688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5"/>
              </a:lnSpc>
            </a:pPr>
            <a:r>
              <a:rPr lang="en-US" sz="3500">
                <a:solidFill>
                  <a:srgbClr val="000000"/>
                </a:solidFill>
                <a:latin typeface="Public Sans Thin"/>
                <a:ea typeface="Public Sans Thin"/>
                <a:cs typeface="Public Sans Thin"/>
                <a:sym typeface="Public Sans Thin"/>
              </a:rPr>
              <a:t>INTERSENO 2026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050636" y="1589313"/>
            <a:ext cx="8186728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1"/>
              </a:lnSpc>
            </a:pPr>
            <a:r>
              <a:rPr lang="en-US" sz="203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CEU Cardenal Herrera University – Valencia, Spain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693172" y="3671335"/>
            <a:ext cx="12901657" cy="3350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COGNITIVE ACCESSIBILITY IN MEDIA INFORMATION FOR OLDER ADULTS WITH MILD COGNITIVE IMPAIRMENT: BARRIERS AND ADAPTATION STRATEGIES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8580105"/>
            <a:ext cx="1875840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Autor: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8948287"/>
            <a:ext cx="2409796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Paula Hernández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207321" y="8599665"/>
            <a:ext cx="2088500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Supervisors: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207321" y="8967847"/>
            <a:ext cx="2775015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José Antonio Solves</a:t>
            </a:r>
          </a:p>
          <a:p>
            <a:pPr algn="l">
              <a:lnSpc>
                <a:spcPts val="2283"/>
              </a:lnSpc>
            </a:pPr>
            <a:r>
              <a:rPr lang="en-US" sz="217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MªPilar Paricio</a:t>
            </a:r>
          </a:p>
        </p:txBody>
      </p:sp>
      <p:sp>
        <p:nvSpPr>
          <p:cNvPr id="20" name="AutoShape 20"/>
          <p:cNvSpPr/>
          <p:nvPr/>
        </p:nvSpPr>
        <p:spPr>
          <a:xfrm>
            <a:off x="1028700" y="8254758"/>
            <a:ext cx="4021936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>
            <a:off x="14097844" y="8254758"/>
            <a:ext cx="3161456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1028700" y="3507830"/>
            <a:ext cx="11695459" cy="5966905"/>
            <a:chOff x="0" y="0"/>
            <a:chExt cx="3080286" cy="1571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80286" cy="1571531"/>
            </a:xfrm>
            <a:custGeom>
              <a:avLst/>
              <a:gdLst/>
              <a:ahLst/>
              <a:cxnLst/>
              <a:rect l="l" t="t" r="r" b="b"/>
              <a:pathLst>
                <a:path w="3080286" h="1571531">
                  <a:moveTo>
                    <a:pt x="0" y="0"/>
                  </a:moveTo>
                  <a:lnTo>
                    <a:pt x="3080286" y="0"/>
                  </a:lnTo>
                  <a:lnTo>
                    <a:pt x="3080286" y="1571531"/>
                  </a:lnTo>
                  <a:lnTo>
                    <a:pt x="0" y="1571531"/>
                  </a:lnTo>
                  <a:close/>
                </a:path>
              </a:pathLst>
            </a:custGeom>
            <a:solidFill>
              <a:srgbClr val="FFEFE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3080286" cy="1552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724159" y="3507830"/>
            <a:ext cx="4535141" cy="5966905"/>
          </a:xfrm>
          <a:custGeom>
            <a:avLst/>
            <a:gdLst/>
            <a:ahLst/>
            <a:cxnLst/>
            <a:rect l="l" t="t" r="r" b="b"/>
            <a:pathLst>
              <a:path w="4535141" h="5966905">
                <a:moveTo>
                  <a:pt x="0" y="0"/>
                </a:moveTo>
                <a:lnTo>
                  <a:pt x="4535141" y="0"/>
                </a:lnTo>
                <a:lnTo>
                  <a:pt x="4535141" y="5966905"/>
                </a:lnTo>
                <a:lnTo>
                  <a:pt x="0" y="5966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785" r="-1578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1827931" y="3822155"/>
            <a:ext cx="9842134" cy="6172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1"/>
              </a:lnSpc>
            </a:pPr>
            <a:r>
              <a:rPr lang="en-US" sz="25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Lack of user-</a:t>
            </a:r>
            <a:r>
              <a:rPr lang="en-US" sz="2599" b="1" dirty="0" err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centred</a:t>
            </a:r>
            <a:r>
              <a:rPr lang="en-US" sz="25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design:</a:t>
            </a:r>
          </a:p>
          <a:p>
            <a:pPr algn="l">
              <a:lnSpc>
                <a:spcPts val="3150"/>
              </a:lnSpc>
            </a:pPr>
            <a:endParaRPr lang="en-US" sz="2599" b="1" dirty="0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Information overload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Fast pace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Complex language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Lack of structure</a:t>
            </a: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r>
              <a:rPr lang="en-US" sz="22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Quotes</a:t>
            </a: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: 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“Cognitive accessibility is the invisible one that cannot be seen.” (P7, FG1)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“Communication moves so fast… and especially if you no longer have the same abilities you had years ago…” (P3, FG2)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“Television overwhelms me and I cannot understand it.” (P1, FG3)</a:t>
            </a: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RESULTS 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1028700" y="3507830"/>
            <a:ext cx="11695459" cy="5966905"/>
            <a:chOff x="0" y="0"/>
            <a:chExt cx="3080286" cy="1571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80286" cy="1571531"/>
            </a:xfrm>
            <a:custGeom>
              <a:avLst/>
              <a:gdLst/>
              <a:ahLst/>
              <a:cxnLst/>
              <a:rect l="l" t="t" r="r" b="b"/>
              <a:pathLst>
                <a:path w="3080286" h="1571531">
                  <a:moveTo>
                    <a:pt x="0" y="0"/>
                  </a:moveTo>
                  <a:lnTo>
                    <a:pt x="3080286" y="0"/>
                  </a:lnTo>
                  <a:lnTo>
                    <a:pt x="3080286" y="1571531"/>
                  </a:lnTo>
                  <a:lnTo>
                    <a:pt x="0" y="1571531"/>
                  </a:lnTo>
                  <a:close/>
                </a:path>
              </a:pathLst>
            </a:custGeom>
            <a:solidFill>
              <a:srgbClr val="FFEFE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3080286" cy="1552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158994" y="2750629"/>
            <a:ext cx="7100306" cy="7100306"/>
          </a:xfrm>
          <a:custGeom>
            <a:avLst/>
            <a:gdLst/>
            <a:ahLst/>
            <a:cxnLst/>
            <a:rect l="l" t="t" r="r" b="b"/>
            <a:pathLst>
              <a:path w="7100306" h="7100306">
                <a:moveTo>
                  <a:pt x="0" y="0"/>
                </a:moveTo>
                <a:lnTo>
                  <a:pt x="7100306" y="0"/>
                </a:lnTo>
                <a:lnTo>
                  <a:pt x="7100306" y="7100306"/>
                </a:lnTo>
                <a:lnTo>
                  <a:pt x="0" y="710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1827931" y="3822155"/>
            <a:ext cx="9842134" cy="5402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1"/>
              </a:lnSpc>
            </a:pPr>
            <a:r>
              <a:rPr lang="en-US" sz="25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Mediated access:</a:t>
            </a:r>
          </a:p>
          <a:p>
            <a:pPr algn="l">
              <a:lnSpc>
                <a:spcPts val="3561"/>
              </a:lnSpc>
            </a:pPr>
            <a:endParaRPr lang="en-US" sz="2599" b="1" dirty="0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Family support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Translation of information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Dependence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Reduced autonomy</a:t>
            </a: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r>
              <a:rPr lang="en-US" sz="22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Quotes</a:t>
            </a: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: 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 “I had to help him all the time…” (P2, FG3)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“I read four lines… and with those four lines I manage.” </a:t>
            </a:r>
          </a:p>
          <a:p>
            <a:pPr marL="248283" lvl="1"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(P4, FG3)</a:t>
            </a: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RESULTS 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1676400" y="-1093332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1028700" y="3009902"/>
            <a:ext cx="11695459" cy="6464834"/>
            <a:chOff x="0" y="0"/>
            <a:chExt cx="3080286" cy="1571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80286" cy="1571531"/>
            </a:xfrm>
            <a:custGeom>
              <a:avLst/>
              <a:gdLst/>
              <a:ahLst/>
              <a:cxnLst/>
              <a:rect l="l" t="t" r="r" b="b"/>
              <a:pathLst>
                <a:path w="3080286" h="1571531">
                  <a:moveTo>
                    <a:pt x="0" y="0"/>
                  </a:moveTo>
                  <a:lnTo>
                    <a:pt x="3080286" y="0"/>
                  </a:lnTo>
                  <a:lnTo>
                    <a:pt x="3080286" y="1571531"/>
                  </a:lnTo>
                  <a:lnTo>
                    <a:pt x="0" y="1571531"/>
                  </a:lnTo>
                  <a:close/>
                </a:path>
              </a:pathLst>
            </a:custGeom>
            <a:solidFill>
              <a:srgbClr val="FFEFE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3080286" cy="1552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043569" y="2888133"/>
            <a:ext cx="6586602" cy="6586602"/>
          </a:xfrm>
          <a:custGeom>
            <a:avLst/>
            <a:gdLst/>
            <a:ahLst/>
            <a:cxnLst/>
            <a:rect l="l" t="t" r="r" b="b"/>
            <a:pathLst>
              <a:path w="6586602" h="6586602">
                <a:moveTo>
                  <a:pt x="0" y="0"/>
                </a:moveTo>
                <a:lnTo>
                  <a:pt x="6586602" y="0"/>
                </a:lnTo>
                <a:lnTo>
                  <a:pt x="6586602" y="6586602"/>
                </a:lnTo>
                <a:lnTo>
                  <a:pt x="0" y="65866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1447799" y="3335852"/>
            <a:ext cx="9709295" cy="54025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61"/>
              </a:lnSpc>
            </a:pPr>
            <a:r>
              <a:rPr lang="en-US" sz="25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Psychosocial impact:</a:t>
            </a:r>
          </a:p>
          <a:p>
            <a:pPr algn="l">
              <a:lnSpc>
                <a:spcPts val="3561"/>
              </a:lnSpc>
            </a:pPr>
            <a:endParaRPr lang="en-US" sz="2599" b="1" dirty="0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Frustration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Isolation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Withdrawal</a:t>
            </a:r>
          </a:p>
          <a:p>
            <a:pPr algn="l">
              <a:lnSpc>
                <a:spcPts val="3150"/>
              </a:lnSpc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Disconnection</a:t>
            </a: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endParaRPr lang="en-US" sz="2299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r>
              <a:rPr lang="en-US" sz="22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Quotes</a:t>
            </a: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: 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 “When I do not understand it… I do not want anything at all.” (P1, FG3)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2299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“The TV is always on… because that way they stay somewhat connected to reality.” (P5, FG3)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RESULTS III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852748" y="-2060665"/>
            <a:ext cx="23966304" cy="5389597"/>
            <a:chOff x="0" y="0"/>
            <a:chExt cx="31955072" cy="71861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88768" cy="7186129"/>
            </a:xfrm>
            <a:custGeom>
              <a:avLst/>
              <a:gdLst/>
              <a:ahLst/>
              <a:cxnLst/>
              <a:rect l="l" t="t" r="r" b="b"/>
              <a:pathLst>
                <a:path w="7988768" h="7186129">
                  <a:moveTo>
                    <a:pt x="0" y="0"/>
                  </a:moveTo>
                  <a:lnTo>
                    <a:pt x="7988768" y="0"/>
                  </a:lnTo>
                  <a:lnTo>
                    <a:pt x="7988768" y="7186129"/>
                  </a:lnTo>
                  <a:lnTo>
                    <a:pt x="0" y="71861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5977536" y="0"/>
              <a:ext cx="7988768" cy="7186129"/>
            </a:xfrm>
            <a:custGeom>
              <a:avLst/>
              <a:gdLst/>
              <a:ahLst/>
              <a:cxnLst/>
              <a:rect l="l" t="t" r="r" b="b"/>
              <a:pathLst>
                <a:path w="7988768" h="7186129">
                  <a:moveTo>
                    <a:pt x="0" y="0"/>
                  </a:moveTo>
                  <a:lnTo>
                    <a:pt x="7988768" y="0"/>
                  </a:lnTo>
                  <a:lnTo>
                    <a:pt x="7988768" y="7186129"/>
                  </a:lnTo>
                  <a:lnTo>
                    <a:pt x="0" y="71861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988768" y="0"/>
              <a:ext cx="7988768" cy="7186129"/>
            </a:xfrm>
            <a:custGeom>
              <a:avLst/>
              <a:gdLst/>
              <a:ahLst/>
              <a:cxnLst/>
              <a:rect l="l" t="t" r="r" b="b"/>
              <a:pathLst>
                <a:path w="7988768" h="7186129">
                  <a:moveTo>
                    <a:pt x="0" y="0"/>
                  </a:moveTo>
                  <a:lnTo>
                    <a:pt x="7988768" y="0"/>
                  </a:lnTo>
                  <a:lnTo>
                    <a:pt x="7988768" y="7186129"/>
                  </a:lnTo>
                  <a:lnTo>
                    <a:pt x="0" y="71861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3966304" y="0"/>
              <a:ext cx="7988768" cy="7186129"/>
            </a:xfrm>
            <a:custGeom>
              <a:avLst/>
              <a:gdLst/>
              <a:ahLst/>
              <a:cxnLst/>
              <a:rect l="l" t="t" r="r" b="b"/>
              <a:pathLst>
                <a:path w="7988768" h="7186129">
                  <a:moveTo>
                    <a:pt x="0" y="0"/>
                  </a:moveTo>
                  <a:lnTo>
                    <a:pt x="7988768" y="0"/>
                  </a:lnTo>
                  <a:lnTo>
                    <a:pt x="7988768" y="7186129"/>
                  </a:lnTo>
                  <a:lnTo>
                    <a:pt x="0" y="71861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>
            <a:off x="2923844" y="7055027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>
            <a:off x="2923844" y="3296664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>
            <a:off x="2923844" y="2675578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>
            <a:off x="2923844" y="9747647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>
            <a:off x="7561373" y="7055027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>
            <a:off x="7561373" y="3296664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>
            <a:off x="7561373" y="2675578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>
            <a:off x="7561373" y="9747647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>
            <a:off x="12198901" y="7044673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>
            <a:off x="12198901" y="3286311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>
            <a:off x="12198901" y="2665224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12198901" y="9737293"/>
            <a:ext cx="335457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Freeform 20"/>
          <p:cNvSpPr/>
          <p:nvPr/>
        </p:nvSpPr>
        <p:spPr>
          <a:xfrm>
            <a:off x="2923844" y="3534798"/>
            <a:ext cx="3354571" cy="3282096"/>
          </a:xfrm>
          <a:custGeom>
            <a:avLst/>
            <a:gdLst/>
            <a:ahLst/>
            <a:cxnLst/>
            <a:rect l="l" t="t" r="r" b="b"/>
            <a:pathLst>
              <a:path w="3354571" h="3282096">
                <a:moveTo>
                  <a:pt x="0" y="0"/>
                </a:moveTo>
                <a:lnTo>
                  <a:pt x="3354571" y="0"/>
                </a:lnTo>
                <a:lnTo>
                  <a:pt x="3354571" y="3282095"/>
                </a:lnTo>
                <a:lnTo>
                  <a:pt x="0" y="32820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7560482" y="3534798"/>
            <a:ext cx="3354571" cy="3282096"/>
          </a:xfrm>
          <a:custGeom>
            <a:avLst/>
            <a:gdLst/>
            <a:ahLst/>
            <a:cxnLst/>
            <a:rect l="l" t="t" r="r" b="b"/>
            <a:pathLst>
              <a:path w="3354571" h="3282096">
                <a:moveTo>
                  <a:pt x="0" y="0"/>
                </a:moveTo>
                <a:lnTo>
                  <a:pt x="3354571" y="0"/>
                </a:lnTo>
                <a:lnTo>
                  <a:pt x="3354571" y="3282095"/>
                </a:lnTo>
                <a:lnTo>
                  <a:pt x="0" y="32820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12198901" y="3534798"/>
            <a:ext cx="3354571" cy="3282096"/>
          </a:xfrm>
          <a:custGeom>
            <a:avLst/>
            <a:gdLst/>
            <a:ahLst/>
            <a:cxnLst/>
            <a:rect l="l" t="t" r="r" b="b"/>
            <a:pathLst>
              <a:path w="3354571" h="3282096">
                <a:moveTo>
                  <a:pt x="0" y="0"/>
                </a:moveTo>
                <a:lnTo>
                  <a:pt x="3354572" y="0"/>
                </a:lnTo>
                <a:lnTo>
                  <a:pt x="3354572" y="3282095"/>
                </a:lnTo>
                <a:lnTo>
                  <a:pt x="0" y="32820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3" name="TextBox 23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MAIN CONCLUSIONS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923844" y="2661499"/>
            <a:ext cx="3354571" cy="573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5"/>
              </a:lnSpc>
            </a:pPr>
            <a:r>
              <a:rPr lang="en-US" sz="326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923844" y="7192109"/>
            <a:ext cx="3354571" cy="2178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1"/>
              </a:lnSpc>
            </a:pPr>
            <a:r>
              <a:rPr lang="en-US" sz="2717" spc="7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Media are not designed according to cognitive accessibility criteria.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561373" y="2661499"/>
            <a:ext cx="3354571" cy="573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5"/>
              </a:lnSpc>
            </a:pPr>
            <a:r>
              <a:rPr lang="en-US" sz="326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561373" y="7192109"/>
            <a:ext cx="3354571" cy="130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1"/>
              </a:lnSpc>
            </a:pPr>
            <a:r>
              <a:rPr lang="en-US" sz="2717" spc="7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Access depends excessively on human support.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98901" y="2651146"/>
            <a:ext cx="3354571" cy="573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5"/>
              </a:lnSpc>
            </a:pPr>
            <a:r>
              <a:rPr lang="en-US" sz="326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98901" y="7181756"/>
            <a:ext cx="3354571" cy="2178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1"/>
              </a:lnSpc>
            </a:pPr>
            <a:r>
              <a:rPr lang="en-US" sz="2717" spc="7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Informational inaccessibility has emotional and social consequences.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62920-9F2F-66A8-7549-3A245CBF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6A6AFB4-9212-50C6-424A-413CBF6945C5}"/>
              </a:ext>
            </a:extLst>
          </p:cNvPr>
          <p:cNvGrpSpPr/>
          <p:nvPr/>
        </p:nvGrpSpPr>
        <p:grpSpPr>
          <a:xfrm rot="-10800000">
            <a:off x="-838200" y="-746965"/>
            <a:ext cx="22048246" cy="4958259"/>
            <a:chOff x="0" y="0"/>
            <a:chExt cx="29397661" cy="661101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96919B5-0F7B-F0E3-BF64-576C0877FAA9}"/>
                </a:ext>
              </a:extLst>
            </p:cNvPr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6901C7-8CD7-5183-419F-6FB7DAB2E0E0}"/>
                </a:ext>
              </a:extLst>
            </p:cNvPr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2EC752F-AC69-B378-6BB8-2DB955AE275E}"/>
                </a:ext>
              </a:extLst>
            </p:cNvPr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57BC830-42A7-9294-8C65-519420BA951A}"/>
                </a:ext>
              </a:extLst>
            </p:cNvPr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C66918F8-0E09-1D1A-5BCE-CEA9FC817A02}"/>
              </a:ext>
            </a:extLst>
          </p:cNvPr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2B120C9-F7CA-854A-6A9B-1CBD5642C365}"/>
              </a:ext>
            </a:extLst>
          </p:cNvPr>
          <p:cNvSpPr txBox="1"/>
          <p:nvPr/>
        </p:nvSpPr>
        <p:spPr>
          <a:xfrm>
            <a:off x="1028700" y="942975"/>
            <a:ext cx="16230600" cy="78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32"/>
              </a:lnSpc>
            </a:pPr>
            <a:r>
              <a:rPr lang="es-ES" sz="4910" b="1" dirty="0">
                <a:solidFill>
                  <a:srgbClr val="000000"/>
                </a:solidFill>
                <a:latin typeface="Public Sans Bold"/>
              </a:rPr>
              <a:t>ACHIEVEMENT OF RESEARCH OBJECTIVES</a:t>
            </a:r>
            <a:endParaRPr lang="en-US" sz="4910" b="1" dirty="0">
              <a:solidFill>
                <a:srgbClr val="000000"/>
              </a:solidFill>
              <a:latin typeface="Public Sans Bold"/>
              <a:sym typeface="Public Sans Bold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B944EDC-899B-936C-D47C-69F64AD00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879887"/>
              </p:ext>
            </p:extLst>
          </p:nvPr>
        </p:nvGraphicFramePr>
        <p:xfrm>
          <a:off x="1079033" y="2880518"/>
          <a:ext cx="15913566" cy="6644421"/>
        </p:xfrm>
        <a:graphic>
          <a:graphicData uri="http://schemas.openxmlformats.org/drawingml/2006/table">
            <a:tbl>
              <a:tblPr/>
              <a:tblGrid>
                <a:gridCol w="5304522">
                  <a:extLst>
                    <a:ext uri="{9D8B030D-6E8A-4147-A177-3AD203B41FA5}">
                      <a16:colId xmlns:a16="http://schemas.microsoft.com/office/drawing/2014/main" val="1013335070"/>
                    </a:ext>
                  </a:extLst>
                </a:gridCol>
                <a:gridCol w="5304522">
                  <a:extLst>
                    <a:ext uri="{9D8B030D-6E8A-4147-A177-3AD203B41FA5}">
                      <a16:colId xmlns:a16="http://schemas.microsoft.com/office/drawing/2014/main" val="2843857921"/>
                    </a:ext>
                  </a:extLst>
                </a:gridCol>
                <a:gridCol w="5304522">
                  <a:extLst>
                    <a:ext uri="{9D8B030D-6E8A-4147-A177-3AD203B41FA5}">
                      <a16:colId xmlns:a16="http://schemas.microsoft.com/office/drawing/2014/main" val="3032093294"/>
                    </a:ext>
                  </a:extLst>
                </a:gridCol>
              </a:tblGrid>
              <a:tr h="4457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600" dirty="0" err="1"/>
                        <a:t>Objective</a:t>
                      </a:r>
                      <a:endParaRPr lang="es-ES" sz="3600" dirty="0"/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600"/>
                        <a:t>Hypothesis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600" dirty="0" err="1"/>
                        <a:t>Main</a:t>
                      </a:r>
                      <a:r>
                        <a:rPr lang="es-ES" sz="3600" dirty="0"/>
                        <a:t> </a:t>
                      </a:r>
                      <a:r>
                        <a:rPr lang="es-ES" sz="3600" dirty="0" err="1"/>
                        <a:t>finding</a:t>
                      </a:r>
                      <a:endParaRPr lang="es-ES" sz="3600" dirty="0"/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990414"/>
                  </a:ext>
                </a:extLst>
              </a:tr>
              <a:tr h="17830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 dirty="0"/>
                        <a:t>SO1.</a:t>
                      </a:r>
                      <a:r>
                        <a:rPr lang="es-ES" sz="2400" dirty="0"/>
                        <a:t> </a:t>
                      </a:r>
                      <a:r>
                        <a:rPr lang="es-ES" sz="2400" dirty="0" err="1"/>
                        <a:t>Identify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comprehension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barriers</a:t>
                      </a:r>
                      <a:r>
                        <a:rPr lang="es-ES" sz="2400" dirty="0"/>
                        <a:t>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/>
                        <a:t>H1.</a:t>
                      </a:r>
                      <a:r>
                        <a:rPr lang="es-ES" sz="2400"/>
                        <a:t> Barriers are mainly related to comprehension rather than access.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 dirty="0" err="1"/>
                        <a:t>Confirmed</a:t>
                      </a:r>
                      <a:r>
                        <a:rPr lang="es-ES" sz="2400" b="1" dirty="0"/>
                        <a:t>.</a:t>
                      </a:r>
                      <a:r>
                        <a:rPr lang="es-ES" sz="2400" dirty="0"/>
                        <a:t> </a:t>
                      </a:r>
                      <a:r>
                        <a:rPr lang="es-ES" sz="2400" dirty="0" err="1"/>
                        <a:t>Linguistic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complexity</a:t>
                      </a:r>
                      <a:r>
                        <a:rPr lang="es-ES" sz="2400" dirty="0"/>
                        <a:t>, </a:t>
                      </a:r>
                      <a:r>
                        <a:rPr lang="es-ES" sz="2400" dirty="0" err="1"/>
                        <a:t>information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overload</a:t>
                      </a:r>
                      <a:r>
                        <a:rPr lang="es-ES" sz="2400" dirty="0"/>
                        <a:t> and </a:t>
                      </a:r>
                      <a:r>
                        <a:rPr lang="es-ES" sz="2400" dirty="0" err="1"/>
                        <a:t>fast</a:t>
                      </a:r>
                      <a:r>
                        <a:rPr lang="es-ES" sz="2400" dirty="0"/>
                        <a:t>-paced </a:t>
                      </a:r>
                      <a:r>
                        <a:rPr lang="es-ES" sz="2400" dirty="0" err="1"/>
                        <a:t>communication</a:t>
                      </a:r>
                      <a:r>
                        <a:rPr lang="es-ES" sz="2400" dirty="0"/>
                        <a:t> emerged as </a:t>
                      </a:r>
                      <a:r>
                        <a:rPr lang="es-ES" sz="2400" dirty="0" err="1"/>
                        <a:t>the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main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barriers</a:t>
                      </a:r>
                      <a:r>
                        <a:rPr lang="es-ES" sz="2400" dirty="0"/>
                        <a:t>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60445"/>
                  </a:ext>
                </a:extLst>
              </a:tr>
              <a:tr h="2117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/>
                        <a:t>SO2.</a:t>
                      </a:r>
                      <a:r>
                        <a:rPr lang="es-ES" sz="2400"/>
                        <a:t> Examine adaptation strategies.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/>
                        <a:t>H2.</a:t>
                      </a:r>
                      <a:r>
                        <a:rPr lang="es-ES" sz="2400"/>
                        <a:t> Plain language and structured information improve accessibility.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/>
                        <a:t>Confirmed.</a:t>
                      </a:r>
                      <a:r>
                        <a:rPr lang="es-ES" sz="2400"/>
                        <a:t> Participants consistently highlighted simplification, repetition and structured content as the most effective strategies.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871473"/>
                  </a:ext>
                </a:extLst>
              </a:tr>
              <a:tr h="2117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 dirty="0"/>
                        <a:t>SO3.</a:t>
                      </a:r>
                      <a:r>
                        <a:rPr lang="es-ES" sz="2400" dirty="0"/>
                        <a:t> Compare </a:t>
                      </a:r>
                      <a:r>
                        <a:rPr lang="es-ES" sz="2400" dirty="0" err="1"/>
                        <a:t>stakeholders</a:t>
                      </a:r>
                      <a:r>
                        <a:rPr lang="es-ES" sz="2400" dirty="0"/>
                        <a:t>' </a:t>
                      </a:r>
                      <a:r>
                        <a:rPr lang="es-ES" sz="2400" dirty="0" err="1"/>
                        <a:t>perspectives</a:t>
                      </a:r>
                      <a:r>
                        <a:rPr lang="es-ES" sz="2400" dirty="0"/>
                        <a:t>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 dirty="0"/>
                        <a:t>H3.</a:t>
                      </a:r>
                      <a:r>
                        <a:rPr lang="es-ES" sz="2400" dirty="0"/>
                        <a:t> </a:t>
                      </a:r>
                      <a:r>
                        <a:rPr lang="es-ES" sz="2400" dirty="0" err="1"/>
                        <a:t>Different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groups</a:t>
                      </a:r>
                      <a:r>
                        <a:rPr lang="es-ES" sz="2400" dirty="0"/>
                        <a:t> share similar </a:t>
                      </a:r>
                      <a:r>
                        <a:rPr lang="es-ES" sz="2400" dirty="0" err="1"/>
                        <a:t>perceptions</a:t>
                      </a:r>
                      <a:r>
                        <a:rPr lang="es-ES" sz="2400" dirty="0"/>
                        <a:t>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400" b="1" dirty="0" err="1"/>
                        <a:t>Largely</a:t>
                      </a:r>
                      <a:r>
                        <a:rPr lang="es-ES" sz="2400" b="1" dirty="0"/>
                        <a:t> </a:t>
                      </a:r>
                      <a:r>
                        <a:rPr lang="es-ES" sz="2400" b="1" dirty="0" err="1"/>
                        <a:t>confirmed</a:t>
                      </a:r>
                      <a:r>
                        <a:rPr lang="es-ES" sz="2400" b="1" dirty="0"/>
                        <a:t>.</a:t>
                      </a:r>
                      <a:r>
                        <a:rPr lang="es-ES" sz="2400" dirty="0"/>
                        <a:t> </a:t>
                      </a:r>
                      <a:r>
                        <a:rPr lang="es-ES" sz="2400" dirty="0" err="1"/>
                        <a:t>Experts</a:t>
                      </a:r>
                      <a:r>
                        <a:rPr lang="es-ES" sz="2400" dirty="0"/>
                        <a:t>, </a:t>
                      </a:r>
                      <a:r>
                        <a:rPr lang="es-ES" sz="2400" dirty="0" err="1"/>
                        <a:t>healthcare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professionals</a:t>
                      </a:r>
                      <a:r>
                        <a:rPr lang="es-ES" sz="2400" dirty="0"/>
                        <a:t> and </a:t>
                      </a:r>
                      <a:r>
                        <a:rPr lang="es-ES" sz="2400" dirty="0" err="1"/>
                        <a:t>families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showed</a:t>
                      </a:r>
                      <a:r>
                        <a:rPr lang="es-ES" sz="2400" dirty="0"/>
                        <a:t> a </a:t>
                      </a:r>
                      <a:r>
                        <a:rPr lang="es-ES" sz="2400" dirty="0" err="1"/>
                        <a:t>high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degree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of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convergence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despite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their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different</a:t>
                      </a:r>
                      <a:r>
                        <a:rPr lang="es-ES" sz="2400" dirty="0"/>
                        <a:t> </a:t>
                      </a:r>
                      <a:r>
                        <a:rPr lang="es-ES" sz="2400" dirty="0" err="1"/>
                        <a:t>perspectives</a:t>
                      </a:r>
                      <a:r>
                        <a:rPr lang="es-ES" sz="2400" dirty="0"/>
                        <a:t>.</a:t>
                      </a:r>
                    </a:p>
                  </a:txBody>
                  <a:tcPr marL="78034" marR="78034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100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99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>
            <a:off x="1374058" y="693572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>
            <a:off x="1374058" y="347814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>
            <a:off x="1374058" y="290676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>
            <a:off x="1374058" y="925830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>
            <a:off x="5640439" y="693572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>
            <a:off x="5640439" y="347814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>
            <a:off x="5640439" y="290676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>
            <a:off x="5640439" y="923925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>
            <a:off x="9906819" y="692619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>
            <a:off x="9906819" y="346862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>
            <a:off x="9906819" y="289724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9906819" y="925830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>
            <a:off x="14173200" y="6935720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>
            <a:off x="14173200" y="347814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2" name="AutoShape 22"/>
          <p:cNvSpPr/>
          <p:nvPr/>
        </p:nvSpPr>
        <p:spPr>
          <a:xfrm>
            <a:off x="14173200" y="290676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3" name="AutoShape 23"/>
          <p:cNvSpPr/>
          <p:nvPr/>
        </p:nvSpPr>
        <p:spPr>
          <a:xfrm>
            <a:off x="14173200" y="9248775"/>
            <a:ext cx="308610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4" name="Freeform 24"/>
          <p:cNvSpPr/>
          <p:nvPr/>
        </p:nvSpPr>
        <p:spPr>
          <a:xfrm>
            <a:off x="1374058" y="3697220"/>
            <a:ext cx="3086100" cy="3019425"/>
          </a:xfrm>
          <a:custGeom>
            <a:avLst/>
            <a:gdLst/>
            <a:ahLst/>
            <a:cxnLst/>
            <a:rect l="l" t="t" r="r" b="b"/>
            <a:pathLst>
              <a:path w="3086100" h="3019425">
                <a:moveTo>
                  <a:pt x="0" y="0"/>
                </a:moveTo>
                <a:lnTo>
                  <a:pt x="3086100" y="0"/>
                </a:lnTo>
                <a:lnTo>
                  <a:pt x="3086100" y="3019425"/>
                </a:lnTo>
                <a:lnTo>
                  <a:pt x="0" y="30194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5" name="Freeform 25"/>
          <p:cNvSpPr/>
          <p:nvPr/>
        </p:nvSpPr>
        <p:spPr>
          <a:xfrm>
            <a:off x="5639619" y="3697220"/>
            <a:ext cx="3086100" cy="3019425"/>
          </a:xfrm>
          <a:custGeom>
            <a:avLst/>
            <a:gdLst/>
            <a:ahLst/>
            <a:cxnLst/>
            <a:rect l="l" t="t" r="r" b="b"/>
            <a:pathLst>
              <a:path w="3086100" h="3019425">
                <a:moveTo>
                  <a:pt x="0" y="0"/>
                </a:moveTo>
                <a:lnTo>
                  <a:pt x="3086100" y="0"/>
                </a:lnTo>
                <a:lnTo>
                  <a:pt x="3086100" y="3019425"/>
                </a:lnTo>
                <a:lnTo>
                  <a:pt x="0" y="30194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6" name="Freeform 26"/>
          <p:cNvSpPr/>
          <p:nvPr/>
        </p:nvSpPr>
        <p:spPr>
          <a:xfrm>
            <a:off x="9906819" y="3697220"/>
            <a:ext cx="3086100" cy="3019425"/>
          </a:xfrm>
          <a:custGeom>
            <a:avLst/>
            <a:gdLst/>
            <a:ahLst/>
            <a:cxnLst/>
            <a:rect l="l" t="t" r="r" b="b"/>
            <a:pathLst>
              <a:path w="3086100" h="3019425">
                <a:moveTo>
                  <a:pt x="0" y="0"/>
                </a:moveTo>
                <a:lnTo>
                  <a:pt x="3086100" y="0"/>
                </a:lnTo>
                <a:lnTo>
                  <a:pt x="3086100" y="3019425"/>
                </a:lnTo>
                <a:lnTo>
                  <a:pt x="0" y="30194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>
            <a:off x="14174019" y="3697220"/>
            <a:ext cx="3086100" cy="3019425"/>
          </a:xfrm>
          <a:custGeom>
            <a:avLst/>
            <a:gdLst/>
            <a:ahLst/>
            <a:cxnLst/>
            <a:rect l="l" t="t" r="r" b="b"/>
            <a:pathLst>
              <a:path w="3086100" h="3019425">
                <a:moveTo>
                  <a:pt x="0" y="0"/>
                </a:moveTo>
                <a:lnTo>
                  <a:pt x="3086100" y="0"/>
                </a:lnTo>
                <a:lnTo>
                  <a:pt x="3086100" y="3019425"/>
                </a:lnTo>
                <a:lnTo>
                  <a:pt x="0" y="30194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04" b="-110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28" name="TextBox 28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IMPLICATIONS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74058" y="2887715"/>
            <a:ext cx="308610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24695" y="7316720"/>
            <a:ext cx="3384827" cy="1112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8"/>
              </a:lnSpc>
            </a:pPr>
            <a:r>
              <a:rPr lang="en-US" sz="3447" spc="9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User-centred communication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640439" y="2887715"/>
            <a:ext cx="308610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640439" y="7316720"/>
            <a:ext cx="3086100" cy="1112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8"/>
              </a:lnSpc>
            </a:pPr>
            <a:r>
              <a:rPr lang="en-US" sz="3447" spc="9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Plain language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906819" y="2878190"/>
            <a:ext cx="308610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906819" y="7240796"/>
            <a:ext cx="3086100" cy="1664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8"/>
              </a:lnSpc>
            </a:pPr>
            <a:r>
              <a:rPr lang="en-US" sz="3447" spc="9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Accessible audiovisual formats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173200" y="2887715"/>
            <a:ext cx="308610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04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173200" y="7316720"/>
            <a:ext cx="3086100" cy="1112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8"/>
              </a:lnSpc>
            </a:pPr>
            <a:r>
              <a:rPr lang="en-US" sz="3447" spc="96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Public policies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80123" y="5521153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232604" y="-1517311"/>
            <a:ext cx="20753208" cy="4667028"/>
            <a:chOff x="0" y="0"/>
            <a:chExt cx="27670944" cy="6222705"/>
          </a:xfrm>
        </p:grpSpPr>
        <p:sp>
          <p:nvSpPr>
            <p:cNvPr id="8" name="Freeform 8"/>
            <p:cNvSpPr/>
            <p:nvPr/>
          </p:nvSpPr>
          <p:spPr>
            <a:xfrm flipV="1">
              <a:off x="0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Freeform 9"/>
            <p:cNvSpPr/>
            <p:nvPr/>
          </p:nvSpPr>
          <p:spPr>
            <a:xfrm flipV="1">
              <a:off x="13835472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Freeform 10"/>
            <p:cNvSpPr/>
            <p:nvPr/>
          </p:nvSpPr>
          <p:spPr>
            <a:xfrm flipV="1">
              <a:off x="6917736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Freeform 11"/>
            <p:cNvSpPr/>
            <p:nvPr/>
          </p:nvSpPr>
          <p:spPr>
            <a:xfrm flipV="1">
              <a:off x="20753208" y="0"/>
              <a:ext cx="6917736" cy="6222705"/>
            </a:xfrm>
            <a:custGeom>
              <a:avLst/>
              <a:gdLst/>
              <a:ahLst/>
              <a:cxnLst/>
              <a:rect l="l" t="t" r="r" b="b"/>
              <a:pathLst>
                <a:path w="6917736" h="6222705">
                  <a:moveTo>
                    <a:pt x="0" y="6222705"/>
                  </a:moveTo>
                  <a:lnTo>
                    <a:pt x="6917736" y="6222705"/>
                  </a:lnTo>
                  <a:lnTo>
                    <a:pt x="6917736" y="0"/>
                  </a:lnTo>
                  <a:lnTo>
                    <a:pt x="0" y="0"/>
                  </a:lnTo>
                  <a:lnTo>
                    <a:pt x="0" y="622270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8605640" y="774915"/>
            <a:ext cx="1076720" cy="685627"/>
          </a:xfrm>
          <a:custGeom>
            <a:avLst/>
            <a:gdLst/>
            <a:ahLst/>
            <a:cxnLst/>
            <a:rect l="l" t="t" r="r" b="b"/>
            <a:pathLst>
              <a:path w="1076720" h="685627">
                <a:moveTo>
                  <a:pt x="0" y="0"/>
                </a:moveTo>
                <a:lnTo>
                  <a:pt x="1076720" y="0"/>
                </a:lnTo>
                <a:lnTo>
                  <a:pt x="1076720" y="685627"/>
                </a:lnTo>
                <a:lnTo>
                  <a:pt x="0" y="6856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5050636" y="1589313"/>
            <a:ext cx="8186728" cy="29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1"/>
              </a:lnSpc>
            </a:pPr>
            <a:r>
              <a:rPr lang="en-US" sz="203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CEU CARDENAL HERRERA UNIVERSITY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35077" y="4384611"/>
            <a:ext cx="11617846" cy="115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35"/>
              </a:lnSpc>
            </a:pPr>
            <a:r>
              <a:rPr lang="en-US" sz="6814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THANK YOU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8580105"/>
            <a:ext cx="1875840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8948287"/>
            <a:ext cx="1875840" cy="885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Paula Hernández Burguete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192259" y="8619225"/>
            <a:ext cx="2402186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192259" y="9071398"/>
            <a:ext cx="5329710" cy="31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lang="en-US" sz="217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paula.hernandezburguete@uchceu.es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028700" y="8254758"/>
            <a:ext cx="4021936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>
            <a:off x="12192259" y="8254758"/>
            <a:ext cx="5067041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9580580" y="507448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INDEX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78456" y="3812520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510318" y="3896975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05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78456" y="4984203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10318" y="5068658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06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78456" y="6155143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10318" y="6239598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07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78456" y="7326083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10318" y="7410538"/>
            <a:ext cx="1018578" cy="68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9"/>
              </a:lnSpc>
            </a:pPr>
            <a:r>
              <a:rPr lang="en-US" sz="3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08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397034" y="3906500"/>
            <a:ext cx="5500139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01 Introduction &amp; Context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97034" y="7420063"/>
            <a:ext cx="7332331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Research Question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97034" y="5078183"/>
            <a:ext cx="4902685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Theoretical Framework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28896" y="3948727"/>
            <a:ext cx="4185741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Hypotheses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28896" y="6333578"/>
            <a:ext cx="4185741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Results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97034" y="6164668"/>
            <a:ext cx="4185741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Objectives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528896" y="7505788"/>
            <a:ext cx="6097593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Conclusions &amp; Implications</a:t>
            </a:r>
          </a:p>
        </p:txBody>
      </p:sp>
      <p:sp>
        <p:nvSpPr>
          <p:cNvPr id="23" name="AutoShape 23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4" name="TextBox 24"/>
          <p:cNvSpPr txBox="1"/>
          <p:nvPr/>
        </p:nvSpPr>
        <p:spPr>
          <a:xfrm>
            <a:off x="10528896" y="5162638"/>
            <a:ext cx="6097593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5"/>
              </a:lnSpc>
            </a:pPr>
            <a:r>
              <a:rPr lang="en-US" sz="35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Methodology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8653433" y="3133114"/>
            <a:ext cx="8605867" cy="5786120"/>
          </a:xfrm>
          <a:custGeom>
            <a:avLst/>
            <a:gdLst/>
            <a:ahLst/>
            <a:cxnLst/>
            <a:rect l="l" t="t" r="r" b="b"/>
            <a:pathLst>
              <a:path w="8605867" h="5786120">
                <a:moveTo>
                  <a:pt x="0" y="0"/>
                </a:moveTo>
                <a:lnTo>
                  <a:pt x="8605867" y="0"/>
                </a:lnTo>
                <a:lnTo>
                  <a:pt x="8605867" y="5786120"/>
                </a:lnTo>
                <a:lnTo>
                  <a:pt x="0" y="5786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4366" b="-2436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INTRODUCTION AND CONTEXT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075964"/>
            <a:ext cx="7074678" cy="5255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1"/>
              </a:lnSpc>
            </a:pPr>
            <a:r>
              <a:rPr lang="en-US" sz="2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Why does this matter?</a:t>
            </a:r>
          </a:p>
          <a:p>
            <a:pPr algn="l">
              <a:lnSpc>
                <a:spcPts val="2739"/>
              </a:lnSpc>
            </a:pPr>
            <a:endParaRPr lang="en-US" sz="2599" b="1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2739"/>
              </a:lnSpc>
            </a:pPr>
            <a:endParaRPr lang="en-US" sz="2599" b="1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2739"/>
              </a:lnSpc>
            </a:pPr>
            <a:endParaRPr lang="en-US" sz="2599" b="1">
              <a:solidFill>
                <a:srgbClr val="000000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2739"/>
              </a:lnSpc>
            </a:pPr>
            <a:r>
              <a:rPr lang="en-US" sz="1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Older adults with MCI face difficulties in understanding information.</a:t>
            </a:r>
          </a:p>
          <a:p>
            <a:pPr algn="l">
              <a:lnSpc>
                <a:spcPts val="2739"/>
              </a:lnSpc>
            </a:pPr>
            <a:endParaRPr lang="en-US" sz="1999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739"/>
              </a:lnSpc>
            </a:pPr>
            <a:r>
              <a:rPr lang="en-US" sz="1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Current media are mainly accessible from a sensory perspective.</a:t>
            </a:r>
          </a:p>
          <a:p>
            <a:pPr algn="l">
              <a:lnSpc>
                <a:spcPts val="2739"/>
              </a:lnSpc>
            </a:pPr>
            <a:endParaRPr lang="en-US" sz="1999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739"/>
              </a:lnSpc>
            </a:pPr>
            <a:r>
              <a:rPr lang="en-US" sz="1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Cognitive accessibility remains largely overlooked.</a:t>
            </a:r>
          </a:p>
          <a:p>
            <a:pPr algn="l">
              <a:lnSpc>
                <a:spcPts val="2739"/>
              </a:lnSpc>
            </a:pPr>
            <a:endParaRPr lang="en-US" sz="1999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739"/>
              </a:lnSpc>
            </a:pPr>
            <a:r>
              <a:rPr lang="en-US" sz="1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• Understanding information is essential for autonomy and participation.</a:t>
            </a:r>
          </a:p>
          <a:p>
            <a:pPr algn="l">
              <a:lnSpc>
                <a:spcPts val="2739"/>
              </a:lnSpc>
            </a:pPr>
            <a:endParaRPr lang="en-US" sz="1999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1028700" y="3661420"/>
            <a:ext cx="5045408" cy="5596880"/>
            <a:chOff x="0" y="0"/>
            <a:chExt cx="1328832" cy="14740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28832" cy="1474075"/>
            </a:xfrm>
            <a:custGeom>
              <a:avLst/>
              <a:gdLst/>
              <a:ahLst/>
              <a:cxnLst/>
              <a:rect l="l" t="t" r="r" b="b"/>
              <a:pathLst>
                <a:path w="1328832" h="1474075">
                  <a:moveTo>
                    <a:pt x="0" y="0"/>
                  </a:moveTo>
                  <a:lnTo>
                    <a:pt x="1328832" y="0"/>
                  </a:lnTo>
                  <a:lnTo>
                    <a:pt x="1328832" y="1474075"/>
                  </a:lnTo>
                  <a:lnTo>
                    <a:pt x="0" y="1474075"/>
                  </a:lnTo>
                  <a:close/>
                </a:path>
              </a:pathLst>
            </a:custGeom>
            <a:solidFill>
              <a:srgbClr val="CF4A4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1328832" cy="1455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3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289574" y="3661420"/>
            <a:ext cx="9969726" cy="5596880"/>
            <a:chOff x="0" y="0"/>
            <a:chExt cx="2625771" cy="14740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25771" cy="1474075"/>
            </a:xfrm>
            <a:custGeom>
              <a:avLst/>
              <a:gdLst/>
              <a:ahLst/>
              <a:cxnLst/>
              <a:rect l="l" t="t" r="r" b="b"/>
              <a:pathLst>
                <a:path w="2625771" h="1474075">
                  <a:moveTo>
                    <a:pt x="0" y="0"/>
                  </a:moveTo>
                  <a:lnTo>
                    <a:pt x="2625771" y="0"/>
                  </a:lnTo>
                  <a:lnTo>
                    <a:pt x="2625771" y="1474075"/>
                  </a:lnTo>
                  <a:lnTo>
                    <a:pt x="0" y="1474075"/>
                  </a:lnTo>
                  <a:close/>
                </a:path>
              </a:pathLst>
            </a:custGeom>
            <a:solidFill>
              <a:srgbClr val="CF4A4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2625771" cy="1455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3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THEORETICAL FRAMEWORK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2867571"/>
            <a:ext cx="5045408" cy="56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3299" b="1">
                <a:solidFill>
                  <a:srgbClr val="483F3A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Concepts: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289574" y="2867571"/>
            <a:ext cx="5045408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0"/>
              </a:lnSpc>
            </a:pPr>
            <a:r>
              <a:rPr lang="en-US" sz="3000" b="1">
                <a:solidFill>
                  <a:srgbClr val="483F3A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Previous research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0774" y="4033525"/>
            <a:ext cx="4581260" cy="4707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77"/>
              </a:lnSpc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• Mild Cognitive Impairment: Memory, attention and comprehension difficulties</a:t>
            </a:r>
          </a:p>
          <a:p>
            <a:pPr algn="just">
              <a:lnSpc>
                <a:spcPts val="2877"/>
              </a:lnSpc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(Petersen 2009; Albert 2011).</a:t>
            </a:r>
          </a:p>
          <a:p>
            <a:pPr algn="just">
              <a:lnSpc>
                <a:spcPts val="2877"/>
              </a:lnSpc>
            </a:pPr>
            <a:endParaRPr lang="en-US" sz="2100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just">
              <a:lnSpc>
                <a:spcPts val="2877"/>
              </a:lnSpc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• Cognitive Reserve: Cognitive activity may delay decline (Stern 2012; Wilson 2013; Livingston 2020).</a:t>
            </a:r>
          </a:p>
          <a:p>
            <a:pPr algn="just">
              <a:lnSpc>
                <a:spcPts val="2877"/>
              </a:lnSpc>
            </a:pPr>
            <a:endParaRPr lang="en-US" sz="2100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just">
              <a:lnSpc>
                <a:spcPts val="2877"/>
              </a:lnSpc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• Right to Information: Information enables participation and citizenship</a:t>
            </a:r>
          </a:p>
          <a:p>
            <a:pPr algn="just">
              <a:lnSpc>
                <a:spcPts val="2877"/>
              </a:lnSpc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(Habermas 1991; UN 2007; Council of Europe 1950).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58940" y="3853820"/>
            <a:ext cx="9230994" cy="5145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4" lvl="1" indent="-323847" algn="just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Cognitive Accessibility: Information should be understandable, not only available.</a:t>
            </a:r>
          </a:p>
          <a:p>
            <a:pPr algn="just">
              <a:lnSpc>
                <a:spcPts val="4109"/>
              </a:lnSpc>
            </a:pPr>
            <a:endParaRPr lang="en-US" sz="2999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647694" lvl="1" indent="-323847" algn="just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Digital Media: Older adults face cognitive and digital barriers. Information overload, Fast communication, Digital inequalities (Nimrod 2017; Petrovčič 2023)</a:t>
            </a:r>
          </a:p>
          <a:p>
            <a:pPr algn="just">
              <a:lnSpc>
                <a:spcPts val="4109"/>
              </a:lnSpc>
            </a:pPr>
            <a:endParaRPr lang="en-US" sz="2999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647694" lvl="1" indent="-323847" algn="just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Research Gap: Limited evidence on cognitive accessibility in media.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OBJETIVES</a:t>
            </a:r>
          </a:p>
        </p:txBody>
      </p:sp>
      <p:sp>
        <p:nvSpPr>
          <p:cNvPr id="9" name="AutoShape 9"/>
          <p:cNvSpPr/>
          <p:nvPr/>
        </p:nvSpPr>
        <p:spPr>
          <a:xfrm>
            <a:off x="7492607" y="4171397"/>
            <a:ext cx="799614" cy="0"/>
          </a:xfrm>
          <a:prstGeom prst="line">
            <a:avLst/>
          </a:prstGeom>
          <a:ln w="66675" cap="rnd">
            <a:solidFill>
              <a:srgbClr val="ED818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>
            <a:off x="7492607" y="5817778"/>
            <a:ext cx="799614" cy="0"/>
          </a:xfrm>
          <a:prstGeom prst="line">
            <a:avLst/>
          </a:prstGeom>
          <a:ln w="66675" cap="rnd">
            <a:solidFill>
              <a:srgbClr val="ED818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>
            <a:off x="7492607" y="8996262"/>
            <a:ext cx="799614" cy="0"/>
          </a:xfrm>
          <a:prstGeom prst="line">
            <a:avLst/>
          </a:prstGeom>
          <a:ln w="66675" cap="rnd">
            <a:solidFill>
              <a:srgbClr val="ED818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>
            <a:off x="7492607" y="7408414"/>
            <a:ext cx="799614" cy="0"/>
          </a:xfrm>
          <a:prstGeom prst="line">
            <a:avLst/>
          </a:prstGeom>
          <a:ln w="66675" cap="rnd">
            <a:solidFill>
              <a:srgbClr val="ED8181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1718385" y="3861734"/>
            <a:ext cx="5504867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0"/>
              </a:lnSpc>
            </a:pPr>
            <a:r>
              <a:rPr lang="en-US" sz="30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General objective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740560" y="3400888"/>
            <a:ext cx="5829054" cy="179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6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Analyse perceptions of information accessibility for older adults with MCI.</a:t>
            </a:r>
          </a:p>
          <a:p>
            <a:pPr algn="l">
              <a:lnSpc>
                <a:spcPts val="3562"/>
              </a:lnSpc>
            </a:pPr>
            <a:endParaRPr lang="en-US" sz="2600">
              <a:solidFill>
                <a:srgbClr val="483F3A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18385" y="5282864"/>
            <a:ext cx="5504867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0"/>
              </a:lnSpc>
            </a:pPr>
            <a:r>
              <a:rPr lang="en-US" sz="30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SO1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02654" y="5341020"/>
            <a:ext cx="5504867" cy="896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6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Identify comprehension barriers.</a:t>
            </a:r>
          </a:p>
          <a:p>
            <a:pPr algn="l">
              <a:lnSpc>
                <a:spcPts val="3562"/>
              </a:lnSpc>
            </a:pPr>
            <a:endParaRPr lang="en-US" sz="2600">
              <a:solidFill>
                <a:srgbClr val="483F3A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718385" y="6706489"/>
            <a:ext cx="5504867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0"/>
              </a:lnSpc>
            </a:pPr>
            <a:r>
              <a:rPr lang="en-US" sz="30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SO2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902654" y="6940804"/>
            <a:ext cx="5504867" cy="44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6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Identify adaptation strategies.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18385" y="8127619"/>
            <a:ext cx="5504867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0"/>
              </a:lnSpc>
            </a:pPr>
            <a:r>
              <a:rPr lang="en-US" sz="30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SO3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902654" y="8361934"/>
            <a:ext cx="5504867" cy="896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6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Compare the perspectives of experts, professionals and families.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>
            <a:off x="9007949" y="7490150"/>
            <a:ext cx="0" cy="115487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>
            <a:off x="3396340" y="7490150"/>
            <a:ext cx="1116248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oup 10"/>
          <p:cNvGrpSpPr/>
          <p:nvPr/>
        </p:nvGrpSpPr>
        <p:grpSpPr>
          <a:xfrm>
            <a:off x="4072359" y="8185475"/>
            <a:ext cx="9871180" cy="1316717"/>
            <a:chOff x="0" y="0"/>
            <a:chExt cx="2599817" cy="3467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99817" cy="346790"/>
            </a:xfrm>
            <a:custGeom>
              <a:avLst/>
              <a:gdLst/>
              <a:ahLst/>
              <a:cxnLst/>
              <a:rect l="l" t="t" r="r" b="b"/>
              <a:pathLst>
                <a:path w="2599817" h="346790">
                  <a:moveTo>
                    <a:pt x="0" y="0"/>
                  </a:moveTo>
                  <a:lnTo>
                    <a:pt x="2599817" y="0"/>
                  </a:lnTo>
                  <a:lnTo>
                    <a:pt x="2599817" y="346790"/>
                  </a:lnTo>
                  <a:lnTo>
                    <a:pt x="0" y="346790"/>
                  </a:lnTo>
                  <a:close/>
                </a:path>
              </a:pathLst>
            </a:custGeom>
            <a:solidFill>
              <a:srgbClr val="ED8181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9050"/>
              <a:ext cx="2599817" cy="327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>
            <a:off x="3372047" y="3797725"/>
            <a:ext cx="0" cy="36924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>
            <a:off x="9007949" y="3797725"/>
            <a:ext cx="0" cy="36924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>
            <a:off x="14546680" y="3797725"/>
            <a:ext cx="0" cy="36924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6" name="Group 16"/>
          <p:cNvGrpSpPr/>
          <p:nvPr/>
        </p:nvGrpSpPr>
        <p:grpSpPr>
          <a:xfrm>
            <a:off x="1416487" y="2914577"/>
            <a:ext cx="3935414" cy="1316717"/>
            <a:chOff x="0" y="0"/>
            <a:chExt cx="1036488" cy="3467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36488" cy="346790"/>
            </a:xfrm>
            <a:custGeom>
              <a:avLst/>
              <a:gdLst/>
              <a:ahLst/>
              <a:cxnLst/>
              <a:rect l="l" t="t" r="r" b="b"/>
              <a:pathLst>
                <a:path w="1036488" h="346790">
                  <a:moveTo>
                    <a:pt x="0" y="0"/>
                  </a:moveTo>
                  <a:lnTo>
                    <a:pt x="1036488" y="0"/>
                  </a:lnTo>
                  <a:lnTo>
                    <a:pt x="1036488" y="346790"/>
                  </a:lnTo>
                  <a:lnTo>
                    <a:pt x="0" y="346790"/>
                  </a:lnTo>
                  <a:close/>
                </a:path>
              </a:pathLst>
            </a:custGeom>
            <a:solidFill>
              <a:srgbClr val="F4A9A9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9050"/>
              <a:ext cx="1036488" cy="327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sp>
        <p:nvSpPr>
          <p:cNvPr id="19" name="AutoShape 19"/>
          <p:cNvSpPr/>
          <p:nvPr/>
        </p:nvSpPr>
        <p:spPr>
          <a:xfrm>
            <a:off x="3396340" y="6140452"/>
            <a:ext cx="12263334" cy="1619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20" name="Group 20"/>
          <p:cNvGrpSpPr/>
          <p:nvPr/>
        </p:nvGrpSpPr>
        <p:grpSpPr>
          <a:xfrm>
            <a:off x="1416487" y="4916537"/>
            <a:ext cx="3935414" cy="1850673"/>
            <a:chOff x="0" y="0"/>
            <a:chExt cx="1036488" cy="48742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36488" cy="487420"/>
            </a:xfrm>
            <a:custGeom>
              <a:avLst/>
              <a:gdLst/>
              <a:ahLst/>
              <a:cxnLst/>
              <a:rect l="l" t="t" r="r" b="b"/>
              <a:pathLst>
                <a:path w="1036488" h="487420">
                  <a:moveTo>
                    <a:pt x="0" y="0"/>
                  </a:moveTo>
                  <a:lnTo>
                    <a:pt x="1036488" y="0"/>
                  </a:lnTo>
                  <a:lnTo>
                    <a:pt x="1036488" y="487420"/>
                  </a:lnTo>
                  <a:lnTo>
                    <a:pt x="0" y="487420"/>
                  </a:lnTo>
                  <a:close/>
                </a:path>
              </a:pathLst>
            </a:custGeom>
            <a:solidFill>
              <a:srgbClr val="FFEFE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9050"/>
              <a:ext cx="1036488" cy="468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003803" y="2914577"/>
            <a:ext cx="3935414" cy="1316717"/>
            <a:chOff x="0" y="0"/>
            <a:chExt cx="1036488" cy="34679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36488" cy="346790"/>
            </a:xfrm>
            <a:custGeom>
              <a:avLst/>
              <a:gdLst/>
              <a:ahLst/>
              <a:cxnLst/>
              <a:rect l="l" t="t" r="r" b="b"/>
              <a:pathLst>
                <a:path w="1036488" h="346790">
                  <a:moveTo>
                    <a:pt x="0" y="0"/>
                  </a:moveTo>
                  <a:lnTo>
                    <a:pt x="1036488" y="0"/>
                  </a:lnTo>
                  <a:lnTo>
                    <a:pt x="1036488" y="346790"/>
                  </a:lnTo>
                  <a:lnTo>
                    <a:pt x="0" y="346790"/>
                  </a:lnTo>
                  <a:close/>
                </a:path>
              </a:pathLst>
            </a:custGeom>
            <a:solidFill>
              <a:srgbClr val="F4A9A9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19050"/>
              <a:ext cx="1036488" cy="327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040242" y="4916537"/>
            <a:ext cx="3935414" cy="2002113"/>
            <a:chOff x="0" y="0"/>
            <a:chExt cx="1036488" cy="52730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36488" cy="527305"/>
            </a:xfrm>
            <a:custGeom>
              <a:avLst/>
              <a:gdLst/>
              <a:ahLst/>
              <a:cxnLst/>
              <a:rect l="l" t="t" r="r" b="b"/>
              <a:pathLst>
                <a:path w="1036488" h="527305">
                  <a:moveTo>
                    <a:pt x="0" y="0"/>
                  </a:moveTo>
                  <a:lnTo>
                    <a:pt x="1036488" y="0"/>
                  </a:lnTo>
                  <a:lnTo>
                    <a:pt x="1036488" y="527305"/>
                  </a:lnTo>
                  <a:lnTo>
                    <a:pt x="0" y="527305"/>
                  </a:lnTo>
                  <a:close/>
                </a:path>
              </a:pathLst>
            </a:custGeom>
            <a:solidFill>
              <a:srgbClr val="FFEFE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19050"/>
              <a:ext cx="1036488" cy="508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591119" y="2914577"/>
            <a:ext cx="3935414" cy="1316717"/>
            <a:chOff x="0" y="0"/>
            <a:chExt cx="1036488" cy="34679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36488" cy="346790"/>
            </a:xfrm>
            <a:custGeom>
              <a:avLst/>
              <a:gdLst/>
              <a:ahLst/>
              <a:cxnLst/>
              <a:rect l="l" t="t" r="r" b="b"/>
              <a:pathLst>
                <a:path w="1036488" h="346790">
                  <a:moveTo>
                    <a:pt x="0" y="0"/>
                  </a:moveTo>
                  <a:lnTo>
                    <a:pt x="1036488" y="0"/>
                  </a:lnTo>
                  <a:lnTo>
                    <a:pt x="1036488" y="346790"/>
                  </a:lnTo>
                  <a:lnTo>
                    <a:pt x="0" y="346790"/>
                  </a:lnTo>
                  <a:close/>
                </a:path>
              </a:pathLst>
            </a:custGeom>
            <a:solidFill>
              <a:srgbClr val="F4A9A9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19050"/>
              <a:ext cx="1036488" cy="327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591119" y="4916537"/>
            <a:ext cx="3935414" cy="1850673"/>
            <a:chOff x="0" y="0"/>
            <a:chExt cx="1036488" cy="48742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36488" cy="487420"/>
            </a:xfrm>
            <a:custGeom>
              <a:avLst/>
              <a:gdLst/>
              <a:ahLst/>
              <a:cxnLst/>
              <a:rect l="l" t="t" r="r" b="b"/>
              <a:pathLst>
                <a:path w="1036488" h="487420">
                  <a:moveTo>
                    <a:pt x="0" y="0"/>
                  </a:moveTo>
                  <a:lnTo>
                    <a:pt x="1036488" y="0"/>
                  </a:lnTo>
                  <a:lnTo>
                    <a:pt x="1036488" y="487420"/>
                  </a:lnTo>
                  <a:lnTo>
                    <a:pt x="0" y="487420"/>
                  </a:lnTo>
                  <a:close/>
                </a:path>
              </a:pathLst>
            </a:custGeom>
            <a:solidFill>
              <a:srgbClr val="FFEFE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19050"/>
              <a:ext cx="1036488" cy="468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03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RESEARCH QUESTION + HYPOTHESES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16487" y="3281470"/>
            <a:ext cx="3935414" cy="583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</a:pPr>
            <a:r>
              <a:rPr lang="en-US" sz="3399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H1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04340" y="5086350"/>
            <a:ext cx="3935414" cy="1344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2"/>
              </a:lnSpc>
            </a:pPr>
            <a:r>
              <a:rPr lang="en-US" sz="2600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Main barriers concern comprehension rather than access.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003803" y="3281470"/>
            <a:ext cx="3935414" cy="583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</a:pPr>
            <a:r>
              <a:rPr lang="en-US" sz="3399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H2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040242" y="5141278"/>
            <a:ext cx="3935414" cy="1344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1"/>
              </a:lnSpc>
            </a:pPr>
            <a:r>
              <a:rPr lang="en-US" sz="2599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Plain language and structured information improve accessibility.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591119" y="3281470"/>
            <a:ext cx="3935414" cy="583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</a:pPr>
            <a:r>
              <a:rPr lang="en-US" sz="3399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H3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591119" y="5216998"/>
            <a:ext cx="3935414" cy="1344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1"/>
              </a:lnSpc>
            </a:pPr>
            <a:r>
              <a:rPr lang="en-US" sz="2599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Stakeholders largely agree on barriers and solutions.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255842" y="8233100"/>
            <a:ext cx="9479921" cy="98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2"/>
              </a:lnSpc>
            </a:pPr>
            <a:r>
              <a:rPr lang="en-US" sz="2899" b="1">
                <a:solidFill>
                  <a:srgbClr val="483F3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Research Question:</a:t>
            </a:r>
            <a:r>
              <a:rPr lang="en-US" sz="2899">
                <a:solidFill>
                  <a:srgbClr val="483F3A"/>
                </a:solidFill>
                <a:latin typeface="Public Sans"/>
                <a:ea typeface="Public Sans"/>
                <a:cs typeface="Public Sans"/>
                <a:sym typeface="Public Sans"/>
              </a:rPr>
              <a:t> How is information accessibility configured for older adults with MCI?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BCA9D-B26B-E5DB-6E6E-AC91E74D5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7A8E57D-F829-1F59-6F6C-E00EF1C9E811}"/>
              </a:ext>
            </a:extLst>
          </p:cNvPr>
          <p:cNvGrpSpPr/>
          <p:nvPr/>
        </p:nvGrpSpPr>
        <p:grpSpPr>
          <a:xfrm rot="-10800000">
            <a:off x="-838200" y="-746965"/>
            <a:ext cx="22048246" cy="4958259"/>
            <a:chOff x="0" y="0"/>
            <a:chExt cx="29397661" cy="661101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7EC4AD3-B629-6805-02E8-4E053CFA0483}"/>
                </a:ext>
              </a:extLst>
            </p:cNvPr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34592E-9A40-2BD4-6783-514C84EA224D}"/>
                </a:ext>
              </a:extLst>
            </p:cNvPr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F4F4BAF-6511-7C20-C2EB-5067178112FB}"/>
                </a:ext>
              </a:extLst>
            </p:cNvPr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1235DC4-7C17-B16B-5F23-E4866A6CFD5E}"/>
                </a:ext>
              </a:extLst>
            </p:cNvPr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F8713F89-ACC0-E7BF-F0AC-6A9C5E753F47}"/>
              </a:ext>
            </a:extLst>
          </p:cNvPr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5894C3-BE70-8E4C-D162-9DE3985E38D7}"/>
              </a:ext>
            </a:extLst>
          </p:cNvPr>
          <p:cNvSpPr txBox="1"/>
          <p:nvPr/>
        </p:nvSpPr>
        <p:spPr>
          <a:xfrm>
            <a:off x="1028700" y="942975"/>
            <a:ext cx="16230600" cy="805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32"/>
              </a:lnSpc>
            </a:pPr>
            <a:r>
              <a:rPr lang="es-ES" sz="4910" b="1" dirty="0">
                <a:solidFill>
                  <a:srgbClr val="000000"/>
                </a:solidFill>
                <a:latin typeface="Public Sans Bold"/>
              </a:rPr>
              <a:t>ALIGNMENT OF THE STUDY</a:t>
            </a:r>
            <a:endParaRPr lang="en-US" sz="4910" b="1" dirty="0">
              <a:solidFill>
                <a:srgbClr val="000000"/>
              </a:solidFill>
              <a:latin typeface="Public Sans Bold"/>
              <a:sym typeface="Public Sans Bold"/>
            </a:endParaRPr>
          </a:p>
        </p:txBody>
      </p:sp>
      <p:graphicFrame>
        <p:nvGraphicFramePr>
          <p:cNvPr id="28" name="Tabla 27">
            <a:extLst>
              <a:ext uri="{FF2B5EF4-FFF2-40B4-BE49-F238E27FC236}">
                <a16:creationId xmlns:a16="http://schemas.microsoft.com/office/drawing/2014/main" id="{99A89A5D-9D36-0DA7-5CEC-0918E8DD7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127710"/>
              </p:ext>
            </p:extLst>
          </p:nvPr>
        </p:nvGraphicFramePr>
        <p:xfrm>
          <a:off x="1143000" y="2851634"/>
          <a:ext cx="16002000" cy="6492391"/>
        </p:xfrm>
        <a:graphic>
          <a:graphicData uri="http://schemas.openxmlformats.org/drawingml/2006/table">
            <a:tbl>
              <a:tblPr/>
              <a:tblGrid>
                <a:gridCol w="5334000">
                  <a:extLst>
                    <a:ext uri="{9D8B030D-6E8A-4147-A177-3AD203B41FA5}">
                      <a16:colId xmlns:a16="http://schemas.microsoft.com/office/drawing/2014/main" val="2360115538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772086032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102207803"/>
                    </a:ext>
                  </a:extLst>
                </a:gridCol>
              </a:tblGrid>
              <a:tr h="8955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1" dirty="0" err="1"/>
                        <a:t>Objective</a:t>
                      </a:r>
                      <a:endParaRPr lang="es-ES" sz="32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1" dirty="0" err="1"/>
                        <a:t>Hypothesis</a:t>
                      </a:r>
                      <a:endParaRPr lang="es-ES" sz="32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1" dirty="0" err="1"/>
                        <a:t>Method</a:t>
                      </a:r>
                      <a:endParaRPr lang="es-ES" sz="32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840564"/>
                  </a:ext>
                </a:extLst>
              </a:tr>
              <a:tr h="895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General objective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/>
                        <a:t>H1-H3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/>
                        <a:t>Focus </a:t>
                      </a:r>
                      <a:r>
                        <a:rPr lang="es-ES" sz="3200" dirty="0" err="1"/>
                        <a:t>groups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6822238"/>
                  </a:ext>
                </a:extLst>
              </a:tr>
              <a:tr h="1567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SO1. Identify comprehension barriers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H1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Thematic analysis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3272737"/>
                  </a:ext>
                </a:extLst>
              </a:tr>
              <a:tr h="1567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/>
                        <a:t>SO2. </a:t>
                      </a:r>
                      <a:r>
                        <a:rPr lang="es-ES" sz="3200" dirty="0" err="1"/>
                        <a:t>Identify</a:t>
                      </a:r>
                      <a:r>
                        <a:rPr lang="es-ES" sz="3200" dirty="0"/>
                        <a:t> </a:t>
                      </a:r>
                      <a:r>
                        <a:rPr lang="es-ES" sz="3200" dirty="0" err="1"/>
                        <a:t>adaptation</a:t>
                      </a:r>
                      <a:r>
                        <a:rPr lang="es-ES" sz="3200" dirty="0"/>
                        <a:t> </a:t>
                      </a:r>
                      <a:r>
                        <a:rPr lang="es-ES" sz="3200" dirty="0" err="1"/>
                        <a:t>strategies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/>
                        <a:t>H2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Axial coding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867393"/>
                  </a:ext>
                </a:extLst>
              </a:tr>
              <a:tr h="1567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/>
                        <a:t>SO3. Compare </a:t>
                      </a:r>
                      <a:r>
                        <a:rPr lang="es-ES" sz="3200" dirty="0" err="1"/>
                        <a:t>stakeholders</a:t>
                      </a:r>
                      <a:r>
                        <a:rPr lang="es-ES" sz="3200" dirty="0"/>
                        <a:t>' </a:t>
                      </a:r>
                      <a:r>
                        <a:rPr lang="es-ES" sz="3200" dirty="0" err="1"/>
                        <a:t>perspectives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H3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/>
                        <a:t>Comparative </a:t>
                      </a:r>
                      <a:r>
                        <a:rPr lang="es-ES" sz="3200" dirty="0" err="1"/>
                        <a:t>discourse</a:t>
                      </a:r>
                      <a:r>
                        <a:rPr lang="es-ES" sz="3200" dirty="0"/>
                        <a:t> </a:t>
                      </a:r>
                      <a:r>
                        <a:rPr lang="es-ES" sz="3200" dirty="0" err="1"/>
                        <a:t>analysis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422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00288" y="-1450430"/>
            <a:ext cx="22048246" cy="4958259"/>
            <a:chOff x="0" y="0"/>
            <a:chExt cx="29397661" cy="66110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028700" y="2446718"/>
            <a:ext cx="7490214" cy="7509373"/>
          </a:xfrm>
          <a:custGeom>
            <a:avLst/>
            <a:gdLst/>
            <a:ahLst/>
            <a:cxnLst/>
            <a:rect l="l" t="t" r="r" b="b"/>
            <a:pathLst>
              <a:path w="7490214" h="7509373">
                <a:moveTo>
                  <a:pt x="0" y="0"/>
                </a:moveTo>
                <a:lnTo>
                  <a:pt x="7490214" y="0"/>
                </a:lnTo>
                <a:lnTo>
                  <a:pt x="7490214" y="7509373"/>
                </a:lnTo>
                <a:lnTo>
                  <a:pt x="0" y="75093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1028700" y="942975"/>
            <a:ext cx="16230600" cy="82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2"/>
              </a:lnSpc>
            </a:pPr>
            <a:r>
              <a:rPr lang="en-US" sz="4914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METHODOLOGY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31968" y="3083974"/>
            <a:ext cx="7627332" cy="6855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3200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Design</a:t>
            </a: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: Qualitative study</a:t>
            </a:r>
          </a:p>
          <a:p>
            <a:pPr algn="l">
              <a:lnSpc>
                <a:spcPts val="3150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r>
              <a:rPr lang="en-US" sz="3200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Technique</a:t>
            </a: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: 3 Focus Groups</a:t>
            </a:r>
          </a:p>
          <a:p>
            <a:pPr algn="l">
              <a:lnSpc>
                <a:spcPts val="3150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r>
              <a:rPr lang="en-US" sz="3200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Analysis</a:t>
            </a: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: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Atlas.ti</a:t>
            </a: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Thematic coding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Axial analysis</a:t>
            </a:r>
          </a:p>
          <a:p>
            <a:pPr algn="l">
              <a:lnSpc>
                <a:spcPts val="3150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3150"/>
              </a:lnSpc>
            </a:pPr>
            <a:r>
              <a:rPr lang="en-US" sz="3200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Data: High discursive convergence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49 codes</a:t>
            </a:r>
          </a:p>
          <a:p>
            <a:pPr marL="496567" lvl="1" indent="-248284" algn="l">
              <a:lnSpc>
                <a:spcPts val="315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2,200 coded quotations</a:t>
            </a:r>
          </a:p>
          <a:p>
            <a:pPr algn="l">
              <a:lnSpc>
                <a:spcPts val="2739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739"/>
              </a:lnSpc>
            </a:pPr>
            <a:endParaRPr lang="en-US" sz="3200" dirty="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BFC1A-CC5F-E26F-E7FC-90FE7A1E7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5E8ED37-D1C5-C7B9-016C-86548D082A3C}"/>
              </a:ext>
            </a:extLst>
          </p:cNvPr>
          <p:cNvGrpSpPr/>
          <p:nvPr/>
        </p:nvGrpSpPr>
        <p:grpSpPr>
          <a:xfrm rot="-10800000">
            <a:off x="-838200" y="-746965"/>
            <a:ext cx="22048246" cy="4958259"/>
            <a:chOff x="0" y="0"/>
            <a:chExt cx="29397661" cy="661101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80C2272-18F4-EFC5-4A5A-1B9F5CD08A8D}"/>
                </a:ext>
              </a:extLst>
            </p:cNvPr>
            <p:cNvSpPr/>
            <p:nvPr/>
          </p:nvSpPr>
          <p:spPr>
            <a:xfrm>
              <a:off x="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9E7FF5-FAC3-4B89-85A7-C783A209C479}"/>
                </a:ext>
              </a:extLst>
            </p:cNvPr>
            <p:cNvSpPr/>
            <p:nvPr/>
          </p:nvSpPr>
          <p:spPr>
            <a:xfrm>
              <a:off x="14698830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6" y="0"/>
                  </a:lnTo>
                  <a:lnTo>
                    <a:pt x="7349416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31A4601-0ADB-30E5-35C1-343B914F19C2}"/>
                </a:ext>
              </a:extLst>
            </p:cNvPr>
            <p:cNvSpPr/>
            <p:nvPr/>
          </p:nvSpPr>
          <p:spPr>
            <a:xfrm>
              <a:off x="7349415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A65D607-1F7A-4BC8-720A-5BD2EC24F139}"/>
                </a:ext>
              </a:extLst>
            </p:cNvPr>
            <p:cNvSpPr/>
            <p:nvPr/>
          </p:nvSpPr>
          <p:spPr>
            <a:xfrm>
              <a:off x="22048246" y="0"/>
              <a:ext cx="7349415" cy="6611012"/>
            </a:xfrm>
            <a:custGeom>
              <a:avLst/>
              <a:gdLst/>
              <a:ahLst/>
              <a:cxnLst/>
              <a:rect l="l" t="t" r="r" b="b"/>
              <a:pathLst>
                <a:path w="7349415" h="6611012">
                  <a:moveTo>
                    <a:pt x="0" y="0"/>
                  </a:moveTo>
                  <a:lnTo>
                    <a:pt x="7349415" y="0"/>
                  </a:lnTo>
                  <a:lnTo>
                    <a:pt x="7349415" y="6611012"/>
                  </a:lnTo>
                  <a:lnTo>
                    <a:pt x="0" y="6611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DE589718-FD8E-A6F2-5820-591B7FA3F52B}"/>
              </a:ext>
            </a:extLst>
          </p:cNvPr>
          <p:cNvSpPr/>
          <p:nvPr/>
        </p:nvSpPr>
        <p:spPr>
          <a:xfrm>
            <a:off x="1028700" y="2159069"/>
            <a:ext cx="162306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D9540EF-7E18-A33C-D1CF-86EAEEF8DF4F}"/>
              </a:ext>
            </a:extLst>
          </p:cNvPr>
          <p:cNvSpPr txBox="1"/>
          <p:nvPr/>
        </p:nvSpPr>
        <p:spPr>
          <a:xfrm>
            <a:off x="1028700" y="942975"/>
            <a:ext cx="16230600" cy="78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32"/>
              </a:lnSpc>
            </a:pPr>
            <a:r>
              <a:rPr lang="es-ES" sz="4910" b="1" dirty="0">
                <a:solidFill>
                  <a:srgbClr val="000000"/>
                </a:solidFill>
                <a:latin typeface="Public Sans Bold"/>
              </a:rPr>
              <a:t>PARTICIPANTS &amp; DATA COLLECTION</a:t>
            </a:r>
            <a:endParaRPr lang="en-US" sz="4910" b="1" dirty="0">
              <a:solidFill>
                <a:srgbClr val="000000"/>
              </a:solidFill>
              <a:latin typeface="Public Sans Bold"/>
              <a:sym typeface="Public Sans Bold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92860C80-B011-37FE-7088-0F1971395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621102"/>
              </p:ext>
            </p:extLst>
          </p:nvPr>
        </p:nvGraphicFramePr>
        <p:xfrm>
          <a:off x="1371600" y="3177539"/>
          <a:ext cx="15544800" cy="6443995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1529792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186635883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3180039694"/>
                    </a:ext>
                  </a:extLst>
                </a:gridCol>
                <a:gridCol w="3322320">
                  <a:extLst>
                    <a:ext uri="{9D8B030D-6E8A-4147-A177-3AD203B41FA5}">
                      <a16:colId xmlns:a16="http://schemas.microsoft.com/office/drawing/2014/main" val="363747136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077950588"/>
                    </a:ext>
                  </a:extLst>
                </a:gridCol>
              </a:tblGrid>
              <a:tr h="5869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Focus </a:t>
                      </a:r>
                      <a:r>
                        <a:rPr lang="es-ES" sz="3200" dirty="0" err="1"/>
                        <a:t>group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/>
                        <a:t>Participants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/>
                        <a:t>Profile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 err="1"/>
                        <a:t>Duration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 err="1"/>
                        <a:t>Location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0302"/>
                  </a:ext>
                </a:extLst>
              </a:tr>
              <a:tr h="19074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1"/>
                        <a:t>FG1</a:t>
                      </a:r>
                      <a:endParaRPr lang="es-ES" sz="3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Experts in communication, accessibility and disability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95 min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/>
                        <a:t>CEU Cardenal Herrera </a:t>
                      </a:r>
                      <a:r>
                        <a:rPr lang="es-ES" sz="3200" dirty="0" err="1"/>
                        <a:t>University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817196"/>
                  </a:ext>
                </a:extLst>
              </a:tr>
              <a:tr h="19074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1"/>
                        <a:t>FG2</a:t>
                      </a:r>
                      <a:endParaRPr lang="es-ES" sz="3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 err="1"/>
                        <a:t>Healthcare</a:t>
                      </a:r>
                      <a:r>
                        <a:rPr lang="es-ES" sz="3200" dirty="0"/>
                        <a:t> </a:t>
                      </a:r>
                      <a:r>
                        <a:rPr lang="es-ES" sz="3200" dirty="0" err="1"/>
                        <a:t>professionals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30 min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La Fe University and Polytechnic Hospital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336695"/>
                  </a:ext>
                </a:extLst>
              </a:tr>
              <a:tr h="19074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1" dirty="0"/>
                        <a:t>FG3</a:t>
                      </a:r>
                      <a:endParaRPr lang="es-E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/>
                        <a:t>Older adults with MCI, relatives and caregivers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dirty="0"/>
                        <a:t>47 min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3200" dirty="0"/>
                        <a:t>AFAV (Valencia </a:t>
                      </a:r>
                      <a:r>
                        <a:rPr lang="es-ES" sz="3200" dirty="0" err="1"/>
                        <a:t>Alzheimer's</a:t>
                      </a:r>
                      <a:r>
                        <a:rPr lang="es-ES" sz="3200" dirty="0"/>
                        <a:t> </a:t>
                      </a:r>
                      <a:r>
                        <a:rPr lang="es-ES" sz="3200" dirty="0" err="1"/>
                        <a:t>Association</a:t>
                      </a:r>
                      <a:r>
                        <a:rPr lang="es-ES" sz="3200" dirty="0"/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499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546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793</Words>
  <Application>Microsoft Macintosh PowerPoint</Application>
  <PresentationFormat>Personalizado</PresentationFormat>
  <Paragraphs>194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Public Sans Thin</vt:lpstr>
      <vt:lpstr>Public Sans Bold</vt:lpstr>
      <vt:lpstr>Arial</vt:lpstr>
      <vt:lpstr>Public Sans Medium</vt:lpstr>
      <vt:lpstr>Calibri</vt:lpstr>
      <vt:lpstr>Public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Accessibility in Media Information for Older Adults with Mild Cognitive Impairment: Barriers and Adaptation Strategies</dc:title>
  <cp:lastModifiedBy>Paula Hernández Burguete</cp:lastModifiedBy>
  <cp:revision>3</cp:revision>
  <dcterms:created xsi:type="dcterms:W3CDTF">2006-08-16T00:00:00Z</dcterms:created>
  <dcterms:modified xsi:type="dcterms:W3CDTF">2026-07-24T09:43:15Z</dcterms:modified>
  <dc:identifier>DAHQAR6axL0</dc:identifier>
</cp:coreProperties>
</file>