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23"/>
  </p:notesMasterIdLst>
  <p:sldIdLst>
    <p:sldId id="286" r:id="rId2"/>
    <p:sldId id="284" r:id="rId3"/>
    <p:sldId id="310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312" r:id="rId13"/>
    <p:sldId id="296" r:id="rId14"/>
    <p:sldId id="297" r:id="rId15"/>
    <p:sldId id="299" r:id="rId16"/>
    <p:sldId id="308" r:id="rId17"/>
    <p:sldId id="313" r:id="rId18"/>
    <p:sldId id="303" r:id="rId19"/>
    <p:sldId id="304" r:id="rId20"/>
    <p:sldId id="305" r:id="rId21"/>
    <p:sldId id="306" r:id="rId22"/>
  </p:sldIdLst>
  <p:sldSz cx="12192000" cy="6858000"/>
  <p:notesSz cx="6858000" cy="9144000"/>
  <p:embeddedFontLst>
    <p:embeddedFont>
      <p:font typeface="Montserrat" panose="00000500000000000000" pitchFamily="2" charset="0"/>
      <p:regular r:id="rId24"/>
      <p:bold r:id="rId25"/>
      <p:italic r:id="rId26"/>
      <p:boldItalic r:id="rId27"/>
    </p:embeddedFont>
    <p:embeddedFont>
      <p:font typeface="Montserrat Medium" panose="000006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g6ed0dc9Dt3STDhAVC+A14JfsV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25" autoAdjust="0"/>
    <p:restoredTop sz="86405" autoAdjust="0"/>
  </p:normalViewPr>
  <p:slideViewPr>
    <p:cSldViewPr snapToGrid="0">
      <p:cViewPr varScale="1">
        <p:scale>
          <a:sx n="71" d="100"/>
          <a:sy n="71" d="100"/>
        </p:scale>
        <p:origin x="571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60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Giacomo Pirelli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Trascrizione automatica in diretta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Soluzioni di intelligenza artificiale nella vita quotidiana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0271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Telefonata al cellulare con mio padre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5280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La trascrizione è veloce ed è accurata con pochi errori e qualche ritardo nella punteggiatura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Gli errori di trascrizioni sono collegati ad alcune incomprensioni da parte del cellulare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Messaggi «Nessun discorso in italiano rilevato» occasionali quando c’è lo sfondo rumoroso e il software non riconosce la mia voce</a:t>
            </a:r>
            <a:br>
              <a:rPr lang="it-IT" dirty="0"/>
            </a:b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6082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Chiamate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Attivare i sottotitoli automatici in diretta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Altre opzioni&gt; Seleziona la lingua &gt; Mostra sottotitoli in tempo reale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302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Videochiamata su Teams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85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La trascrizione è veloce ed è accurata con pochi errori e qualche ritardo nella punteggiatura e è di buona comprensione.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Quando parlo, il software commette più errori. Gli errori di ortografia possono essere sorprendenti.- "Ti tirerò le mutande" al posto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di "Sì, è successo tre anni fa"- "Ti amo così tanto" al posto di "Sì, ricordo"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7637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Negli ultimi 5 anni, il riconoscimento vocale automatico (ASR) ha fatto enormi progressi in termini di accuratezza e velocità.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Ora i contesti informali sono accessibili anche a me.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Errori dovuti a rumore di fondo o a una pronuncia scorretta.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La trascrizione automatica in tempo reale richiede una connessione Internet costante e ha difficoltà a riconoscere le voci in mezzo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alle sovrapposizioni.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Alcuni errori nei sottotitoli non compromettono la comprensione.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Altri sì!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In alcuni contesti ad alto rischio i professionisti possono evitarli.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…ma anche il divertimento che deriva da alcuni errori!!!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1862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Grazie per l’attenzione. Spero che abbiate capito. Se non avete capito è colpa dell’interprete!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8343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3987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Oggi prima mi presenterò, poi dirò le difficoltà che avevo nella mia vita, come l’intelligenza artificiale ha risolto queste difficoltà, vedremo tre esempi concreti e infine trarrò le conclusioni di questo mio intervento.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8757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Sono un sordo prelinguale e bilingue. Ho l’impianto cocleare. Mi sono laureato in </a:t>
            </a:r>
            <a:r>
              <a:rPr lang="it-IT" dirty="0" err="1"/>
              <a:t>MultiDAMS</a:t>
            </a:r>
            <a:r>
              <a:rPr lang="it-IT" dirty="0"/>
              <a:t> (cinema, teatro, musica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e arte). Attualmente lavoro come esperto di accessibilità web all’Università di Torino. Sono vice presidente e responsabile per la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comunicazione entrambi di onA.I.R. </a:t>
            </a:r>
            <a:r>
              <a:rPr lang="it-IT" dirty="0" err="1"/>
              <a:t>Intersteno</a:t>
            </a:r>
            <a:r>
              <a:rPr lang="it-IT" dirty="0"/>
              <a:t>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7384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Difficoltà affrontate dai sordi ogni giorno: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Lettura labiale per comunicare con le persone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Scambiare dei messaggi per la comunicazione online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Scuola: i tutor prendevano degli appunti per me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Lavoro: i colleghi prendevano degli appunti o ripetevano quello che viene detto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Associazione: gli amici ripetevano quello che viene detto o offrivano dei sottotitoli in diretta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Pandemia: poche mascherine trasparenti che si appannavano facilmente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Non potevo seguire delle dirette streaming se i sottotitoli manuali non sono disponibili</a:t>
            </a:r>
            <a:br>
              <a:rPr lang="it-IT" dirty="0"/>
            </a:b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9601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Le trascrizioni automatiche in diretta hanno cambiato la mia vita!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Le uso: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nelle app e nelle opzioni dei cellulari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nelle applicazioni online e nelle opzioni dei computer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nelle app presenti nei tablet </a:t>
            </a:r>
            <a:br>
              <a:rPr lang="it-IT" dirty="0"/>
            </a:b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7373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Le trascrizioni automatiche in diretta vengono utilizzate nei contesti specifici: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r>
              <a:rPr lang="it-IT" dirty="0"/>
              <a:t>Telefonata con WindTre nel cellulare Samsung S24 Ultra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r>
              <a:rPr lang="it-IT" dirty="0"/>
              <a:t>Telefonata nel cellulare Samsung S24 Ultra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r>
              <a:rPr lang="it-IT" dirty="0"/>
              <a:t>Videochiamata su Teams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1503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Interazioni tramite il cellulare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Attivare la trascrizione automatica con Samsung S24 Ultra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Impostazioni &gt; Accessibilità &gt; Ausili per l’udito &gt; Sottotitoli in tempo reale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Telefonate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Scelta della lingua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Attivare l’opzione «Vivavoce» per un input audio migliore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2932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it-IT" dirty="0"/>
              <a:t>Telefonata con WindTre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2617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trascrizione è veloce ed è accurata con pochi errori e qualche ritardo nella punteggiatura ed è di buona comprensione</a:t>
            </a:r>
          </a:p>
          <a:p>
            <a:r>
              <a:rPr lang="it-IT" dirty="0"/>
              <a:t>Alcune parole più tecniche come i piani tariffari non sono trascritte </a:t>
            </a:r>
          </a:p>
          <a:p>
            <a:r>
              <a:rPr lang="it-IT" dirty="0"/>
              <a:t>Premere dei tasti può essere piuttosto scomodo</a:t>
            </a:r>
          </a:p>
          <a:p>
            <a:r>
              <a:rPr lang="it-IT" dirty="0"/>
              <a:t>Parlare con la voce può essere difficile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it-IT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5809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rgbClr val="FFD100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52396" lvl="0" indent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solidFill>
                  <a:schemeClr val="tx1"/>
                </a:solidFill>
                <a:latin typeface="Montserrat Medium" panose="00000600000000000000" pitchFamily="2" charset="0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pic>
        <p:nvPicPr>
          <p:cNvPr id="8" name="Google Shape;108;p17">
            <a:extLst>
              <a:ext uri="{FF2B5EF4-FFF2-40B4-BE49-F238E27FC236}">
                <a16:creationId xmlns:a16="http://schemas.microsoft.com/office/drawing/2014/main" id="{DDF0E641-F2A6-4D4C-B8DB-15EFDE3271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41908" y="5579743"/>
            <a:ext cx="1646899" cy="1075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00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;p2">
            <a:extLst>
              <a:ext uri="{FF2B5EF4-FFF2-40B4-BE49-F238E27FC236}">
                <a16:creationId xmlns:a16="http://schemas.microsoft.com/office/drawing/2014/main" id="{FFE05B41-65B7-4962-A2DA-5307AA8300A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67" b="1">
                <a:latin typeface="Montserrat" panose="00000500000000000000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 dirty="0"/>
          </a:p>
        </p:txBody>
      </p:sp>
      <p:sp>
        <p:nvSpPr>
          <p:cNvPr id="5" name="Google Shape;11;p2">
            <a:extLst>
              <a:ext uri="{FF2B5EF4-FFF2-40B4-BE49-F238E27FC236}">
                <a16:creationId xmlns:a16="http://schemas.microsoft.com/office/drawing/2014/main" id="{0645FF6D-6E5B-4DDC-8FB3-95C2EFAED3A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>
                <a:solidFill>
                  <a:schemeClr val="tx1"/>
                </a:solidFill>
                <a:latin typeface="Montserrat Medium" panose="00000600000000000000" pitchFamily="2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dirty="0"/>
          </a:p>
        </p:txBody>
      </p:sp>
      <p:pic>
        <p:nvPicPr>
          <p:cNvPr id="6" name="Google Shape;108;p17">
            <a:extLst>
              <a:ext uri="{FF2B5EF4-FFF2-40B4-BE49-F238E27FC236}">
                <a16:creationId xmlns:a16="http://schemas.microsoft.com/office/drawing/2014/main" id="{B04A3796-0D19-42CA-9ED8-0520CBC93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41908" y="5579743"/>
            <a:ext cx="1646899" cy="1075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209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FF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;p3">
            <a:extLst>
              <a:ext uri="{FF2B5EF4-FFF2-40B4-BE49-F238E27FC236}">
                <a16:creationId xmlns:a16="http://schemas.microsoft.com/office/drawing/2014/main" id="{18B8DEAE-FC05-4798-8AB3-DAB7F422F9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>
                <a:latin typeface="Montserrat" panose="00000500000000000000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pic>
        <p:nvPicPr>
          <p:cNvPr id="5" name="Google Shape;108;p17">
            <a:extLst>
              <a:ext uri="{FF2B5EF4-FFF2-40B4-BE49-F238E27FC236}">
                <a16:creationId xmlns:a16="http://schemas.microsoft.com/office/drawing/2014/main" id="{FD14D874-1BA4-472C-B8F9-3F3DBE58B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41908" y="5579743"/>
            <a:ext cx="1646899" cy="1075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128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360AC9BD-0511-403E-8BF4-509FE1BC6A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19565" y="1385455"/>
            <a:ext cx="8552872" cy="39901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667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pic>
        <p:nvPicPr>
          <p:cNvPr id="4" name="Google Shape;120;p19">
            <a:extLst>
              <a:ext uri="{FF2B5EF4-FFF2-40B4-BE49-F238E27FC236}">
                <a16:creationId xmlns:a16="http://schemas.microsoft.com/office/drawing/2014/main" id="{C778FDFD-0B12-45EF-91A4-BEB71AD77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3701" y="5749403"/>
            <a:ext cx="1224600" cy="79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073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6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333">
                <a:solidFill>
                  <a:schemeClr val="dk2"/>
                </a:solidFill>
              </a:defRPr>
            </a:lvl1pPr>
            <a:lvl2pPr lvl="1" algn="r" rtl="0">
              <a:buNone/>
              <a:defRPr sz="1333">
                <a:solidFill>
                  <a:schemeClr val="dk2"/>
                </a:solidFill>
              </a:defRPr>
            </a:lvl2pPr>
            <a:lvl3pPr lvl="2" algn="r" rtl="0">
              <a:buNone/>
              <a:defRPr sz="1333">
                <a:solidFill>
                  <a:schemeClr val="dk2"/>
                </a:solidFill>
              </a:defRPr>
            </a:lvl3pPr>
            <a:lvl4pPr lvl="3" algn="r" rtl="0">
              <a:buNone/>
              <a:defRPr sz="1333">
                <a:solidFill>
                  <a:schemeClr val="dk2"/>
                </a:solidFill>
              </a:defRPr>
            </a:lvl4pPr>
            <a:lvl5pPr lvl="4" algn="r" rtl="0">
              <a:buNone/>
              <a:defRPr sz="1333">
                <a:solidFill>
                  <a:schemeClr val="dk2"/>
                </a:solidFill>
              </a:defRPr>
            </a:lvl5pPr>
            <a:lvl6pPr lvl="5" algn="r" rtl="0">
              <a:buNone/>
              <a:defRPr sz="1333">
                <a:solidFill>
                  <a:schemeClr val="dk2"/>
                </a:solidFill>
              </a:defRPr>
            </a:lvl6pPr>
            <a:lvl7pPr lvl="6" algn="r" rtl="0">
              <a:buNone/>
              <a:defRPr sz="1333">
                <a:solidFill>
                  <a:schemeClr val="dk2"/>
                </a:solidFill>
              </a:defRPr>
            </a:lvl7pPr>
            <a:lvl8pPr lvl="7" algn="r" rtl="0">
              <a:buNone/>
              <a:defRPr sz="1333">
                <a:solidFill>
                  <a:schemeClr val="dk2"/>
                </a:solidFill>
              </a:defRPr>
            </a:lvl8pPr>
            <a:lvl9pPr lvl="8" algn="r" rtl="0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0869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onair@respeakingonair.or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it/app/ava-sottotitoli-per-la-vita/id1030067058" TargetMode="External"/><Relationship Id="rId2" Type="http://schemas.openxmlformats.org/officeDocument/2006/relationships/hyperlink" Target="https://play.google.com/store/apps/details?id=com.google.audio.hearing.visualization.accessibility.scribe&amp;hl=it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09349-98F0-F3F3-BA08-F1947EC11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B10C9233-9225-4320-7684-871B4A7399BA}"/>
              </a:ext>
            </a:extLst>
          </p:cNvPr>
          <p:cNvSpPr txBox="1">
            <a:spLocks/>
          </p:cNvSpPr>
          <p:nvPr/>
        </p:nvSpPr>
        <p:spPr>
          <a:xfrm>
            <a:off x="1683673" y="2930013"/>
            <a:ext cx="8824653" cy="108154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800" b="1" dirty="0">
                <a:latin typeface="+mj-lt"/>
              </a:rPr>
              <a:t>AUTOMATIC LIVE TRANSCRIPTS</a:t>
            </a:r>
            <a:br>
              <a:rPr lang="it-IT" sz="2800" b="1" dirty="0">
                <a:latin typeface="+mj-lt"/>
              </a:rPr>
            </a:br>
            <a:r>
              <a:rPr lang="it-IT" sz="2800" b="1" dirty="0">
                <a:latin typeface="+mj-lt"/>
              </a:rPr>
              <a:t>AI-</a:t>
            </a:r>
            <a:r>
              <a:rPr lang="it-IT" sz="2800" b="1" dirty="0" err="1">
                <a:latin typeface="+mj-lt"/>
              </a:rPr>
              <a:t>based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solutions</a:t>
            </a:r>
            <a:r>
              <a:rPr lang="it-IT" sz="2800" b="1" dirty="0">
                <a:latin typeface="+mj-lt"/>
              </a:rPr>
              <a:t> in </a:t>
            </a:r>
            <a:r>
              <a:rPr lang="it-IT" sz="2800" b="1" dirty="0" err="1">
                <a:latin typeface="+mj-lt"/>
              </a:rPr>
              <a:t>everyday</a:t>
            </a:r>
            <a:r>
              <a:rPr lang="it-IT" sz="2800" b="1" dirty="0">
                <a:latin typeface="+mj-lt"/>
              </a:rPr>
              <a:t> life</a:t>
            </a:r>
            <a:endParaRPr lang="it-IT" dirty="0"/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3DBD4FAE-6569-3EDC-A2F0-D2B68906C89B}"/>
              </a:ext>
            </a:extLst>
          </p:cNvPr>
          <p:cNvSpPr txBox="1">
            <a:spLocks/>
          </p:cNvSpPr>
          <p:nvPr/>
        </p:nvSpPr>
        <p:spPr>
          <a:xfrm>
            <a:off x="0" y="4909877"/>
            <a:ext cx="12192000" cy="25189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600" b="1" dirty="0"/>
              <a:t>Giacomo Pirelli</a:t>
            </a:r>
          </a:p>
          <a:p>
            <a:pPr algn="ctr"/>
            <a:endParaRPr lang="it-IT" sz="2600" dirty="0"/>
          </a:p>
          <a:p>
            <a:pPr algn="ctr"/>
            <a:r>
              <a:rPr lang="it-IT" sz="2600" dirty="0"/>
              <a:t>Web Accessibility Expert – University of Turin </a:t>
            </a:r>
          </a:p>
          <a:p>
            <a:pPr algn="ctr"/>
            <a:r>
              <a:rPr lang="it-IT" sz="2600" dirty="0"/>
              <a:t>onA.I.R. - Intersteno Italia Vice-President</a:t>
            </a:r>
          </a:p>
        </p:txBody>
      </p:sp>
      <p:pic>
        <p:nvPicPr>
          <p:cNvPr id="3" name="Immagine 2" descr="Università degli Studi di Torino | Turin">
            <a:extLst>
              <a:ext uri="{FF2B5EF4-FFF2-40B4-BE49-F238E27FC236}">
                <a16:creationId xmlns:a16="http://schemas.microsoft.com/office/drawing/2014/main" id="{B5FE1DF1-9CC1-1C14-C08F-F8D791E00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22" y="14598"/>
            <a:ext cx="1933526" cy="1933526"/>
          </a:xfrm>
          <a:prstGeom prst="rect">
            <a:avLst/>
          </a:prstGeom>
        </p:spPr>
      </p:pic>
      <p:pic>
        <p:nvPicPr>
          <p:cNvPr id="4" name="Immagine 3" descr="Home">
            <a:extLst>
              <a:ext uri="{FF2B5EF4-FFF2-40B4-BE49-F238E27FC236}">
                <a16:creationId xmlns:a16="http://schemas.microsoft.com/office/drawing/2014/main" id="{05ED9C86-9BB6-88AA-DBB5-07CCD9A1C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446" y="0"/>
            <a:ext cx="4798142" cy="205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57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D5876-4146-5C27-720B-BCFCDEE64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0E64E6EA-A032-D859-672F-04F21FF1D9BB}"/>
              </a:ext>
            </a:extLst>
          </p:cNvPr>
          <p:cNvSpPr txBox="1">
            <a:spLocks/>
          </p:cNvSpPr>
          <p:nvPr/>
        </p:nvSpPr>
        <p:spPr>
          <a:xfrm>
            <a:off x="592007" y="1646382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it-IT" sz="2800" dirty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08E328E3-CD34-9FD5-CB37-660F8772B279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5. </a:t>
            </a:r>
            <a:r>
              <a:rPr lang="it-IT" sz="3800" b="1" dirty="0" err="1">
                <a:latin typeface="+mj-lt"/>
              </a:rPr>
              <a:t>Interacting</a:t>
            </a:r>
            <a:r>
              <a:rPr lang="it-IT" sz="3800" b="1" dirty="0">
                <a:latin typeface="+mj-lt"/>
              </a:rPr>
              <a:t> via phone – </a:t>
            </a:r>
            <a:r>
              <a:rPr lang="it-IT" sz="3800" b="1" dirty="0" err="1">
                <a:latin typeface="+mj-lt"/>
              </a:rPr>
              <a:t>phonecall</a:t>
            </a:r>
            <a:endParaRPr lang="it-IT" sz="3800" b="1" dirty="0">
              <a:latin typeface="+mj-lt"/>
            </a:endParaRPr>
          </a:p>
        </p:txBody>
      </p:sp>
      <p:pic>
        <p:nvPicPr>
          <p:cNvPr id="7" name="Immagine 6" descr="Università degli Studi di Torino | Turin">
            <a:extLst>
              <a:ext uri="{FF2B5EF4-FFF2-40B4-BE49-F238E27FC236}">
                <a16:creationId xmlns:a16="http://schemas.microsoft.com/office/drawing/2014/main" id="{7095C3CC-50BC-C8A3-DD14-D70A0D2A8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11" name="Immagine 10" descr="Home">
            <a:extLst>
              <a:ext uri="{FF2B5EF4-FFF2-40B4-BE49-F238E27FC236}">
                <a16:creationId xmlns:a16="http://schemas.microsoft.com/office/drawing/2014/main" id="{AC944431-C77A-7BD2-44A7-3B7EDAE72A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  <p:pic>
        <p:nvPicPr>
          <p:cNvPr id="2" name="chiamata 159 papa modif">
            <a:hlinkClick r:id="" action="ppaction://media"/>
            <a:extLst>
              <a:ext uri="{FF2B5EF4-FFF2-40B4-BE49-F238E27FC236}">
                <a16:creationId xmlns:a16="http://schemas.microsoft.com/office/drawing/2014/main" id="{F92277EC-DA70-0C7B-40EA-793096C269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28178" y="1771608"/>
            <a:ext cx="4722943" cy="472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0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08714-4334-5443-4A3F-32123DE72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2C9A5CD7-A87C-4E19-6CBC-D0402626F463}"/>
              </a:ext>
            </a:extLst>
          </p:cNvPr>
          <p:cNvSpPr txBox="1">
            <a:spLocks/>
          </p:cNvSpPr>
          <p:nvPr/>
        </p:nvSpPr>
        <p:spPr>
          <a:xfrm>
            <a:off x="592006" y="1646382"/>
            <a:ext cx="11531167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ym typeface="Wingdings" panose="05000000000000000000" pitchFamily="2" charset="2"/>
              </a:rPr>
              <a:t> </a:t>
            </a:r>
            <a:r>
              <a:rPr lang="en-US" sz="2600" dirty="0"/>
              <a:t>Transcript is fast 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ym typeface="Wingdings" panose="05000000000000000000" pitchFamily="2" charset="2"/>
              </a:rPr>
              <a:t> </a:t>
            </a:r>
            <a:r>
              <a:rPr lang="en-US" sz="2600" dirty="0"/>
              <a:t>Transcript is accurate, with few errors and delayed punctuation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en-US" sz="2600" dirty="0"/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Wingdings" panose="05000000000000000000" pitchFamily="2" charset="2"/>
              <a:buChar char="L"/>
              <a:defRPr/>
            </a:pPr>
            <a:r>
              <a:rPr lang="en-US" sz="2600" dirty="0"/>
              <a:t>Occasional misunderstanding due to transcription errors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Wingdings" panose="05000000000000000000" pitchFamily="2" charset="2"/>
              <a:buChar char="L"/>
              <a:defRPr/>
            </a:pPr>
            <a:r>
              <a:rPr lang="en-US" sz="2600" dirty="0"/>
              <a:t>Occasional "No Italian speech detected" message when:</a:t>
            </a:r>
          </a:p>
          <a:p>
            <a:pPr marL="228600" lvl="1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	- Background noise</a:t>
            </a:r>
          </a:p>
          <a:p>
            <a:pPr marL="228600" lvl="1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	- Software not recognizing my voice </a:t>
            </a:r>
            <a:br>
              <a:rPr lang="en-US" sz="2600" dirty="0"/>
            </a:br>
            <a:endParaRPr lang="it-IT" sz="2600" dirty="0"/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636101D6-381B-328B-886C-352FDFACD456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5. </a:t>
            </a:r>
            <a:r>
              <a:rPr lang="it-IT" sz="3800" b="1" dirty="0" err="1">
                <a:latin typeface="+mj-lt"/>
              </a:rPr>
              <a:t>Phonecall</a:t>
            </a:r>
            <a:r>
              <a:rPr lang="it-IT" sz="3800" b="1" dirty="0">
                <a:latin typeface="+mj-lt"/>
              </a:rPr>
              <a:t> – </a:t>
            </a:r>
            <a:r>
              <a:rPr lang="it-IT" sz="3800" b="1" dirty="0" err="1">
                <a:latin typeface="+mj-lt"/>
              </a:rPr>
              <a:t>remarks</a:t>
            </a:r>
            <a:r>
              <a:rPr lang="it-IT" sz="3800" b="1" dirty="0">
                <a:latin typeface="+mj-lt"/>
              </a:rPr>
              <a:t> </a:t>
            </a:r>
          </a:p>
        </p:txBody>
      </p:sp>
      <p:pic>
        <p:nvPicPr>
          <p:cNvPr id="4" name="Immagine 3" descr="Università degli Studi di Torino | Turin">
            <a:extLst>
              <a:ext uri="{FF2B5EF4-FFF2-40B4-BE49-F238E27FC236}">
                <a16:creationId xmlns:a16="http://schemas.microsoft.com/office/drawing/2014/main" id="{61F3D17E-49A0-06E6-8308-739280770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662A1DB8-641C-1588-DAEC-2CCBFE307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4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016D9-17AD-E277-C968-4DF141D62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9D59BAEA-B101-2A98-0D2C-B33298655C99}"/>
              </a:ext>
            </a:extLst>
          </p:cNvPr>
          <p:cNvSpPr txBox="1">
            <a:spLocks/>
          </p:cNvSpPr>
          <p:nvPr/>
        </p:nvSpPr>
        <p:spPr>
          <a:xfrm>
            <a:off x="592006" y="1769806"/>
            <a:ext cx="11835967" cy="344181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Calling  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en-US" sz="2600" dirty="0"/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Activating automatic live subtitles (Teams)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More actions &gt; Select Language &gt; Show Live Captions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en-US" sz="2600" dirty="0"/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961FC889-D4EC-9222-BBCD-03EAE664AC44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5. </a:t>
            </a:r>
            <a:r>
              <a:rPr lang="it-IT" sz="3800" b="1" dirty="0" err="1">
                <a:latin typeface="+mj-lt"/>
              </a:rPr>
              <a:t>Interacting</a:t>
            </a:r>
            <a:r>
              <a:rPr lang="it-IT" sz="3800" b="1" dirty="0">
                <a:latin typeface="+mj-lt"/>
              </a:rPr>
              <a:t> via laptop – </a:t>
            </a:r>
            <a:r>
              <a:rPr lang="it-IT" sz="3800" b="1" dirty="0" err="1">
                <a:latin typeface="+mj-lt"/>
              </a:rPr>
              <a:t>videocall</a:t>
            </a:r>
            <a:r>
              <a:rPr lang="it-IT" sz="3800" b="1" dirty="0">
                <a:latin typeface="+mj-lt"/>
              </a:rPr>
              <a:t> </a:t>
            </a:r>
          </a:p>
        </p:txBody>
      </p:sp>
      <p:pic>
        <p:nvPicPr>
          <p:cNvPr id="4" name="Immagine 3" descr="Università degli Studi di Torino | Turin">
            <a:extLst>
              <a:ext uri="{FF2B5EF4-FFF2-40B4-BE49-F238E27FC236}">
                <a16:creationId xmlns:a16="http://schemas.microsoft.com/office/drawing/2014/main" id="{AA13AEF0-6DE8-18AB-7EF5-E023752AC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EDCAB8BD-1897-0407-929A-09A18F9D0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59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E0383-D7AA-7DB3-AC02-0FD150389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5">
            <a:extLst>
              <a:ext uri="{FF2B5EF4-FFF2-40B4-BE49-F238E27FC236}">
                <a16:creationId xmlns:a16="http://schemas.microsoft.com/office/drawing/2014/main" id="{DA647595-FF02-9B41-7725-5117D9836408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5. </a:t>
            </a:r>
            <a:r>
              <a:rPr lang="it-IT" sz="3800" b="1" dirty="0" err="1">
                <a:latin typeface="+mj-lt"/>
              </a:rPr>
              <a:t>Interacting</a:t>
            </a:r>
            <a:r>
              <a:rPr lang="it-IT" sz="3800" b="1" dirty="0">
                <a:latin typeface="+mj-lt"/>
              </a:rPr>
              <a:t> via laptop – </a:t>
            </a:r>
            <a:r>
              <a:rPr lang="it-IT" sz="3800" b="1" dirty="0" err="1">
                <a:latin typeface="+mj-lt"/>
              </a:rPr>
              <a:t>videocall</a:t>
            </a:r>
            <a:endParaRPr lang="it-IT" sz="3800" b="1" dirty="0">
              <a:latin typeface="+mj-lt"/>
            </a:endParaRPr>
          </a:p>
        </p:txBody>
      </p:sp>
      <p:pic>
        <p:nvPicPr>
          <p:cNvPr id="6" name="Immagine 5" descr="Università degli Studi di Torino | Turin">
            <a:extLst>
              <a:ext uri="{FF2B5EF4-FFF2-40B4-BE49-F238E27FC236}">
                <a16:creationId xmlns:a16="http://schemas.microsoft.com/office/drawing/2014/main" id="{36483461-385A-FBE8-30B9-99BD26D74D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8" name="Immagine 7" descr="Home">
            <a:extLst>
              <a:ext uri="{FF2B5EF4-FFF2-40B4-BE49-F238E27FC236}">
                <a16:creationId xmlns:a16="http://schemas.microsoft.com/office/drawing/2014/main" id="{97410665-8D5E-BA12-E597-1DBCDC339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  <p:pic>
        <p:nvPicPr>
          <p:cNvPr id="4" name="videochiamata Teams con Carlo">
            <a:hlinkClick r:id="" action="ppaction://media"/>
            <a:extLst>
              <a:ext uri="{FF2B5EF4-FFF2-40B4-BE49-F238E27FC236}">
                <a16:creationId xmlns:a16="http://schemas.microsoft.com/office/drawing/2014/main" id="{FD1CE329-ACD3-B911-9E07-7B19EE1319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97040" y="1607390"/>
            <a:ext cx="7761459" cy="436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43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1470B-E82D-6AA5-5CF8-6F16FAE04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757F3A13-FB50-30B7-F57E-102F8C16DAFC}"/>
              </a:ext>
            </a:extLst>
          </p:cNvPr>
          <p:cNvSpPr txBox="1">
            <a:spLocks/>
          </p:cNvSpPr>
          <p:nvPr/>
        </p:nvSpPr>
        <p:spPr>
          <a:xfrm>
            <a:off x="592006" y="1646382"/>
            <a:ext cx="11668819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85800" indent="-457200">
              <a:lnSpc>
                <a:spcPts val="3000"/>
              </a:lnSpc>
              <a:spcBef>
                <a:spcPts val="1000"/>
              </a:spcBef>
              <a:buSzPts val="2400"/>
              <a:buFont typeface="Wingdings" panose="05000000000000000000" pitchFamily="2" charset="2"/>
              <a:buChar char="J"/>
              <a:defRPr/>
            </a:pPr>
            <a:r>
              <a:rPr lang="en-US" sz="2600" dirty="0"/>
              <a:t>Transcript is fast </a:t>
            </a:r>
          </a:p>
          <a:p>
            <a:pPr marL="685800" indent="-457200">
              <a:lnSpc>
                <a:spcPts val="3000"/>
              </a:lnSpc>
              <a:spcBef>
                <a:spcPts val="1000"/>
              </a:spcBef>
              <a:buSzPts val="2400"/>
              <a:buFont typeface="Wingdings" panose="05000000000000000000" pitchFamily="2" charset="2"/>
              <a:buChar char="J"/>
              <a:defRPr/>
            </a:pPr>
            <a:r>
              <a:rPr lang="en-US" sz="2600" dirty="0"/>
              <a:t>Transcript is more accurate, with few errors and delayed punctuation</a:t>
            </a:r>
          </a:p>
          <a:p>
            <a:pPr marL="685800" indent="-457200">
              <a:lnSpc>
                <a:spcPts val="3000"/>
              </a:lnSpc>
              <a:spcBef>
                <a:spcPts val="1000"/>
              </a:spcBef>
              <a:buSzPts val="2400"/>
              <a:buFont typeface="Wingdings" panose="05000000000000000000" pitchFamily="2" charset="2"/>
              <a:buChar char="J"/>
              <a:defRPr/>
            </a:pPr>
            <a:r>
              <a:rPr lang="en-US" sz="2600" dirty="0"/>
              <a:t>Good understanding of transcript</a:t>
            </a:r>
          </a:p>
          <a:p>
            <a:pPr marL="685800" indent="-457200">
              <a:lnSpc>
                <a:spcPts val="3000"/>
              </a:lnSpc>
              <a:spcBef>
                <a:spcPts val="1000"/>
              </a:spcBef>
              <a:buSzPts val="2400"/>
              <a:buFont typeface="Wingdings" panose="05000000000000000000" pitchFamily="2" charset="2"/>
              <a:buChar char="J"/>
              <a:defRPr/>
            </a:pPr>
            <a:endParaRPr lang="en-US" sz="2600" dirty="0"/>
          </a:p>
          <a:p>
            <a:pPr marL="685800" indent="-457200">
              <a:lnSpc>
                <a:spcPts val="3000"/>
              </a:lnSpc>
              <a:spcBef>
                <a:spcPts val="1000"/>
              </a:spcBef>
              <a:buSzPts val="2400"/>
              <a:buFont typeface="Wingdings" panose="05000000000000000000" pitchFamily="2" charset="2"/>
              <a:buChar char="L"/>
              <a:defRPr/>
            </a:pPr>
            <a:r>
              <a:rPr lang="en-US" sz="2600" dirty="0"/>
              <a:t>When I speak the software makes more mistakes</a:t>
            </a:r>
          </a:p>
          <a:p>
            <a:pPr marL="685800" indent="-457200">
              <a:lnSpc>
                <a:spcPts val="3000"/>
              </a:lnSpc>
              <a:spcBef>
                <a:spcPts val="1000"/>
              </a:spcBef>
              <a:buSzPts val="2400"/>
              <a:buFont typeface="Wingdings" panose="05000000000000000000" pitchFamily="2" charset="2"/>
              <a:buChar char="L"/>
              <a:defRPr/>
            </a:pPr>
            <a:r>
              <a:rPr lang="en-US" sz="2600" dirty="0"/>
              <a:t>Misspelled words can be hilarious or embarrassing </a:t>
            </a:r>
          </a:p>
          <a:p>
            <a:pPr marL="228600" lvl="1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	- “yes, it was three years ago” &gt; “I will pull your underpants"</a:t>
            </a:r>
          </a:p>
          <a:p>
            <a:pPr marL="228600" lvl="1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	- “yes, I remember” &gt; “I love you so much” </a:t>
            </a:r>
            <a:endParaRPr lang="it-IT" sz="2600" dirty="0"/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382F64CB-8905-FD27-C26C-28B0016E2BFF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5. </a:t>
            </a:r>
            <a:r>
              <a:rPr lang="it-IT" sz="3800" b="1" dirty="0" err="1">
                <a:latin typeface="+mj-lt"/>
              </a:rPr>
              <a:t>Videocall</a:t>
            </a:r>
            <a:r>
              <a:rPr lang="it-IT" sz="3800" b="1" dirty="0">
                <a:latin typeface="+mj-lt"/>
              </a:rPr>
              <a:t> – </a:t>
            </a:r>
            <a:r>
              <a:rPr lang="it-IT" sz="3800" b="1" dirty="0" err="1">
                <a:latin typeface="+mj-lt"/>
              </a:rPr>
              <a:t>remarks</a:t>
            </a:r>
            <a:r>
              <a:rPr lang="it-IT" sz="3800" b="1" dirty="0">
                <a:latin typeface="+mj-lt"/>
              </a:rPr>
              <a:t> </a:t>
            </a:r>
          </a:p>
        </p:txBody>
      </p:sp>
      <p:pic>
        <p:nvPicPr>
          <p:cNvPr id="4" name="Immagine 3" descr="Università degli Studi di Torino | Turin">
            <a:extLst>
              <a:ext uri="{FF2B5EF4-FFF2-40B4-BE49-F238E27FC236}">
                <a16:creationId xmlns:a16="http://schemas.microsoft.com/office/drawing/2014/main" id="{8831C4D0-F9A7-4F0B-8943-8110CC59C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403DC138-C1E9-F1A3-5E7E-118F63923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7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C1F65-6D17-4FE1-F8CA-C3B2FCC0D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0A646E01-9A9A-625E-D65F-BE7C6EF400E0}"/>
              </a:ext>
            </a:extLst>
          </p:cNvPr>
          <p:cNvSpPr txBox="1">
            <a:spLocks/>
          </p:cNvSpPr>
          <p:nvPr/>
        </p:nvSpPr>
        <p:spPr>
          <a:xfrm>
            <a:off x="592007" y="488067"/>
            <a:ext cx="11543676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/>
              <a:t>Conclusions </a:t>
            </a:r>
            <a:endParaRPr lang="it-IT" sz="4000" b="1" dirty="0">
              <a:latin typeface="+mj-lt"/>
            </a:endParaRP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55C3216D-E5E7-A7B1-6CC1-DF3575379F6B}"/>
              </a:ext>
            </a:extLst>
          </p:cNvPr>
          <p:cNvSpPr txBox="1">
            <a:spLocks/>
          </p:cNvSpPr>
          <p:nvPr/>
        </p:nvSpPr>
        <p:spPr>
          <a:xfrm>
            <a:off x="592006" y="1646382"/>
            <a:ext cx="11688483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ASR made huge progress in accuracy and speed over last 5 years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Informal contexts are now accessible for me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Errors due to background noise or poor enunciation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Automatic Live Transcript requires constant Internet connection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Automatic Live Transcript finds it hard to recognize clashes 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Some subtitle errors don’t </a:t>
            </a:r>
            <a:r>
              <a:rPr lang="en-US" sz="2600" dirty="0" err="1"/>
              <a:t>jeopardise</a:t>
            </a:r>
            <a:r>
              <a:rPr lang="en-US" sz="2600" dirty="0"/>
              <a:t> understanding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Some others do! 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In some high-stake contexts professionals can avoid those</a:t>
            </a:r>
          </a:p>
          <a:p>
            <a:pPr marL="685800" lvl="0" indent="-457200">
              <a:lnSpc>
                <a:spcPts val="3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…but also the fun that goes with some mistakes!!!</a:t>
            </a:r>
          </a:p>
        </p:txBody>
      </p:sp>
      <p:pic>
        <p:nvPicPr>
          <p:cNvPr id="3" name="Immagine 2" descr="Università degli Studi di Torino | Turin">
            <a:extLst>
              <a:ext uri="{FF2B5EF4-FFF2-40B4-BE49-F238E27FC236}">
                <a16:creationId xmlns:a16="http://schemas.microsoft.com/office/drawing/2014/main" id="{323CAB55-C8A7-F243-3CCA-063D656EC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EA2E11F3-C499-4278-F810-8FE037267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8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35809-AE77-6B18-B41E-6EBE66E32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8CFBD8F2-D0F7-07BB-BEBC-939A24E87AEE}"/>
              </a:ext>
            </a:extLst>
          </p:cNvPr>
          <p:cNvSpPr txBox="1">
            <a:spLocks/>
          </p:cNvSpPr>
          <p:nvPr/>
        </p:nvSpPr>
        <p:spPr>
          <a:xfrm>
            <a:off x="1" y="682938"/>
            <a:ext cx="121920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/>
              <a:t>Thank you for your attention</a:t>
            </a:r>
            <a:endParaRPr lang="it-IT" sz="4000" b="1" dirty="0">
              <a:latin typeface="+mj-lt"/>
            </a:endParaRP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7C3303A8-5F56-91EA-BF76-261DCFA8A81A}"/>
              </a:ext>
            </a:extLst>
          </p:cNvPr>
          <p:cNvSpPr txBox="1">
            <a:spLocks/>
          </p:cNvSpPr>
          <p:nvPr/>
        </p:nvSpPr>
        <p:spPr>
          <a:xfrm>
            <a:off x="592007" y="1646382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it-IT" sz="2800" dirty="0"/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6160E1CE-4BC0-6687-F1F8-A4C2DE2ABAA0}"/>
              </a:ext>
            </a:extLst>
          </p:cNvPr>
          <p:cNvSpPr txBox="1">
            <a:spLocks/>
          </p:cNvSpPr>
          <p:nvPr/>
        </p:nvSpPr>
        <p:spPr>
          <a:xfrm>
            <a:off x="694784" y="3696929"/>
            <a:ext cx="10802431" cy="193905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spcAft>
                <a:spcPts val="1200"/>
              </a:spcAft>
            </a:pPr>
            <a:r>
              <a:rPr lang="it-IT" sz="2800" b="1" dirty="0">
                <a:latin typeface="Montserrat Medium" panose="00000600000000000000" pitchFamily="2" charset="0"/>
                <a:sym typeface="Montserrat Medium"/>
              </a:rPr>
              <a:t>Giacomo Pirelli </a:t>
            </a:r>
            <a:br>
              <a:rPr lang="it-IT" sz="2800" b="1" dirty="0">
                <a:latin typeface="Montserrat Medium" panose="00000600000000000000" pitchFamily="2" charset="0"/>
                <a:sym typeface="Montserrat Medium"/>
              </a:rPr>
            </a:br>
            <a:br>
              <a:rPr lang="it-IT" sz="2800" dirty="0">
                <a:latin typeface="Montserrat Medium" panose="00000600000000000000" pitchFamily="2" charset="0"/>
                <a:sym typeface="Montserrat Medium"/>
              </a:rPr>
            </a:br>
            <a:r>
              <a:rPr lang="it-IT" sz="2800" dirty="0">
                <a:latin typeface="Montserrat Medium" panose="00000600000000000000" pitchFamily="2" charset="0"/>
                <a:sym typeface="Montserrat Medium"/>
                <a:hlinkClick r:id="rId3"/>
              </a:rPr>
              <a:t>onair@respeakingonair.org</a:t>
            </a:r>
            <a:r>
              <a:rPr lang="it-IT" sz="2800" dirty="0">
                <a:latin typeface="Montserrat Medium" panose="00000600000000000000" pitchFamily="2" charset="0"/>
                <a:sym typeface="Montserrat Medium"/>
              </a:rPr>
              <a:t> </a:t>
            </a:r>
          </a:p>
        </p:txBody>
      </p:sp>
      <p:pic>
        <p:nvPicPr>
          <p:cNvPr id="6" name="Immagine 5" descr="Università degli Studi di Torino | Turin">
            <a:extLst>
              <a:ext uri="{FF2B5EF4-FFF2-40B4-BE49-F238E27FC236}">
                <a16:creationId xmlns:a16="http://schemas.microsoft.com/office/drawing/2014/main" id="{DB7631E8-EF80-F445-5E2D-D65E90AD41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8" name="Immagine 7" descr="Home">
            <a:extLst>
              <a:ext uri="{FF2B5EF4-FFF2-40B4-BE49-F238E27FC236}">
                <a16:creationId xmlns:a16="http://schemas.microsoft.com/office/drawing/2014/main" id="{A8F2832A-5576-50C1-71AC-F1A9993DE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85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746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64C92-3E9A-3F39-7866-46F99C13D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2289B42A-38F2-4A90-31CE-16B9EE747C3B}"/>
              </a:ext>
            </a:extLst>
          </p:cNvPr>
          <p:cNvSpPr txBox="1">
            <a:spLocks/>
          </p:cNvSpPr>
          <p:nvPr/>
        </p:nvSpPr>
        <p:spPr>
          <a:xfrm>
            <a:off x="618343" y="682938"/>
            <a:ext cx="11573657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/>
              <a:t>What transcription applications are available?</a:t>
            </a:r>
            <a:endParaRPr lang="it-IT" sz="4000" b="1" dirty="0">
              <a:latin typeface="+mj-lt"/>
            </a:endParaRP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736BDC0C-EFA2-AB20-9716-9B3E3479D902}"/>
              </a:ext>
            </a:extLst>
          </p:cNvPr>
          <p:cNvSpPr txBox="1">
            <a:spLocks/>
          </p:cNvSpPr>
          <p:nvPr/>
        </p:nvSpPr>
        <p:spPr>
          <a:xfrm>
            <a:off x="592007" y="1646382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it-IT" sz="2800" dirty="0"/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D62CA15B-0E69-3F4B-A1F1-76711A2857AE}"/>
              </a:ext>
            </a:extLst>
          </p:cNvPr>
          <p:cNvSpPr txBox="1">
            <a:spLocks/>
          </p:cNvSpPr>
          <p:nvPr/>
        </p:nvSpPr>
        <p:spPr>
          <a:xfrm>
            <a:off x="694784" y="1783828"/>
            <a:ext cx="10802431" cy="385215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800"/>
              </a:lnSpc>
              <a:spcAft>
                <a:spcPts val="800"/>
              </a:spcAft>
            </a:pPr>
            <a:r>
              <a:rPr lang="it-IT" sz="2800" b="1" dirty="0">
                <a:latin typeface="+mn-lt"/>
                <a:sym typeface="Montserrat Medium"/>
              </a:rPr>
              <a:t>For mobile phones: </a:t>
            </a:r>
          </a:p>
          <a:p>
            <a:pPr>
              <a:lnSpc>
                <a:spcPts val="2800"/>
              </a:lnSpc>
              <a:spcAft>
                <a:spcPts val="800"/>
              </a:spcAft>
            </a:pPr>
            <a:r>
              <a:rPr lang="it-IT" sz="2800" b="1" dirty="0">
                <a:latin typeface="+mn-lt"/>
                <a:sym typeface="Montserrat Medium"/>
              </a:rPr>
              <a:t>- Google </a:t>
            </a:r>
            <a:r>
              <a:rPr lang="it-IT" sz="2800" b="1" dirty="0" err="1">
                <a:latin typeface="+mn-lt"/>
                <a:sym typeface="Montserrat Medium"/>
              </a:rPr>
              <a:t>Transcribe</a:t>
            </a:r>
            <a:r>
              <a:rPr lang="it-IT" sz="2800" b="1" dirty="0">
                <a:latin typeface="+mn-lt"/>
                <a:sym typeface="Montserrat Medium"/>
              </a:rPr>
              <a:t>, </a:t>
            </a:r>
            <a:r>
              <a:rPr lang="it-IT" sz="2800" dirty="0">
                <a:latin typeface="+mn-lt"/>
                <a:sym typeface="Montserrat Medium"/>
              </a:rPr>
              <a:t>for Android smartphone and tablet</a:t>
            </a:r>
            <a:br>
              <a:rPr lang="it-IT" sz="2800" dirty="0">
                <a:latin typeface="+mn-lt"/>
                <a:sym typeface="Montserrat Medium"/>
              </a:rPr>
            </a:br>
            <a:r>
              <a:rPr lang="it-IT" sz="2800" dirty="0">
                <a:solidFill>
                  <a:schemeClr val="accent1"/>
                </a:solidFill>
                <a:latin typeface="+mn-lt"/>
                <a:sym typeface="Montserrat Mediu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https://play.google.com/store/apps/details?id=com.google.audio.hearing.visualization.accessibility.scribe&amp;hl=it</a:t>
            </a:r>
            <a:r>
              <a:rPr lang="it-IT" sz="2800" dirty="0">
                <a:solidFill>
                  <a:schemeClr val="accent1"/>
                </a:solidFill>
                <a:latin typeface="+mn-lt"/>
                <a:sym typeface="Montserrat Medium"/>
              </a:rPr>
              <a:t> </a:t>
            </a:r>
          </a:p>
          <a:p>
            <a:pPr>
              <a:lnSpc>
                <a:spcPts val="2800"/>
              </a:lnSpc>
              <a:spcAft>
                <a:spcPts val="800"/>
              </a:spcAft>
            </a:pPr>
            <a:r>
              <a:rPr lang="it-IT" sz="2800" b="1" dirty="0">
                <a:latin typeface="+mn-lt"/>
                <a:sym typeface="Montserrat Medium"/>
              </a:rPr>
              <a:t>- AVA,</a:t>
            </a:r>
            <a:r>
              <a:rPr lang="it-IT" sz="2800" dirty="0">
                <a:latin typeface="+mn-lt"/>
                <a:sym typeface="Montserrat Medium"/>
              </a:rPr>
              <a:t> for Android smartphone and tablet and iPhone</a:t>
            </a:r>
            <a:br>
              <a:rPr lang="it-IT" sz="2800" dirty="0">
                <a:latin typeface="+mn-lt"/>
                <a:sym typeface="Montserrat Medium"/>
              </a:rPr>
            </a:br>
            <a:r>
              <a:rPr lang="it-IT" sz="2800" dirty="0">
                <a:solidFill>
                  <a:schemeClr val="accent1"/>
                </a:solidFill>
                <a:latin typeface="+mn-lt"/>
                <a:sym typeface="Montserrat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https://apps.apple.com/it/app/ava-sottotitoli-per-la-vita/id1030067058</a:t>
            </a:r>
            <a:r>
              <a:rPr lang="it-IT" sz="2800" dirty="0">
                <a:solidFill>
                  <a:schemeClr val="accent1"/>
                </a:solidFill>
                <a:latin typeface="+mn-lt"/>
                <a:sym typeface="Montserrat Medium"/>
              </a:rPr>
              <a:t>  </a:t>
            </a:r>
          </a:p>
          <a:p>
            <a:pPr>
              <a:lnSpc>
                <a:spcPts val="2800"/>
              </a:lnSpc>
              <a:spcAft>
                <a:spcPts val="800"/>
              </a:spcAft>
            </a:pPr>
            <a:r>
              <a:rPr lang="it-IT" sz="2800" b="1" dirty="0">
                <a:latin typeface="+mn-lt"/>
                <a:sym typeface="Montserrat Medium"/>
              </a:rPr>
              <a:t>- Whatsapp, </a:t>
            </a:r>
            <a:r>
              <a:rPr lang="it-IT" sz="2800" b="1" dirty="0" err="1">
                <a:latin typeface="+mn-lt"/>
                <a:sym typeface="Montserrat Medium"/>
              </a:rPr>
              <a:t>block</a:t>
            </a:r>
            <a:r>
              <a:rPr lang="it-IT" sz="2800" b="1" dirty="0">
                <a:latin typeface="+mn-lt"/>
                <a:sym typeface="Montserrat Medium"/>
              </a:rPr>
              <a:t> notes or email</a:t>
            </a:r>
            <a:r>
              <a:rPr lang="it-IT" sz="2800" dirty="0">
                <a:latin typeface="+mn-lt"/>
                <a:sym typeface="Montserrat Medium"/>
              </a:rPr>
              <a:t>: </a:t>
            </a:r>
            <a:br>
              <a:rPr lang="it-IT" sz="2800" dirty="0">
                <a:latin typeface="+mn-lt"/>
                <a:sym typeface="Montserrat Medium"/>
              </a:rPr>
            </a:br>
            <a:r>
              <a:rPr lang="it-IT" sz="2800" dirty="0">
                <a:latin typeface="+mn-lt"/>
                <a:sym typeface="Montserrat Medium"/>
              </a:rPr>
              <a:t>click on the </a:t>
            </a:r>
            <a:r>
              <a:rPr lang="it-IT" sz="2800" dirty="0" err="1">
                <a:latin typeface="+mn-lt"/>
                <a:sym typeface="Montserrat Medium"/>
              </a:rPr>
              <a:t>icon</a:t>
            </a:r>
            <a:r>
              <a:rPr lang="it-IT" sz="2800" dirty="0">
                <a:latin typeface="+mn-lt"/>
                <a:sym typeface="Montserrat Medium"/>
              </a:rPr>
              <a:t>            for </a:t>
            </a:r>
            <a:r>
              <a:rPr lang="it-IT" sz="2800" dirty="0" err="1">
                <a:latin typeface="+mn-lt"/>
                <a:sym typeface="Montserrat Medium"/>
              </a:rPr>
              <a:t>activate</a:t>
            </a:r>
            <a:r>
              <a:rPr lang="it-IT" sz="2800" dirty="0">
                <a:latin typeface="+mn-lt"/>
                <a:sym typeface="Montserrat Medium"/>
              </a:rPr>
              <a:t> the </a:t>
            </a:r>
            <a:r>
              <a:rPr lang="it-IT" sz="2800" dirty="0" err="1">
                <a:latin typeface="+mn-lt"/>
                <a:sym typeface="Montserrat Medium"/>
              </a:rPr>
              <a:t>dictation</a:t>
            </a:r>
            <a:r>
              <a:rPr lang="it-IT" sz="2800" dirty="0">
                <a:latin typeface="+mn-lt"/>
                <a:sym typeface="Montserrat Medium"/>
              </a:rPr>
              <a:t> </a:t>
            </a:r>
          </a:p>
        </p:txBody>
      </p:sp>
      <p:pic>
        <p:nvPicPr>
          <p:cNvPr id="3" name="Picture 2" descr="Icona Microfono Voce - Immagini gratis su Pixabay">
            <a:extLst>
              <a:ext uri="{FF2B5EF4-FFF2-40B4-BE49-F238E27FC236}">
                <a16:creationId xmlns:a16="http://schemas.microsoft.com/office/drawing/2014/main" id="{27C04233-B38D-81E8-A4D3-D326DB231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619" y="5039332"/>
            <a:ext cx="619463" cy="61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763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C3BBA-CE3D-4AE3-E4C2-64E0D47A6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E26403C6-FCC8-2756-862B-F9DF78B906E1}"/>
              </a:ext>
            </a:extLst>
          </p:cNvPr>
          <p:cNvSpPr txBox="1">
            <a:spLocks/>
          </p:cNvSpPr>
          <p:nvPr/>
        </p:nvSpPr>
        <p:spPr>
          <a:xfrm>
            <a:off x="618343" y="682938"/>
            <a:ext cx="11573657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/>
              <a:t>What transcription applications are available?</a:t>
            </a:r>
            <a:endParaRPr lang="it-IT" sz="4000" b="1" dirty="0">
              <a:latin typeface="+mj-lt"/>
            </a:endParaRP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A0F13923-5BE4-13D0-281A-841314805059}"/>
              </a:ext>
            </a:extLst>
          </p:cNvPr>
          <p:cNvSpPr txBox="1">
            <a:spLocks/>
          </p:cNvSpPr>
          <p:nvPr/>
        </p:nvSpPr>
        <p:spPr>
          <a:xfrm>
            <a:off x="592007" y="1646382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it-IT" sz="2800" dirty="0"/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FD727CB0-AF36-6253-ED1E-0630F1DEB21D}"/>
              </a:ext>
            </a:extLst>
          </p:cNvPr>
          <p:cNvSpPr txBox="1">
            <a:spLocks/>
          </p:cNvSpPr>
          <p:nvPr/>
        </p:nvSpPr>
        <p:spPr>
          <a:xfrm>
            <a:off x="694784" y="1783828"/>
            <a:ext cx="10802431" cy="385215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/>
            <a:r>
              <a:rPr lang="it-IT" sz="2800" b="1" dirty="0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For the computer: </a:t>
            </a:r>
          </a:p>
          <a:p>
            <a:pPr marL="609585" indent="-457189"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Zip </a:t>
            </a:r>
            <a:r>
              <a:rPr lang="it-IT" sz="2800" dirty="0" err="1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Captions</a:t>
            </a:r>
            <a:endParaRPr lang="it-IT" sz="2800" dirty="0">
              <a:latin typeface="Montserrat Medium" panose="00000600000000000000" pitchFamily="2" charset="0"/>
              <a:ea typeface="Montserrat Medium"/>
              <a:cs typeface="Montserrat Medium"/>
              <a:sym typeface="Montserrat Medium"/>
            </a:endParaRPr>
          </a:p>
          <a:p>
            <a:pPr marL="609585" indent="-457189">
              <a:buFontTx/>
              <a:buChar char="-"/>
            </a:pPr>
            <a:r>
              <a:rPr lang="it-IT" sz="2800" dirty="0" err="1">
                <a:latin typeface="Montserrat Medium" panose="00000600000000000000" pitchFamily="2" charset="0"/>
                <a:sym typeface="Montserrat Medium"/>
              </a:rPr>
              <a:t>Mimiuchi</a:t>
            </a:r>
            <a:endParaRPr lang="it-IT" sz="2800" dirty="0">
              <a:latin typeface="Montserrat Medium" panose="00000600000000000000" pitchFamily="2" charset="0"/>
              <a:sym typeface="Montserrat Medium"/>
            </a:endParaRPr>
          </a:p>
          <a:p>
            <a:pPr marL="609585" indent="-457189"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sym typeface="Montserrat Medium"/>
              </a:rPr>
              <a:t>Maestra AI </a:t>
            </a:r>
          </a:p>
          <a:p>
            <a:pPr marL="609585" indent="-457189"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Word</a:t>
            </a:r>
          </a:p>
          <a:p>
            <a:pPr marL="533387" indent="-380990"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Power Point</a:t>
            </a:r>
          </a:p>
          <a:p>
            <a:pPr marL="533387" indent="-380990"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Clipchamp </a:t>
            </a:r>
          </a:p>
        </p:txBody>
      </p:sp>
    </p:spTree>
    <p:extLst>
      <p:ext uri="{BB962C8B-B14F-4D97-AF65-F5344CB8AC3E}">
        <p14:creationId xmlns:p14="http://schemas.microsoft.com/office/powerpoint/2010/main" val="2476884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3159015E-FBD5-4FCE-8FD6-AC8C0403B9BE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4000" b="1" dirty="0">
                <a:latin typeface="+mj-lt"/>
              </a:rPr>
              <a:t>Agenda</a:t>
            </a: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7BD5F3E7-8A85-BDA0-F2D1-40C7FB9B0207}"/>
              </a:ext>
            </a:extLst>
          </p:cNvPr>
          <p:cNvSpPr txBox="1">
            <a:spLocks/>
          </p:cNvSpPr>
          <p:nvPr/>
        </p:nvSpPr>
        <p:spPr>
          <a:xfrm>
            <a:off x="636978" y="2008682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42950" lvl="0" indent="-514350">
              <a:lnSpc>
                <a:spcPts val="2600"/>
              </a:lnSpc>
              <a:spcBef>
                <a:spcPts val="1000"/>
              </a:spcBef>
              <a:buSzPts val="2400"/>
              <a:buFont typeface="+mj-lt"/>
              <a:buAutoNum type="arabicPeriod"/>
              <a:defRPr/>
            </a:pPr>
            <a:r>
              <a:rPr lang="en-US" sz="2800" dirty="0">
                <a:latin typeface="+mn-lt"/>
                <a:sym typeface="Montserrat Medium"/>
              </a:rPr>
              <a:t>Who I am</a:t>
            </a:r>
          </a:p>
          <a:p>
            <a:pPr marL="742950" lvl="0" indent="-514350">
              <a:lnSpc>
                <a:spcPts val="2600"/>
              </a:lnSpc>
              <a:spcBef>
                <a:spcPts val="1000"/>
              </a:spcBef>
              <a:buSzPts val="2400"/>
              <a:buFont typeface="+mj-lt"/>
              <a:buAutoNum type="arabicPeriod"/>
              <a:defRPr/>
            </a:pPr>
            <a:r>
              <a:rPr lang="en-US" sz="2800" dirty="0">
                <a:latin typeface="+mn-lt"/>
                <a:sym typeface="Montserrat Medium"/>
              </a:rPr>
              <a:t>The difficulties deaf people faced every day</a:t>
            </a:r>
          </a:p>
          <a:p>
            <a:pPr marL="742950" lvl="0" indent="-514350">
              <a:lnSpc>
                <a:spcPts val="2600"/>
              </a:lnSpc>
              <a:spcBef>
                <a:spcPts val="1000"/>
              </a:spcBef>
              <a:buSzPts val="2400"/>
              <a:buFont typeface="+mj-lt"/>
              <a:buAutoNum type="arabicPeriod"/>
              <a:defRPr/>
            </a:pPr>
            <a:r>
              <a:rPr lang="en-US" sz="2800" dirty="0">
                <a:latin typeface="+mn-lt"/>
                <a:sym typeface="Montserrat Medium"/>
              </a:rPr>
              <a:t>Automatic Live Transcripts</a:t>
            </a:r>
          </a:p>
          <a:p>
            <a:pPr marL="742950" lvl="0" indent="-514350">
              <a:lnSpc>
                <a:spcPts val="2600"/>
              </a:lnSpc>
              <a:spcBef>
                <a:spcPts val="1000"/>
              </a:spcBef>
              <a:buSzPts val="2400"/>
              <a:buFont typeface="+mj-lt"/>
              <a:buAutoNum type="arabicPeriod"/>
              <a:defRPr/>
            </a:pPr>
            <a:endParaRPr lang="en-US" sz="2800" dirty="0">
              <a:latin typeface="+mn-lt"/>
              <a:sym typeface="Montserrat Medium"/>
            </a:endParaRPr>
          </a:p>
          <a:p>
            <a:pPr marL="742950" lvl="0" indent="-514350">
              <a:lnSpc>
                <a:spcPts val="2600"/>
              </a:lnSpc>
              <a:spcBef>
                <a:spcPts val="1000"/>
              </a:spcBef>
              <a:buSzPts val="2400"/>
              <a:buFont typeface="+mj-lt"/>
              <a:buAutoNum type="arabicPeriod"/>
              <a:defRPr/>
            </a:pPr>
            <a:r>
              <a:rPr lang="en-US" sz="2800" dirty="0">
                <a:latin typeface="+mn-lt"/>
                <a:sym typeface="Montserrat Medium"/>
              </a:rPr>
              <a:t>Interacting with Voicemails, </a:t>
            </a:r>
            <a:r>
              <a:rPr lang="en-US" sz="2800" dirty="0" err="1">
                <a:latin typeface="+mn-lt"/>
                <a:sym typeface="Montserrat Medium"/>
              </a:rPr>
              <a:t>phonecalls</a:t>
            </a:r>
            <a:r>
              <a:rPr lang="en-US" sz="2800" dirty="0">
                <a:latin typeface="+mn-lt"/>
                <a:sym typeface="Montserrat Medium"/>
              </a:rPr>
              <a:t>, videocalls</a:t>
            </a:r>
          </a:p>
          <a:p>
            <a:pPr marL="742950" lvl="0" indent="-514350">
              <a:lnSpc>
                <a:spcPts val="2600"/>
              </a:lnSpc>
              <a:spcBef>
                <a:spcPts val="1000"/>
              </a:spcBef>
              <a:buSzPts val="2400"/>
              <a:buFont typeface="+mj-lt"/>
              <a:buAutoNum type="arabicPeriod"/>
              <a:defRPr/>
            </a:pPr>
            <a:r>
              <a:rPr lang="en-US" sz="2800" dirty="0">
                <a:latin typeface="+mn-lt"/>
                <a:sym typeface="Montserrat Medium"/>
              </a:rPr>
              <a:t>Conclusions</a:t>
            </a:r>
          </a:p>
          <a:p>
            <a:pPr marL="571500" lvl="0" indent="-342900">
              <a:lnSpc>
                <a:spcPts val="26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+mn-lt"/>
              <a:sym typeface="Montserrat Medium"/>
            </a:endParaRPr>
          </a:p>
        </p:txBody>
      </p:sp>
      <p:pic>
        <p:nvPicPr>
          <p:cNvPr id="6" name="Immagine 5" descr="Università degli Studi di Torino | Turin">
            <a:extLst>
              <a:ext uri="{FF2B5EF4-FFF2-40B4-BE49-F238E27FC236}">
                <a16:creationId xmlns:a16="http://schemas.microsoft.com/office/drawing/2014/main" id="{B3634F05-7B68-36A0-11BD-A783AC4C0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9" name="Immagine 8" descr="Home">
            <a:extLst>
              <a:ext uri="{FF2B5EF4-FFF2-40B4-BE49-F238E27FC236}">
                <a16:creationId xmlns:a16="http://schemas.microsoft.com/office/drawing/2014/main" id="{20987A06-AA59-7A80-BF20-167CF3704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3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8C190-9BD5-3598-B9D3-6499522E4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38B17B75-81F3-F3F0-BE89-1134BB38BF0A}"/>
              </a:ext>
            </a:extLst>
          </p:cNvPr>
          <p:cNvSpPr txBox="1">
            <a:spLocks/>
          </p:cNvSpPr>
          <p:nvPr/>
        </p:nvSpPr>
        <p:spPr>
          <a:xfrm>
            <a:off x="618343" y="682938"/>
            <a:ext cx="11573657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/>
              <a:t>What transcription applications are available?</a:t>
            </a:r>
            <a:endParaRPr lang="it-IT" sz="4000" b="1" dirty="0">
              <a:latin typeface="+mj-lt"/>
            </a:endParaRP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37B0211F-36A2-53BE-6E88-6BB54BB91F7B}"/>
              </a:ext>
            </a:extLst>
          </p:cNvPr>
          <p:cNvSpPr txBox="1">
            <a:spLocks/>
          </p:cNvSpPr>
          <p:nvPr/>
        </p:nvSpPr>
        <p:spPr>
          <a:xfrm>
            <a:off x="592007" y="1646382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it-IT" sz="2800" dirty="0"/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0008D8BB-1203-65B9-884C-DCAEE51AEDBC}"/>
              </a:ext>
            </a:extLst>
          </p:cNvPr>
          <p:cNvSpPr txBox="1">
            <a:spLocks/>
          </p:cNvSpPr>
          <p:nvPr/>
        </p:nvSpPr>
        <p:spPr>
          <a:xfrm>
            <a:off x="694784" y="1783828"/>
            <a:ext cx="10802431" cy="385215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7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it-IT" sz="2800" b="1" dirty="0">
                <a:latin typeface="Montserrat Medium" panose="00000600000000000000" pitchFamily="2" charset="0"/>
                <a:sym typeface="Montserrat Medium"/>
              </a:rPr>
              <a:t>For computers and for smartphones:</a:t>
            </a:r>
          </a:p>
          <a:p>
            <a:pPr marL="533387" indent="-38099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sym typeface="Montserrat Medium"/>
              </a:rPr>
              <a:t>Google Meet  </a:t>
            </a:r>
          </a:p>
          <a:p>
            <a:pPr marL="533387" indent="-38099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sym typeface="Montserrat Medium"/>
              </a:rPr>
              <a:t>Teams </a:t>
            </a:r>
          </a:p>
          <a:p>
            <a:pPr marL="533387" indent="-38099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sym typeface="Montserrat Medium"/>
              </a:rPr>
              <a:t>Zoom</a:t>
            </a:r>
          </a:p>
          <a:p>
            <a:pPr marL="533387" indent="-38099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sym typeface="Montserrat Medium"/>
              </a:rPr>
              <a:t>Webex</a:t>
            </a:r>
          </a:p>
        </p:txBody>
      </p:sp>
    </p:spTree>
    <p:extLst>
      <p:ext uri="{BB962C8B-B14F-4D97-AF65-F5344CB8AC3E}">
        <p14:creationId xmlns:p14="http://schemas.microsoft.com/office/powerpoint/2010/main" val="1131898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E95DD-9083-7DD6-AD84-0A2EA3A2E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1F7922CD-C8D2-C828-6A2D-30C34B2D6005}"/>
              </a:ext>
            </a:extLst>
          </p:cNvPr>
          <p:cNvSpPr txBox="1">
            <a:spLocks/>
          </p:cNvSpPr>
          <p:nvPr/>
        </p:nvSpPr>
        <p:spPr>
          <a:xfrm>
            <a:off x="618343" y="682938"/>
            <a:ext cx="11573657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/>
              <a:t>What transcription applications are available?</a:t>
            </a:r>
            <a:endParaRPr lang="it-IT" sz="4000" b="1" dirty="0">
              <a:latin typeface="+mj-lt"/>
            </a:endParaRP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86A5CB3D-4958-DB47-96D8-E80E00B70E28}"/>
              </a:ext>
            </a:extLst>
          </p:cNvPr>
          <p:cNvSpPr txBox="1">
            <a:spLocks/>
          </p:cNvSpPr>
          <p:nvPr/>
        </p:nvSpPr>
        <p:spPr>
          <a:xfrm>
            <a:off x="592007" y="1646382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it-IT" sz="2800" dirty="0"/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B8A72E61-E5CF-16AB-33E2-81DAA8298363}"/>
              </a:ext>
            </a:extLst>
          </p:cNvPr>
          <p:cNvSpPr txBox="1">
            <a:spLocks/>
          </p:cNvSpPr>
          <p:nvPr/>
        </p:nvSpPr>
        <p:spPr>
          <a:xfrm>
            <a:off x="694784" y="1783828"/>
            <a:ext cx="10802431" cy="385215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7" indent="0">
              <a:buFont typeface="Arial" panose="020B0604020202020204" pitchFamily="34" charset="0"/>
              <a:buNone/>
            </a:pPr>
            <a:r>
              <a:rPr lang="it-IT" sz="2800" b="1" dirty="0">
                <a:latin typeface="Montserrat Medium" panose="00000600000000000000" pitchFamily="2" charset="0"/>
              </a:rPr>
              <a:t>On the social media:</a:t>
            </a:r>
            <a:endParaRPr lang="it-IT" sz="2800" b="1" dirty="0">
              <a:latin typeface="Montserrat Medium" panose="00000600000000000000" pitchFamily="2" charset="0"/>
              <a:sym typeface="Montserrat Medium"/>
            </a:endParaRPr>
          </a:p>
          <a:p>
            <a:pPr marL="533387" indent="-380990"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YouTube  </a:t>
            </a:r>
          </a:p>
          <a:p>
            <a:pPr marL="533387" indent="-380990"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Facebook</a:t>
            </a:r>
          </a:p>
          <a:p>
            <a:pPr marL="533387" indent="-380990">
              <a:buFontTx/>
              <a:buChar char="-"/>
            </a:pPr>
            <a:r>
              <a:rPr lang="it-IT" sz="2800" dirty="0">
                <a:latin typeface="Montserrat Medium" panose="00000600000000000000" pitchFamily="2" charset="0"/>
                <a:ea typeface="Montserrat Medium"/>
                <a:cs typeface="Montserrat Medium"/>
                <a:sym typeface="Montserrat Medium"/>
              </a:rPr>
              <a:t>Instagram</a:t>
            </a:r>
          </a:p>
        </p:txBody>
      </p:sp>
    </p:spTree>
    <p:extLst>
      <p:ext uri="{BB962C8B-B14F-4D97-AF65-F5344CB8AC3E}">
        <p14:creationId xmlns:p14="http://schemas.microsoft.com/office/powerpoint/2010/main" val="330837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D167C-8B26-6B33-2AF0-75A06B297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5">
            <a:extLst>
              <a:ext uri="{FF2B5EF4-FFF2-40B4-BE49-F238E27FC236}">
                <a16:creationId xmlns:a16="http://schemas.microsoft.com/office/drawing/2014/main" id="{A39A7F2E-5C5A-F43B-6886-8B68BD9E03EB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1. Who I </a:t>
            </a:r>
            <a:r>
              <a:rPr lang="it-IT" sz="3800" b="1" dirty="0" err="1">
                <a:latin typeface="+mj-lt"/>
              </a:rPr>
              <a:t>am</a:t>
            </a:r>
            <a:endParaRPr lang="it-IT" sz="3800" b="1" dirty="0">
              <a:latin typeface="+mj-lt"/>
            </a:endParaRP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837BD200-B38C-C2BE-99E2-BC563D02A0B3}"/>
              </a:ext>
            </a:extLst>
          </p:cNvPr>
          <p:cNvSpPr txBox="1">
            <a:spLocks/>
          </p:cNvSpPr>
          <p:nvPr/>
        </p:nvSpPr>
        <p:spPr>
          <a:xfrm>
            <a:off x="636978" y="1625908"/>
            <a:ext cx="1154921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71500" lvl="0" indent="-3429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+mn-lt"/>
                <a:sym typeface="Montserrat Medium"/>
              </a:rPr>
              <a:t>Prelingual deaf </a:t>
            </a:r>
          </a:p>
          <a:p>
            <a:pPr marL="571500" lvl="0" indent="-3429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+mn-lt"/>
                <a:sym typeface="Montserrat Medium"/>
              </a:rPr>
              <a:t>Bilingual cochlear implant user</a:t>
            </a:r>
          </a:p>
          <a:p>
            <a:pPr marL="228600" lvl="0">
              <a:lnSpc>
                <a:spcPts val="3400"/>
              </a:lnSpc>
              <a:spcBef>
                <a:spcPts val="1000"/>
              </a:spcBef>
              <a:buSzPts val="2400"/>
              <a:defRPr/>
            </a:pPr>
            <a:endParaRPr lang="en-US" sz="1500" dirty="0">
              <a:sym typeface="Montserrat Medium"/>
            </a:endParaRPr>
          </a:p>
          <a:p>
            <a:pPr marL="571500" indent="-3429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ym typeface="Montserrat Medium"/>
              </a:rPr>
              <a:t>Graduated in Multimedia, Cinema, Theatre, Music and Performing Arts </a:t>
            </a:r>
            <a:endParaRPr lang="en-US" sz="1500" dirty="0">
              <a:sym typeface="Montserrat Medium"/>
            </a:endParaRPr>
          </a:p>
          <a:p>
            <a:pPr marL="571500" lvl="0" indent="-3429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endParaRPr lang="en-US" sz="1500" dirty="0">
              <a:latin typeface="+mn-lt"/>
              <a:sym typeface="Montserrat Medium"/>
            </a:endParaRPr>
          </a:p>
          <a:p>
            <a:pPr marL="571500" lvl="0" indent="-3429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+mn-lt"/>
                <a:sym typeface="Montserrat Medium"/>
              </a:rPr>
              <a:t>IT technician - University of Turin</a:t>
            </a:r>
          </a:p>
          <a:p>
            <a:pPr marL="571500" lvl="0" indent="-3429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+mn-lt"/>
                <a:sym typeface="Montserrat Medium"/>
              </a:rPr>
              <a:t>Vice President and Officer of Communications - onA.I.R. Intersteno</a:t>
            </a:r>
            <a:endParaRPr lang="it-IT" sz="2600" dirty="0"/>
          </a:p>
        </p:txBody>
      </p:sp>
      <p:pic>
        <p:nvPicPr>
          <p:cNvPr id="6" name="Immagine 5" descr="Università degli Studi di Torino | Turin">
            <a:extLst>
              <a:ext uri="{FF2B5EF4-FFF2-40B4-BE49-F238E27FC236}">
                <a16:creationId xmlns:a16="http://schemas.microsoft.com/office/drawing/2014/main" id="{A596BCAA-CCED-32F3-2E56-A8012E758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9" name="Immagine 8" descr="Home">
            <a:extLst>
              <a:ext uri="{FF2B5EF4-FFF2-40B4-BE49-F238E27FC236}">
                <a16:creationId xmlns:a16="http://schemas.microsoft.com/office/drawing/2014/main" id="{0FD31C90-9A14-67EF-B153-57A4E9371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5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D8CA3-2C97-4655-3431-83A07B6B5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94061C75-E682-919E-9654-895123322C57}"/>
              </a:ext>
            </a:extLst>
          </p:cNvPr>
          <p:cNvSpPr txBox="1">
            <a:spLocks/>
          </p:cNvSpPr>
          <p:nvPr/>
        </p:nvSpPr>
        <p:spPr>
          <a:xfrm>
            <a:off x="636977" y="1668433"/>
            <a:ext cx="11653345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85800" lvl="0" indent="-457200">
              <a:lnSpc>
                <a:spcPts val="38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Lip reading to communicate with people face to face</a:t>
            </a:r>
          </a:p>
          <a:p>
            <a:pPr marL="685800" lvl="0" indent="-457200">
              <a:lnSpc>
                <a:spcPts val="38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Texting to communicate online</a:t>
            </a:r>
          </a:p>
          <a:p>
            <a:pPr marL="685800" lvl="0" indent="-457200">
              <a:lnSpc>
                <a:spcPts val="38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School: 	tutors took notes for me</a:t>
            </a:r>
          </a:p>
          <a:p>
            <a:pPr marL="685800" lvl="0" indent="-457200">
              <a:lnSpc>
                <a:spcPts val="38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Work: 		colleagues took notes / repeated what said </a:t>
            </a:r>
          </a:p>
          <a:p>
            <a:pPr marL="685800" lvl="0" indent="-457200">
              <a:lnSpc>
                <a:spcPts val="38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Association:	friends repeated what said / live subtitle services</a:t>
            </a:r>
          </a:p>
          <a:p>
            <a:pPr marL="685800" lvl="0" indent="-457200">
              <a:lnSpc>
                <a:spcPts val="38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Pandemic: 	few transparent masks, easily fogging up</a:t>
            </a:r>
          </a:p>
          <a:p>
            <a:pPr marL="685800" lvl="0" indent="-457200">
              <a:lnSpc>
                <a:spcPts val="38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/>
              <a:t>I could not follow live streams if human made subtitles not available</a:t>
            </a:r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4D30EFDE-2A21-4035-8ADE-95A7D23DF39B}"/>
              </a:ext>
            </a:extLst>
          </p:cNvPr>
          <p:cNvSpPr txBox="1">
            <a:spLocks/>
          </p:cNvSpPr>
          <p:nvPr/>
        </p:nvSpPr>
        <p:spPr>
          <a:xfrm>
            <a:off x="831849" y="741363"/>
            <a:ext cx="10780047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2. The </a:t>
            </a:r>
            <a:r>
              <a:rPr lang="it-IT" sz="3800" b="1" dirty="0" err="1">
                <a:latin typeface="+mj-lt"/>
              </a:rPr>
              <a:t>difficulties</a:t>
            </a:r>
            <a:r>
              <a:rPr lang="it-IT" sz="3800" b="1" dirty="0">
                <a:latin typeface="+mj-lt"/>
              </a:rPr>
              <a:t> </a:t>
            </a:r>
            <a:r>
              <a:rPr lang="it-IT" sz="3800" b="1" dirty="0" err="1">
                <a:latin typeface="+mj-lt"/>
              </a:rPr>
              <a:t>deaf</a:t>
            </a:r>
            <a:r>
              <a:rPr lang="it-IT" sz="3800" b="1" dirty="0">
                <a:latin typeface="+mj-lt"/>
              </a:rPr>
              <a:t> people </a:t>
            </a:r>
            <a:r>
              <a:rPr lang="it-IT" sz="3800" b="1" dirty="0" err="1">
                <a:latin typeface="+mj-lt"/>
              </a:rPr>
              <a:t>faced</a:t>
            </a:r>
            <a:r>
              <a:rPr lang="it-IT" sz="3800" b="1" dirty="0">
                <a:latin typeface="+mj-lt"/>
              </a:rPr>
              <a:t> </a:t>
            </a:r>
            <a:r>
              <a:rPr lang="it-IT" sz="3800" b="1" dirty="0" err="1">
                <a:latin typeface="+mj-lt"/>
              </a:rPr>
              <a:t>every</a:t>
            </a:r>
            <a:r>
              <a:rPr lang="it-IT" sz="3800" b="1" dirty="0">
                <a:latin typeface="+mj-lt"/>
              </a:rPr>
              <a:t> day</a:t>
            </a:r>
          </a:p>
        </p:txBody>
      </p:sp>
      <p:pic>
        <p:nvPicPr>
          <p:cNvPr id="4" name="Immagine 3" descr="Università degli Studi di Torino | Turin">
            <a:extLst>
              <a:ext uri="{FF2B5EF4-FFF2-40B4-BE49-F238E27FC236}">
                <a16:creationId xmlns:a16="http://schemas.microsoft.com/office/drawing/2014/main" id="{26ACE224-47E5-D951-E84C-54345A44B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46C33F7B-2EB0-BB96-DDFB-5947C50F1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9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0E677-5F2F-DEC5-F7A4-6F4A6018F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012BACAF-F7F2-5B8F-327D-721454CC8291}"/>
              </a:ext>
            </a:extLst>
          </p:cNvPr>
          <p:cNvSpPr txBox="1">
            <a:spLocks/>
          </p:cNvSpPr>
          <p:nvPr/>
        </p:nvSpPr>
        <p:spPr>
          <a:xfrm>
            <a:off x="681948" y="1789403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26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Automatic Live Transcripts have changed my life!</a:t>
            </a:r>
          </a:p>
          <a:p>
            <a:pPr marL="228600" lvl="0">
              <a:lnSpc>
                <a:spcPts val="2600"/>
              </a:lnSpc>
              <a:spcBef>
                <a:spcPts val="1000"/>
              </a:spcBef>
              <a:buSzPts val="2400"/>
              <a:defRPr/>
            </a:pPr>
            <a:endParaRPr lang="en-US" sz="2600" dirty="0"/>
          </a:p>
          <a:p>
            <a:pPr marL="228600" lvl="0">
              <a:lnSpc>
                <a:spcPts val="26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I use them on </a:t>
            </a:r>
          </a:p>
          <a:p>
            <a:pPr marL="685800" lvl="0" indent="-457200">
              <a:lnSpc>
                <a:spcPts val="3400"/>
              </a:lnSpc>
              <a:spcBef>
                <a:spcPts val="1000"/>
              </a:spcBef>
              <a:buSzPts val="2400"/>
              <a:buFontTx/>
              <a:buChar char="-"/>
              <a:defRPr/>
            </a:pPr>
            <a:r>
              <a:rPr lang="en-US" sz="2600" dirty="0"/>
              <a:t>phone apps and functions</a:t>
            </a:r>
          </a:p>
          <a:p>
            <a:pPr marL="685800" lvl="0" indent="-457200">
              <a:lnSpc>
                <a:spcPts val="3400"/>
              </a:lnSpc>
              <a:spcBef>
                <a:spcPts val="1000"/>
              </a:spcBef>
              <a:buSzPts val="2400"/>
              <a:buFontTx/>
              <a:buChar char="-"/>
              <a:defRPr/>
            </a:pPr>
            <a:r>
              <a:rPr lang="en-US" sz="2600" dirty="0"/>
              <a:t>web apps and platform functions</a:t>
            </a:r>
          </a:p>
          <a:p>
            <a:pPr marL="685800" lvl="0" indent="-457200">
              <a:lnSpc>
                <a:spcPts val="3400"/>
              </a:lnSpc>
              <a:spcBef>
                <a:spcPts val="1000"/>
              </a:spcBef>
              <a:buSzPts val="2400"/>
              <a:buFontTx/>
              <a:buChar char="-"/>
              <a:defRPr/>
            </a:pPr>
            <a:r>
              <a:rPr lang="en-US" sz="2600" dirty="0"/>
              <a:t>tablet apps</a:t>
            </a:r>
          </a:p>
          <a:p>
            <a:pPr marL="228600" lvl="0">
              <a:lnSpc>
                <a:spcPts val="2600"/>
              </a:lnSpc>
              <a:spcBef>
                <a:spcPts val="1000"/>
              </a:spcBef>
              <a:buSzPts val="2400"/>
              <a:defRPr/>
            </a:pPr>
            <a:br>
              <a:rPr lang="en-US" sz="2600" dirty="0"/>
            </a:br>
            <a:endParaRPr lang="it-IT" sz="2600" dirty="0"/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AA490085-2089-29CD-9747-496A39690A5A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3. </a:t>
            </a:r>
            <a:r>
              <a:rPr lang="it-IT" sz="3800" b="1" dirty="0" err="1">
                <a:latin typeface="+mj-lt"/>
              </a:rPr>
              <a:t>Automatic</a:t>
            </a:r>
            <a:r>
              <a:rPr lang="it-IT" sz="3800" b="1" dirty="0">
                <a:latin typeface="+mj-lt"/>
              </a:rPr>
              <a:t> Live </a:t>
            </a:r>
            <a:r>
              <a:rPr lang="it-IT" sz="3800" b="1" dirty="0" err="1">
                <a:latin typeface="+mj-lt"/>
              </a:rPr>
              <a:t>Transcripts</a:t>
            </a:r>
            <a:endParaRPr lang="it-IT" sz="3800" b="1" dirty="0">
              <a:latin typeface="+mj-lt"/>
            </a:endParaRPr>
          </a:p>
        </p:txBody>
      </p:sp>
      <p:pic>
        <p:nvPicPr>
          <p:cNvPr id="4" name="Immagine 3" descr="Università degli Studi di Torino | Turin">
            <a:extLst>
              <a:ext uri="{FF2B5EF4-FFF2-40B4-BE49-F238E27FC236}">
                <a16:creationId xmlns:a16="http://schemas.microsoft.com/office/drawing/2014/main" id="{4AA44556-D7F4-1BA4-0559-50291AB60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44713B41-E045-5818-F3C0-40E836F23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50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322CB-4CB7-954A-FE3F-99882F19E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9725C712-8F85-C1E7-14B8-E212EB04DB08}"/>
              </a:ext>
            </a:extLst>
          </p:cNvPr>
          <p:cNvSpPr txBox="1">
            <a:spLocks/>
          </p:cNvSpPr>
          <p:nvPr/>
        </p:nvSpPr>
        <p:spPr>
          <a:xfrm>
            <a:off x="592006" y="1646382"/>
            <a:ext cx="11599994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4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Automatic Live Transcripts in three specific contexts:</a:t>
            </a:r>
          </a:p>
          <a:p>
            <a:pPr marL="685800" lvl="1" indent="-4572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WindTre</a:t>
            </a:r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bot on Samsung S24 Ultra</a:t>
            </a:r>
          </a:p>
          <a:p>
            <a:pPr marL="685800" lvl="1" indent="-4572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Phone call on Samsung S24 Ultra</a:t>
            </a:r>
          </a:p>
          <a:p>
            <a:pPr marL="685800" lvl="1" indent="-457200">
              <a:lnSpc>
                <a:spcPts val="34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Video call on Teams</a:t>
            </a:r>
            <a:endParaRPr lang="it-IT" sz="2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D58C5F78-9110-3683-8989-494B895FDDF7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4. </a:t>
            </a:r>
            <a:r>
              <a:rPr lang="it-IT" sz="3800" b="1" dirty="0" err="1">
                <a:latin typeface="+mj-lt"/>
              </a:rPr>
              <a:t>Automatic</a:t>
            </a:r>
            <a:r>
              <a:rPr lang="it-IT" sz="3800" b="1" dirty="0">
                <a:latin typeface="+mj-lt"/>
              </a:rPr>
              <a:t> Live </a:t>
            </a:r>
            <a:r>
              <a:rPr lang="it-IT" sz="3800" b="1" dirty="0" err="1">
                <a:latin typeface="+mj-lt"/>
              </a:rPr>
              <a:t>Transcripts</a:t>
            </a:r>
            <a:r>
              <a:rPr lang="it-IT" sz="3800" b="1" dirty="0">
                <a:latin typeface="+mj-lt"/>
              </a:rPr>
              <a:t> – </a:t>
            </a:r>
            <a:r>
              <a:rPr lang="it-IT" sz="3800" b="1" dirty="0" err="1">
                <a:latin typeface="+mj-lt"/>
              </a:rPr>
              <a:t>contexts</a:t>
            </a:r>
            <a:r>
              <a:rPr lang="it-IT" sz="3800" b="1" dirty="0">
                <a:latin typeface="+mj-lt"/>
              </a:rPr>
              <a:t> </a:t>
            </a:r>
          </a:p>
        </p:txBody>
      </p:sp>
      <p:pic>
        <p:nvPicPr>
          <p:cNvPr id="4" name="Immagine 3" descr="Università degli Studi di Torino | Turin">
            <a:extLst>
              <a:ext uri="{FF2B5EF4-FFF2-40B4-BE49-F238E27FC236}">
                <a16:creationId xmlns:a16="http://schemas.microsoft.com/office/drawing/2014/main" id="{403DD92D-E12D-EF9C-1703-28CFDBB38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DABDC40A-B8AF-C5E6-6E3A-07EB7454D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44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28CC3-CBEC-8302-3C27-16F316DA1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2C5EAC07-1ED5-E497-B078-219431751B43}"/>
              </a:ext>
            </a:extLst>
          </p:cNvPr>
          <p:cNvSpPr txBox="1">
            <a:spLocks/>
          </p:cNvSpPr>
          <p:nvPr/>
        </p:nvSpPr>
        <p:spPr>
          <a:xfrm>
            <a:off x="592006" y="1769806"/>
            <a:ext cx="11835967" cy="344181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Activating Automatic Live Transcript (Samsung S24 Ultra)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Settings &gt; Accessibility &gt; Hearing Enhancements &gt; Live Caption 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en-US" sz="2600" dirty="0"/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Calling 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en-US" sz="2600" dirty="0"/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Choosing language  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en-US" sz="2600" dirty="0"/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/>
              <a:t>Activating “Speaker" function for better audio input</a:t>
            </a:r>
            <a:endParaRPr lang="it-IT" sz="2600" dirty="0"/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D1694E31-02EB-0B17-BAA5-C2200DBDFD91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5. </a:t>
            </a:r>
            <a:r>
              <a:rPr lang="it-IT" sz="3800" b="1" dirty="0" err="1">
                <a:latin typeface="+mj-lt"/>
              </a:rPr>
              <a:t>Interacting</a:t>
            </a:r>
            <a:r>
              <a:rPr lang="it-IT" sz="3800" b="1" dirty="0">
                <a:latin typeface="+mj-lt"/>
              </a:rPr>
              <a:t> via phone</a:t>
            </a:r>
          </a:p>
        </p:txBody>
      </p:sp>
      <p:pic>
        <p:nvPicPr>
          <p:cNvPr id="4" name="Immagine 3" descr="Università degli Studi di Torino | Turin">
            <a:extLst>
              <a:ext uri="{FF2B5EF4-FFF2-40B4-BE49-F238E27FC236}">
                <a16:creationId xmlns:a16="http://schemas.microsoft.com/office/drawing/2014/main" id="{F4A02C8E-FCD3-A64C-E428-A0F525250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1E855D5C-7CB0-4A75-AA85-32DC3BE02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04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D5876-4146-5C27-720B-BCFCDEE64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0E64E6EA-A032-D859-672F-04F21FF1D9BB}"/>
              </a:ext>
            </a:extLst>
          </p:cNvPr>
          <p:cNvSpPr txBox="1">
            <a:spLocks/>
          </p:cNvSpPr>
          <p:nvPr/>
        </p:nvSpPr>
        <p:spPr>
          <a:xfrm>
            <a:off x="592007" y="1646382"/>
            <a:ext cx="10515600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800" dirty="0"/>
              <a:t>.</a:t>
            </a:r>
            <a:endParaRPr lang="it-IT" sz="2800" dirty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1ADAEC6A-AD7D-2D93-1E0A-5766D3A0198E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5. </a:t>
            </a:r>
            <a:r>
              <a:rPr lang="it-IT" sz="3800" b="1" dirty="0" err="1">
                <a:latin typeface="+mj-lt"/>
              </a:rPr>
              <a:t>Interacting</a:t>
            </a:r>
            <a:r>
              <a:rPr lang="it-IT" sz="3800" b="1" dirty="0">
                <a:latin typeface="+mj-lt"/>
              </a:rPr>
              <a:t> via phone – </a:t>
            </a:r>
            <a:r>
              <a:rPr lang="it-IT" sz="3800" b="1" dirty="0" err="1">
                <a:latin typeface="+mj-lt"/>
              </a:rPr>
              <a:t>voicemail</a:t>
            </a:r>
            <a:endParaRPr lang="it-IT" sz="3800" b="1" dirty="0">
              <a:latin typeface="+mj-lt"/>
            </a:endParaRPr>
          </a:p>
        </p:txBody>
      </p:sp>
      <p:pic>
        <p:nvPicPr>
          <p:cNvPr id="7" name="Immagine 6" descr="Università degli Studi di Torino | Turin">
            <a:extLst>
              <a:ext uri="{FF2B5EF4-FFF2-40B4-BE49-F238E27FC236}">
                <a16:creationId xmlns:a16="http://schemas.microsoft.com/office/drawing/2014/main" id="{CD5E861A-5693-A8DD-1888-C89CF73D7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11" name="Immagine 10" descr="Home">
            <a:extLst>
              <a:ext uri="{FF2B5EF4-FFF2-40B4-BE49-F238E27FC236}">
                <a16:creationId xmlns:a16="http://schemas.microsoft.com/office/drawing/2014/main" id="{EA968CD3-4913-3827-507F-680722777F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  <p:pic>
        <p:nvPicPr>
          <p:cNvPr id="10" name="chiamata 159 Wind3">
            <a:hlinkClick r:id="" action="ppaction://media"/>
            <a:extLst>
              <a:ext uri="{FF2B5EF4-FFF2-40B4-BE49-F238E27FC236}">
                <a16:creationId xmlns:a16="http://schemas.microsoft.com/office/drawing/2014/main" id="{7F069648-4312-29E0-1222-4E3A909974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1408" y="1646382"/>
            <a:ext cx="2976798" cy="529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5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00B3D-7DE7-516C-318B-37ACC325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25242187-3B4F-4F1C-9258-0DAAB7A1B122}"/>
              </a:ext>
            </a:extLst>
          </p:cNvPr>
          <p:cNvSpPr txBox="1">
            <a:spLocks/>
          </p:cNvSpPr>
          <p:nvPr/>
        </p:nvSpPr>
        <p:spPr>
          <a:xfrm>
            <a:off x="592007" y="1646382"/>
            <a:ext cx="11342818" cy="356523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ym typeface="Wingdings" panose="05000000000000000000" pitchFamily="2" charset="2"/>
              </a:rPr>
              <a:t> </a:t>
            </a:r>
            <a:r>
              <a:rPr lang="en-US" sz="2600" dirty="0"/>
              <a:t>Transcript is fast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ym typeface="Wingdings" panose="05000000000000000000" pitchFamily="2" charset="2"/>
              </a:rPr>
              <a:t> </a:t>
            </a:r>
            <a:r>
              <a:rPr lang="en-US" sz="2600" dirty="0"/>
              <a:t>Transcript is accurate, with rare errors and delayed punctuation </a:t>
            </a:r>
          </a:p>
          <a:p>
            <a:pPr marL="22860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ym typeface="Wingdings" panose="05000000000000000000" pitchFamily="2" charset="2"/>
              </a:rPr>
              <a:t> </a:t>
            </a:r>
            <a:r>
              <a:rPr lang="en-US" sz="2600" dirty="0"/>
              <a:t>Good understanding of transcript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endParaRPr lang="en-US" sz="2600" dirty="0">
              <a:sym typeface="Wingdings" panose="05000000000000000000" pitchFamily="2" charset="2"/>
            </a:endParaRP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ym typeface="Wingdings" panose="05000000000000000000" pitchFamily="2" charset="2"/>
              </a:rPr>
              <a:t> </a:t>
            </a:r>
            <a:r>
              <a:rPr lang="en-US" sz="2600" dirty="0"/>
              <a:t>Technical words (e.g. tariff plans) not transcribed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ym typeface="Wingdings" panose="05000000000000000000" pitchFamily="2" charset="2"/>
              </a:rPr>
              <a:t> </a:t>
            </a:r>
            <a:r>
              <a:rPr lang="en-US" sz="2600" dirty="0"/>
              <a:t>Interacting via keyboard (e.g. pressing keys) is clumsy</a:t>
            </a:r>
          </a:p>
          <a:p>
            <a:pPr marL="228600" lvl="0">
              <a:lnSpc>
                <a:spcPts val="3000"/>
              </a:lnSpc>
              <a:spcBef>
                <a:spcPts val="1000"/>
              </a:spcBef>
              <a:buSzPts val="2400"/>
              <a:defRPr/>
            </a:pPr>
            <a:r>
              <a:rPr lang="en-US" sz="2600" dirty="0">
                <a:sym typeface="Wingdings" panose="05000000000000000000" pitchFamily="2" charset="2"/>
              </a:rPr>
              <a:t> </a:t>
            </a:r>
            <a:r>
              <a:rPr lang="en-US" sz="2600" dirty="0"/>
              <a:t>Interacting via voice is hard</a:t>
            </a:r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C652C078-4CBC-ED20-F9B7-CAA62C36487A}"/>
              </a:ext>
            </a:extLst>
          </p:cNvPr>
          <p:cNvSpPr txBox="1">
            <a:spLocks/>
          </p:cNvSpPr>
          <p:nvPr/>
        </p:nvSpPr>
        <p:spPr>
          <a:xfrm>
            <a:off x="831850" y="741363"/>
            <a:ext cx="10515600" cy="7226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800" b="1" dirty="0">
                <a:latin typeface="+mj-lt"/>
              </a:rPr>
              <a:t>5. </a:t>
            </a:r>
            <a:r>
              <a:rPr lang="it-IT" sz="3800" b="1" dirty="0" err="1">
                <a:latin typeface="+mj-lt"/>
              </a:rPr>
              <a:t>Voicemail</a:t>
            </a:r>
            <a:r>
              <a:rPr lang="it-IT" sz="3800" b="1" dirty="0">
                <a:latin typeface="+mj-lt"/>
              </a:rPr>
              <a:t> – </a:t>
            </a:r>
            <a:r>
              <a:rPr lang="it-IT" sz="3800" b="1" dirty="0" err="1">
                <a:latin typeface="+mj-lt"/>
              </a:rPr>
              <a:t>remarks</a:t>
            </a:r>
            <a:r>
              <a:rPr lang="it-IT" sz="3800" b="1" dirty="0">
                <a:latin typeface="+mj-lt"/>
              </a:rPr>
              <a:t> </a:t>
            </a:r>
          </a:p>
        </p:txBody>
      </p:sp>
      <p:pic>
        <p:nvPicPr>
          <p:cNvPr id="4" name="Immagine 3" descr="Università degli Studi di Torino | Turin">
            <a:extLst>
              <a:ext uri="{FF2B5EF4-FFF2-40B4-BE49-F238E27FC236}">
                <a16:creationId xmlns:a16="http://schemas.microsoft.com/office/drawing/2014/main" id="{CF06A9BE-0B52-1D27-D535-A78ECCF84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180" y="6132047"/>
            <a:ext cx="725008" cy="725008"/>
          </a:xfrm>
          <a:prstGeom prst="rect">
            <a:avLst/>
          </a:prstGeom>
        </p:spPr>
      </p:pic>
      <p:pic>
        <p:nvPicPr>
          <p:cNvPr id="7" name="Immagine 6" descr="Home">
            <a:extLst>
              <a:ext uri="{FF2B5EF4-FFF2-40B4-BE49-F238E27FC236}">
                <a16:creationId xmlns:a16="http://schemas.microsoft.com/office/drawing/2014/main" id="{5BF1F569-328A-1AF0-1048-0F1A3687B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726" y="6116637"/>
            <a:ext cx="1717896" cy="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2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Personalizzato 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1340</Words>
  <Application>Microsoft Office PowerPoint</Application>
  <PresentationFormat>Widescreen</PresentationFormat>
  <Paragraphs>194</Paragraphs>
  <Slides>21</Slides>
  <Notes>17</Notes>
  <HiddenSlides>0</HiddenSlides>
  <MMClips>3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6" baseType="lpstr">
      <vt:lpstr>Montserrat Medium</vt:lpstr>
      <vt:lpstr>Montserrat</vt:lpstr>
      <vt:lpstr>Wingdings</vt:lpstr>
      <vt:lpstr>Arial</vt:lpstr>
      <vt:lpstr>Simple Light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Grafica Accessibility Days</dc:creator>
  <cp:lastModifiedBy>reviewer</cp:lastModifiedBy>
  <cp:revision>81</cp:revision>
  <dcterms:created xsi:type="dcterms:W3CDTF">2025-04-24T09:36:09Z</dcterms:created>
  <dcterms:modified xsi:type="dcterms:W3CDTF">2026-07-27T06:40:10Z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0x010100D8E60B860ECADE4DAE2A9251CB419F44</vt:lpwstr>
  </property>
</Properties>
</file>