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  <p:sldMasterId id="2147483697" r:id="rId6"/>
  </p:sldMasterIdLst>
  <p:notesMasterIdLst>
    <p:notesMasterId r:id="rId17"/>
  </p:notesMasterIdLst>
  <p:sldIdLst>
    <p:sldId id="377" r:id="rId7"/>
    <p:sldId id="379" r:id="rId8"/>
    <p:sldId id="382" r:id="rId9"/>
    <p:sldId id="387" r:id="rId10"/>
    <p:sldId id="388" r:id="rId11"/>
    <p:sldId id="389" r:id="rId12"/>
    <p:sldId id="386" r:id="rId13"/>
    <p:sldId id="378" r:id="rId14"/>
    <p:sldId id="380" r:id="rId15"/>
    <p:sldId id="403" r:id="rId16"/>
  </p:sldIdLst>
  <p:sldSz cx="13439775" cy="7559675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8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0" autoAdjust="0"/>
    <p:restoredTop sz="72934" autoAdjust="0"/>
  </p:normalViewPr>
  <p:slideViewPr>
    <p:cSldViewPr snapToGrid="0" showGuides="1">
      <p:cViewPr varScale="1">
        <p:scale>
          <a:sx n="42" d="100"/>
          <a:sy n="42" d="100"/>
        </p:scale>
        <p:origin x="1792" y="32"/>
      </p:cViewPr>
      <p:guideLst>
        <p:guide orient="horz" pos="2381"/>
        <p:guide pos="81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4" d="100"/>
          <a:sy n="44" d="100"/>
        </p:scale>
        <p:origin x="2852" y="4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CFC5C-3B55-418D-BEF6-C4D375ACAA87}" type="datetimeFigureOut">
              <a:rPr lang="fi-FI" smtClean="0"/>
              <a:t>25.7.2026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7B294-21CF-44F5-9549-35CD83B6CB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0759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Thank you so much!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We’ve had many presentations on AI and Automatic Speech Recognition in reporting so far, which is not a wonder.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AI-based ASR has very much transformed the field of professional reporting during recent years.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Several activities which were previously done by trained professionals are now done entirely or partially by ASR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this presentation, I will discuss how this might have changed reporter’s role and agency in official reporting: what is the role of humans today in professional reporting?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4309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1AEA2-A07C-D042-EAA9-A6E5252A2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2130DF4-1D40-C5BA-BA86-36A12901A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534112F-20DF-B995-E10D-FBEE7C2E5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Thank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!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B38DAB0-F3B3-FC48-9A57-B24DF1F6D0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0198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231E1-15AD-CEE2-9855-2C2693AFC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DD0E956-09DA-D17D-68C2-8E5A487D4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3D071F8-F23A-B574-DEE1-AC98A6C49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i-FI" dirty="0"/>
              <a:t>As a case </a:t>
            </a:r>
            <a:r>
              <a:rPr lang="fi-FI" dirty="0" err="1"/>
              <a:t>study</a:t>
            </a:r>
            <a:r>
              <a:rPr lang="fi-FI" dirty="0"/>
              <a:t>, I </a:t>
            </a:r>
            <a:r>
              <a:rPr lang="fi-FI" dirty="0" err="1"/>
              <a:t>will</a:t>
            </a:r>
            <a:r>
              <a:rPr lang="fi-FI" dirty="0"/>
              <a:t> look into my home </a:t>
            </a:r>
            <a:r>
              <a:rPr lang="fi-FI" dirty="0" err="1"/>
              <a:t>office</a:t>
            </a:r>
            <a:r>
              <a:rPr lang="fi-FI" dirty="0"/>
              <a:t>: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</a:t>
            </a:r>
            <a:r>
              <a:rPr lang="fi-FI" dirty="0" err="1"/>
              <a:t>office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Parliament</a:t>
            </a:r>
            <a:r>
              <a:rPr lang="fi-FI" dirty="0"/>
              <a:t>.</a:t>
            </a:r>
          </a:p>
          <a:p>
            <a:pPr marL="171450" indent="-171450">
              <a:buFontTx/>
              <a:buChar char="-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</a:t>
            </a:r>
            <a:r>
              <a:rPr lang="fi-FI" dirty="0" err="1"/>
              <a:t>office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using</a:t>
            </a:r>
            <a:r>
              <a:rPr lang="fi-FI" dirty="0"/>
              <a:t> ASR for </a:t>
            </a:r>
            <a:r>
              <a:rPr lang="fi-FI" dirty="0" err="1"/>
              <a:t>draft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</a:t>
            </a:r>
            <a:r>
              <a:rPr lang="fi-FI" dirty="0" err="1"/>
              <a:t>since</a:t>
            </a:r>
            <a:r>
              <a:rPr lang="fi-FI" dirty="0"/>
              <a:t> 2019.</a:t>
            </a:r>
          </a:p>
          <a:p>
            <a:pPr marL="171450" indent="-171450">
              <a:buFontTx/>
              <a:buChar char="-"/>
            </a:pPr>
            <a:r>
              <a:rPr lang="fi-FI" dirty="0"/>
              <a:t>And </a:t>
            </a:r>
            <a:r>
              <a:rPr lang="fi-FI" dirty="0" err="1"/>
              <a:t>since</a:t>
            </a:r>
            <a:r>
              <a:rPr lang="fi-FI" dirty="0"/>
              <a:t> 2025,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had</a:t>
            </a:r>
            <a:r>
              <a:rPr lang="fi-FI" dirty="0"/>
              <a:t> a </a:t>
            </a:r>
            <a:r>
              <a:rPr lang="fi-FI" dirty="0" err="1"/>
              <a:t>new</a:t>
            </a:r>
            <a:r>
              <a:rPr lang="fi-FI" dirty="0"/>
              <a:t> </a:t>
            </a:r>
            <a:r>
              <a:rPr lang="fi-FI" dirty="0" err="1"/>
              <a:t>large</a:t>
            </a:r>
            <a:r>
              <a:rPr lang="fi-FI" dirty="0"/>
              <a:t> </a:t>
            </a:r>
            <a:r>
              <a:rPr lang="fi-FI" dirty="0" err="1"/>
              <a:t>language</a:t>
            </a:r>
            <a:r>
              <a:rPr lang="fi-FI" dirty="0"/>
              <a:t> </a:t>
            </a:r>
            <a:r>
              <a:rPr lang="fi-FI" dirty="0" err="1"/>
              <a:t>model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gives</a:t>
            </a:r>
            <a:r>
              <a:rPr lang="fi-FI" dirty="0"/>
              <a:t> </a:t>
            </a:r>
            <a:r>
              <a:rPr lang="fi-FI" dirty="0" err="1"/>
              <a:t>better</a:t>
            </a:r>
            <a:r>
              <a:rPr lang="fi-FI" dirty="0"/>
              <a:t>, </a:t>
            </a:r>
            <a:r>
              <a:rPr lang="fi-FI" dirty="0" err="1"/>
              <a:t>more</a:t>
            </a:r>
            <a:r>
              <a:rPr lang="fi-FI" dirty="0"/>
              <a:t> </a:t>
            </a:r>
            <a:r>
              <a:rPr lang="fi-FI" dirty="0" err="1"/>
              <a:t>accurate</a:t>
            </a:r>
            <a:r>
              <a:rPr lang="fi-FI" dirty="0"/>
              <a:t> </a:t>
            </a:r>
            <a:r>
              <a:rPr lang="fi-FI" dirty="0" err="1"/>
              <a:t>results</a:t>
            </a:r>
            <a:r>
              <a:rPr lang="fi-FI" dirty="0"/>
              <a:t> and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does</a:t>
            </a:r>
            <a:r>
              <a:rPr lang="fi-FI" dirty="0"/>
              <a:t> some </a:t>
            </a:r>
            <a:r>
              <a:rPr lang="fi-FI" dirty="0" err="1"/>
              <a:t>pre-editing</a:t>
            </a:r>
            <a:r>
              <a:rPr lang="fi-FI" dirty="0"/>
              <a:t>, </a:t>
            </a:r>
            <a:r>
              <a:rPr lang="fi-FI" dirty="0" err="1"/>
              <a:t>or</a:t>
            </a:r>
            <a:r>
              <a:rPr lang="fi-FI" dirty="0"/>
              <a:t> post-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rules</a:t>
            </a:r>
            <a:r>
              <a:rPr lang="fi-FI" dirty="0"/>
              <a:t>, </a:t>
            </a:r>
            <a:r>
              <a:rPr lang="fi-FI" dirty="0" err="1"/>
              <a:t>based</a:t>
            </a:r>
            <a:r>
              <a:rPr lang="fi-FI" dirty="0"/>
              <a:t> of </a:t>
            </a:r>
            <a:r>
              <a:rPr lang="fi-FI" dirty="0" err="1"/>
              <a:t>prior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is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trained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.</a:t>
            </a:r>
          </a:p>
          <a:p>
            <a:pPr marL="171450" indent="-171450">
              <a:buFontTx/>
              <a:buChar char="-"/>
            </a:pPr>
            <a:r>
              <a:rPr lang="fi-FI" dirty="0"/>
              <a:t>As data for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, I </a:t>
            </a:r>
            <a:r>
              <a:rPr lang="fi-FI" dirty="0" err="1"/>
              <a:t>use</a:t>
            </a:r>
            <a:r>
              <a:rPr lang="fi-FI" dirty="0"/>
              <a:t> my </a:t>
            </a:r>
            <a:r>
              <a:rPr lang="fi-FI" dirty="0" err="1"/>
              <a:t>own</a:t>
            </a:r>
            <a:r>
              <a:rPr lang="fi-FI" dirty="0"/>
              <a:t> </a:t>
            </a:r>
            <a:r>
              <a:rPr lang="fi-FI" dirty="0" err="1"/>
              <a:t>ethnographic</a:t>
            </a:r>
            <a:r>
              <a:rPr lang="fi-FI" dirty="0"/>
              <a:t> </a:t>
            </a:r>
            <a:r>
              <a:rPr lang="fi-FI" dirty="0" err="1"/>
              <a:t>observations</a:t>
            </a:r>
            <a:r>
              <a:rPr lang="fi-FI" dirty="0"/>
              <a:t> as </a:t>
            </a:r>
            <a:r>
              <a:rPr lang="fi-FI" dirty="0" err="1"/>
              <a:t>well</a:t>
            </a:r>
            <a:r>
              <a:rPr lang="fi-FI" dirty="0"/>
              <a:t> as some </a:t>
            </a:r>
            <a:r>
              <a:rPr lang="fi-FI" dirty="0" err="1"/>
              <a:t>internal</a:t>
            </a:r>
            <a:r>
              <a:rPr lang="fi-FI" dirty="0"/>
              <a:t> </a:t>
            </a:r>
            <a:r>
              <a:rPr lang="fi-FI" dirty="0" err="1"/>
              <a:t>discussions</a:t>
            </a:r>
            <a:r>
              <a:rPr lang="fi-FI" dirty="0"/>
              <a:t> </a:t>
            </a:r>
            <a:r>
              <a:rPr lang="fi-FI" dirty="0" err="1"/>
              <a:t>within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Records Office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spring</a:t>
            </a:r>
            <a:r>
              <a:rPr lang="fi-FI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question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I </a:t>
            </a:r>
            <a:r>
              <a:rPr lang="fi-FI" dirty="0" err="1"/>
              <a:t>asked</a:t>
            </a:r>
            <a:r>
              <a:rPr lang="fi-FI" dirty="0"/>
              <a:t> my </a:t>
            </a:r>
            <a:r>
              <a:rPr lang="fi-FI" dirty="0" err="1"/>
              <a:t>colleagues</a:t>
            </a:r>
            <a:r>
              <a:rPr lang="fi-FI" dirty="0"/>
              <a:t> to </a:t>
            </a:r>
            <a:r>
              <a:rPr lang="fi-FI" dirty="0" err="1"/>
              <a:t>start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discussion</a:t>
            </a:r>
            <a:r>
              <a:rPr lang="fi-FI" dirty="0"/>
              <a:t> </a:t>
            </a:r>
            <a:r>
              <a:rPr lang="fi-FI" dirty="0" err="1"/>
              <a:t>was</a:t>
            </a:r>
            <a:r>
              <a:rPr lang="fi-FI" dirty="0"/>
              <a:t>: ”</a:t>
            </a:r>
            <a:r>
              <a:rPr lang="fi-FI" sz="1200" i="1" dirty="0"/>
              <a:t>How </a:t>
            </a:r>
            <a:r>
              <a:rPr lang="fi-FI" sz="1200" i="1" dirty="0" err="1"/>
              <a:t>do</a:t>
            </a:r>
            <a:r>
              <a:rPr lang="fi-FI" sz="1200" i="1" dirty="0"/>
              <a:t> </a:t>
            </a:r>
            <a:r>
              <a:rPr lang="fi-FI" sz="1200" i="1" dirty="0" err="1"/>
              <a:t>you</a:t>
            </a:r>
            <a:r>
              <a:rPr lang="fi-FI" sz="1200" i="1" dirty="0"/>
              <a:t> </a:t>
            </a:r>
            <a:r>
              <a:rPr lang="fi-FI" sz="1200" i="1" dirty="0" err="1"/>
              <a:t>think</a:t>
            </a:r>
            <a:r>
              <a:rPr lang="fi-FI" sz="1200" i="1" dirty="0"/>
              <a:t> </a:t>
            </a:r>
            <a:r>
              <a:rPr lang="fi-FI" sz="1200" i="1" dirty="0" err="1"/>
              <a:t>that</a:t>
            </a:r>
            <a:r>
              <a:rPr lang="fi-FI" sz="1200" i="1" dirty="0"/>
              <a:t> </a:t>
            </a:r>
            <a:r>
              <a:rPr lang="fi-FI" sz="1200" i="1" dirty="0" err="1"/>
              <a:t>the</a:t>
            </a:r>
            <a:r>
              <a:rPr lang="fi-FI" sz="1200" i="1" dirty="0"/>
              <a:t> </a:t>
            </a:r>
            <a:r>
              <a:rPr lang="fi-FI" sz="1200" i="1" dirty="0" err="1"/>
              <a:t>making</a:t>
            </a:r>
            <a:r>
              <a:rPr lang="fi-FI" sz="1200" i="1" dirty="0"/>
              <a:t> of </a:t>
            </a:r>
            <a:r>
              <a:rPr lang="fi-FI" sz="1200" i="1" dirty="0" err="1"/>
              <a:t>the</a:t>
            </a:r>
            <a:r>
              <a:rPr lang="fi-FI" sz="1200" i="1" dirty="0"/>
              <a:t> </a:t>
            </a:r>
            <a:r>
              <a:rPr lang="fi-FI" sz="1200" i="1" dirty="0" err="1"/>
              <a:t>official</a:t>
            </a:r>
            <a:r>
              <a:rPr lang="fi-FI" sz="1200" i="1" dirty="0"/>
              <a:t> </a:t>
            </a:r>
            <a:r>
              <a:rPr lang="fi-FI" sz="1200" i="1" dirty="0" err="1"/>
              <a:t>record</a:t>
            </a:r>
            <a:r>
              <a:rPr lang="fi-FI" sz="1200" i="1" dirty="0"/>
              <a:t> and </a:t>
            </a:r>
            <a:r>
              <a:rPr lang="fi-FI" sz="1200" i="1" dirty="0" err="1"/>
              <a:t>your</a:t>
            </a:r>
            <a:r>
              <a:rPr lang="fi-FI" sz="1200" i="1" dirty="0"/>
              <a:t> </a:t>
            </a:r>
            <a:r>
              <a:rPr lang="fi-FI" sz="1200" i="1" dirty="0" err="1"/>
              <a:t>own</a:t>
            </a:r>
            <a:r>
              <a:rPr lang="fi-FI" sz="1200" i="1" dirty="0"/>
              <a:t> </a:t>
            </a:r>
            <a:r>
              <a:rPr lang="fi-FI" sz="1200" i="1" dirty="0" err="1"/>
              <a:t>role</a:t>
            </a:r>
            <a:r>
              <a:rPr lang="fi-FI" sz="1200" i="1" dirty="0"/>
              <a:t> in it </a:t>
            </a:r>
            <a:r>
              <a:rPr lang="fi-FI" sz="1200" i="1" dirty="0" err="1"/>
              <a:t>have</a:t>
            </a:r>
            <a:r>
              <a:rPr lang="fi-FI" sz="1200" i="1" dirty="0"/>
              <a:t> </a:t>
            </a:r>
            <a:r>
              <a:rPr lang="fi-FI" sz="1200" i="1" dirty="0" err="1"/>
              <a:t>changed</a:t>
            </a:r>
            <a:r>
              <a:rPr lang="fi-FI" sz="1200" i="1" dirty="0"/>
              <a:t> </a:t>
            </a:r>
            <a:r>
              <a:rPr lang="fi-FI" sz="1200" i="1" dirty="0" err="1"/>
              <a:t>after</a:t>
            </a:r>
            <a:r>
              <a:rPr lang="fi-FI" sz="1200" i="1" dirty="0"/>
              <a:t> </a:t>
            </a:r>
            <a:r>
              <a:rPr lang="fi-FI" sz="1200" i="1" dirty="0" err="1"/>
              <a:t>taking</a:t>
            </a:r>
            <a:r>
              <a:rPr lang="fi-FI" sz="1200" i="1" dirty="0"/>
              <a:t> </a:t>
            </a:r>
            <a:r>
              <a:rPr lang="fi-FI" sz="1200" i="1" dirty="0" err="1"/>
              <a:t>up</a:t>
            </a:r>
            <a:r>
              <a:rPr lang="fi-FI" sz="1200" i="1" dirty="0"/>
              <a:t> ASR? </a:t>
            </a:r>
            <a:r>
              <a:rPr lang="fi-FI" sz="1200" i="1" dirty="0" err="1"/>
              <a:t>What</a:t>
            </a:r>
            <a:r>
              <a:rPr lang="fi-FI" sz="1200" i="1" dirty="0"/>
              <a:t> </a:t>
            </a:r>
            <a:r>
              <a:rPr lang="fi-FI" sz="1200" i="1" dirty="0" err="1"/>
              <a:t>do</a:t>
            </a:r>
            <a:r>
              <a:rPr lang="fi-FI" sz="1200" i="1" dirty="0"/>
              <a:t> </a:t>
            </a:r>
            <a:r>
              <a:rPr lang="fi-FI" sz="1200" i="1" dirty="0" err="1"/>
              <a:t>you</a:t>
            </a:r>
            <a:r>
              <a:rPr lang="fi-FI" sz="1200" i="1" dirty="0"/>
              <a:t> </a:t>
            </a:r>
            <a:r>
              <a:rPr lang="fi-FI" sz="1200" i="1" dirty="0" err="1"/>
              <a:t>think</a:t>
            </a:r>
            <a:r>
              <a:rPr lang="fi-FI" sz="1200" i="1" dirty="0"/>
              <a:t> </a:t>
            </a:r>
            <a:r>
              <a:rPr lang="fi-FI" sz="1200" i="1" dirty="0" err="1"/>
              <a:t>about</a:t>
            </a:r>
            <a:r>
              <a:rPr lang="fi-FI" sz="1200" i="1" dirty="0"/>
              <a:t> </a:t>
            </a:r>
            <a:r>
              <a:rPr lang="fi-FI" sz="1200" i="1" dirty="0" err="1"/>
              <a:t>this</a:t>
            </a:r>
            <a:r>
              <a:rPr lang="fi-FI" sz="1200" i="1" dirty="0"/>
              <a:t> </a:t>
            </a:r>
            <a:r>
              <a:rPr lang="fi-FI" sz="1200" i="1" dirty="0" err="1"/>
              <a:t>change</a:t>
            </a:r>
            <a:r>
              <a:rPr lang="fi-FI" sz="1200" i="1" dirty="0"/>
              <a:t>?”</a:t>
            </a:r>
            <a:endParaRPr lang="fi-FI" dirty="0"/>
          </a:p>
          <a:p>
            <a:pPr marL="171450" indent="-171450">
              <a:buFontTx/>
              <a:buChar char="-"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5C50C73-96BC-D97A-9D1D-D9F9B2DDC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985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F0E62-3F89-80BB-0BFA-F4971338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72A87C4-198D-EBA5-C008-70D9146D3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ABB1478-5F0D-7794-2C4F-566570997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927" y="4778721"/>
            <a:ext cx="5439410" cy="484424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first</a:t>
            </a:r>
            <a:r>
              <a:rPr lang="fi-FI" b="0" dirty="0"/>
              <a:t> </a:t>
            </a:r>
            <a:r>
              <a:rPr lang="fi-FI" b="0" dirty="0" err="1"/>
              <a:t>key</a:t>
            </a:r>
            <a:r>
              <a:rPr lang="fi-FI" b="0" dirty="0"/>
              <a:t> </a:t>
            </a:r>
            <a:r>
              <a:rPr lang="fi-FI" b="0" dirty="0" err="1"/>
              <a:t>change</a:t>
            </a:r>
            <a:r>
              <a:rPr lang="fi-FI" b="0" dirty="0"/>
              <a:t> </a:t>
            </a:r>
            <a:r>
              <a:rPr lang="fi-FI" b="0" dirty="0" err="1"/>
              <a:t>that</a:t>
            </a:r>
            <a:r>
              <a:rPr lang="fi-FI" b="0" dirty="0"/>
              <a:t> </a:t>
            </a:r>
            <a:r>
              <a:rPr lang="fi-FI" b="0" dirty="0" err="1"/>
              <a:t>came</a:t>
            </a:r>
            <a:r>
              <a:rPr lang="fi-FI" b="0" dirty="0"/>
              <a:t> </a:t>
            </a:r>
            <a:r>
              <a:rPr lang="fi-FI" b="0" dirty="0" err="1"/>
              <a:t>forth</a:t>
            </a:r>
            <a:r>
              <a:rPr lang="fi-FI" b="0" dirty="0"/>
              <a:t> in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discussion</a:t>
            </a:r>
            <a:r>
              <a:rPr lang="fi-FI" b="0" dirty="0"/>
              <a:t> </a:t>
            </a:r>
            <a:r>
              <a:rPr lang="fi-FI" b="0" dirty="0" err="1"/>
              <a:t>concerned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workflow</a:t>
            </a:r>
            <a:r>
              <a:rPr lang="fi-FI" b="0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 err="1"/>
              <a:t>Taking</a:t>
            </a:r>
            <a:r>
              <a:rPr lang="fi-FI" b="0" dirty="0"/>
              <a:t> </a:t>
            </a:r>
            <a:r>
              <a:rPr lang="fi-FI" b="0" dirty="0" err="1"/>
              <a:t>up</a:t>
            </a:r>
            <a:r>
              <a:rPr lang="fi-FI" b="0" dirty="0"/>
              <a:t> ASR </a:t>
            </a:r>
            <a:r>
              <a:rPr lang="fi-FI" b="0" dirty="0" err="1"/>
              <a:t>changed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workflow</a:t>
            </a:r>
            <a:r>
              <a:rPr lang="fi-FI" b="0" dirty="0"/>
              <a:t> </a:t>
            </a:r>
            <a:r>
              <a:rPr lang="fi-FI" b="0" dirty="0" err="1"/>
              <a:t>from</a:t>
            </a:r>
            <a:r>
              <a:rPr lang="fi-FI" b="0" dirty="0"/>
              <a:t> </a:t>
            </a:r>
            <a:r>
              <a:rPr lang="fi-FI" b="0" dirty="0" err="1"/>
              <a:t>two-stage</a:t>
            </a:r>
            <a:r>
              <a:rPr lang="fi-FI" b="0" dirty="0"/>
              <a:t> to </a:t>
            </a:r>
            <a:r>
              <a:rPr lang="fi-FI" b="0" dirty="0" err="1"/>
              <a:t>one-stage</a:t>
            </a:r>
            <a:r>
              <a:rPr lang="fi-FI" b="0" dirty="0"/>
              <a:t> </a:t>
            </a:r>
            <a:r>
              <a:rPr lang="fi-FI" b="0" dirty="0" err="1"/>
              <a:t>process</a:t>
            </a:r>
            <a:r>
              <a:rPr lang="fi-FI" b="0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 err="1"/>
              <a:t>Before</a:t>
            </a:r>
            <a:r>
              <a:rPr lang="fi-FI" b="0" dirty="0"/>
              <a:t>,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typist</a:t>
            </a:r>
            <a:r>
              <a:rPr lang="fi-FI" b="0" dirty="0"/>
              <a:t> (</a:t>
            </a:r>
            <a:r>
              <a:rPr lang="fi-FI" b="0" dirty="0" err="1"/>
              <a:t>our</a:t>
            </a:r>
            <a:r>
              <a:rPr lang="fi-FI" b="0" dirty="0"/>
              <a:t> </a:t>
            </a:r>
            <a:r>
              <a:rPr lang="fi-FI" b="0" dirty="0" err="1"/>
              <a:t>Document</a:t>
            </a:r>
            <a:r>
              <a:rPr lang="fi-FI" b="0" dirty="0"/>
              <a:t> </a:t>
            </a:r>
            <a:r>
              <a:rPr lang="fi-FI" b="0" dirty="0" err="1"/>
              <a:t>Secretaries</a:t>
            </a:r>
            <a:r>
              <a:rPr lang="fi-FI" b="0" dirty="0"/>
              <a:t>) </a:t>
            </a:r>
            <a:r>
              <a:rPr lang="fi-FI" b="0" dirty="0">
                <a:sym typeface="Wingdings" panose="05000000000000000000" pitchFamily="2" charset="2"/>
              </a:rPr>
              <a:t>made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initial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draft</a:t>
            </a:r>
            <a:r>
              <a:rPr lang="fi-FI" b="0" dirty="0">
                <a:sym typeface="Wingdings" panose="05000000000000000000" pitchFamily="2" charset="2"/>
              </a:rPr>
              <a:t>, and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/>
              <a:t> </a:t>
            </a:r>
            <a:r>
              <a:rPr lang="fi-FI" b="0" dirty="0" err="1"/>
              <a:t>editors</a:t>
            </a:r>
            <a:r>
              <a:rPr lang="fi-FI" b="0" dirty="0"/>
              <a:t> (</a:t>
            </a:r>
            <a:r>
              <a:rPr lang="fi-FI" b="0" dirty="0" err="1"/>
              <a:t>our</a:t>
            </a:r>
            <a:r>
              <a:rPr lang="fi-FI" b="0" dirty="0"/>
              <a:t> Senior </a:t>
            </a:r>
            <a:r>
              <a:rPr lang="fi-FI" b="0" dirty="0" err="1"/>
              <a:t>Specialists</a:t>
            </a:r>
            <a:r>
              <a:rPr lang="fi-FI" b="0" dirty="0"/>
              <a:t>) </a:t>
            </a:r>
            <a:r>
              <a:rPr lang="fi-FI" b="0" dirty="0" err="1"/>
              <a:t>edited</a:t>
            </a:r>
            <a:r>
              <a:rPr lang="fi-FI" b="0" dirty="0"/>
              <a:t> it for publishing </a:t>
            </a:r>
            <a:r>
              <a:rPr lang="fi-FI" b="0" dirty="0" err="1"/>
              <a:t>according</a:t>
            </a:r>
            <a:r>
              <a:rPr lang="fi-FI" b="0" dirty="0"/>
              <a:t> </a:t>
            </a:r>
            <a:r>
              <a:rPr lang="fi-FI" b="0" dirty="0" err="1"/>
              <a:t>our</a:t>
            </a:r>
            <a:r>
              <a:rPr lang="fi-FI" b="0" dirty="0"/>
              <a:t> editorial </a:t>
            </a:r>
            <a:r>
              <a:rPr lang="fi-FI" b="0" dirty="0" err="1"/>
              <a:t>principles</a:t>
            </a:r>
            <a:r>
              <a:rPr lang="fi-FI" b="0" dirty="0"/>
              <a:t> and </a:t>
            </a:r>
            <a:r>
              <a:rPr lang="fi-FI" b="0" dirty="0" err="1"/>
              <a:t>practices</a:t>
            </a:r>
            <a:r>
              <a:rPr lang="fi-FI" b="0" dirty="0"/>
              <a:t>. </a:t>
            </a:r>
          </a:p>
          <a:p>
            <a:pPr marL="342900" indent="-342900">
              <a:buFontTx/>
              <a:buChar char="-"/>
            </a:pPr>
            <a:r>
              <a:rPr lang="fi-FI" b="0" dirty="0" err="1">
                <a:sym typeface="Wingdings" panose="05000000000000000000" pitchFamily="2" charset="2"/>
              </a:rPr>
              <a:t>Now</a:t>
            </a:r>
            <a:r>
              <a:rPr lang="fi-FI" b="0" dirty="0">
                <a:sym typeface="Wingdings" panose="05000000000000000000" pitchFamily="2" charset="2"/>
              </a:rPr>
              <a:t>,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first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draft</a:t>
            </a:r>
            <a:r>
              <a:rPr lang="fi-FI" b="0" dirty="0">
                <a:sym typeface="Wingdings" panose="05000000000000000000" pitchFamily="2" charset="2"/>
              </a:rPr>
              <a:t> is </a:t>
            </a:r>
            <a:r>
              <a:rPr lang="fi-FI" b="0" dirty="0" err="1">
                <a:sym typeface="Wingdings" panose="05000000000000000000" pitchFamily="2" charset="2"/>
              </a:rPr>
              <a:t>done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by</a:t>
            </a:r>
            <a:r>
              <a:rPr lang="fi-FI" b="0" dirty="0">
                <a:sym typeface="Wingdings" panose="05000000000000000000" pitchFamily="2" charset="2"/>
              </a:rPr>
              <a:t> ASR, and </a:t>
            </a:r>
            <a:r>
              <a:rPr lang="fi-FI" b="0" dirty="0" err="1">
                <a:sym typeface="Wingdings" panose="05000000000000000000" pitchFamily="2" charset="2"/>
              </a:rPr>
              <a:t>it’s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edited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by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editors</a:t>
            </a:r>
            <a:r>
              <a:rPr lang="fi-FI" b="0" dirty="0">
                <a:sym typeface="Wingdings" panose="05000000000000000000" pitchFamily="2" charset="2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Document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Secretaries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have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been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trained</a:t>
            </a:r>
            <a:r>
              <a:rPr lang="fi-FI" b="0" dirty="0">
                <a:sym typeface="Wingdings" panose="05000000000000000000" pitchFamily="2" charset="2"/>
              </a:rPr>
              <a:t> to </a:t>
            </a:r>
            <a:r>
              <a:rPr lang="fi-FI" b="0" dirty="0" err="1">
                <a:sym typeface="Wingdings" panose="05000000000000000000" pitchFamily="2" charset="2"/>
              </a:rPr>
              <a:t>edit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easier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speeches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by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MPs</a:t>
            </a:r>
            <a:r>
              <a:rPr lang="fi-FI" b="0" dirty="0">
                <a:sym typeface="Wingdings" panose="05000000000000000000" pitchFamily="2" charset="2"/>
              </a:rPr>
              <a:t>, as </a:t>
            </a:r>
            <a:r>
              <a:rPr lang="fi-FI" b="0" dirty="0" err="1">
                <a:sym typeface="Wingdings" panose="05000000000000000000" pitchFamily="2" charset="2"/>
              </a:rPr>
              <a:t>well</a:t>
            </a:r>
            <a:r>
              <a:rPr lang="fi-FI" b="0" dirty="0">
                <a:sym typeface="Wingdings" panose="05000000000000000000" pitchFamily="2" charset="2"/>
              </a:rPr>
              <a:t> as </a:t>
            </a:r>
            <a:r>
              <a:rPr lang="fi-FI" b="0" dirty="0" err="1">
                <a:sym typeface="Wingdings" panose="05000000000000000000" pitchFamily="2" charset="2"/>
              </a:rPr>
              <a:t>do</a:t>
            </a:r>
            <a:r>
              <a:rPr lang="fi-FI" b="0" dirty="0">
                <a:sym typeface="Wingdings" panose="05000000000000000000" pitchFamily="2" charset="2"/>
              </a:rPr>
              <a:t> some </a:t>
            </a:r>
            <a:r>
              <a:rPr lang="fi-FI" b="0" dirty="0" err="1">
                <a:sym typeface="Wingdings" panose="05000000000000000000" pitchFamily="2" charset="2"/>
              </a:rPr>
              <a:t>new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administrative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work</a:t>
            </a:r>
            <a:r>
              <a:rPr lang="fi-FI" b="0" dirty="0">
                <a:sym typeface="Wingdings" panose="05000000000000000000" pitchFamily="2" charset="2"/>
              </a:rPr>
              <a:t> for </a:t>
            </a:r>
            <a:r>
              <a:rPr lang="fi-FI" b="0" dirty="0" err="1">
                <a:sym typeface="Wingdings" panose="05000000000000000000" pitchFamily="2" charset="2"/>
              </a:rPr>
              <a:t>the</a:t>
            </a:r>
            <a:r>
              <a:rPr lang="fi-FI" b="0" dirty="0">
                <a:sym typeface="Wingdings" panose="05000000000000000000" pitchFamily="2" charset="2"/>
              </a:rPr>
              <a:t> </a:t>
            </a:r>
            <a:r>
              <a:rPr lang="fi-FI" b="0" dirty="0" err="1">
                <a:sym typeface="Wingdings" panose="05000000000000000000" pitchFamily="2" charset="2"/>
              </a:rPr>
              <a:t>report</a:t>
            </a:r>
            <a:r>
              <a:rPr lang="fi-FI" b="0" dirty="0">
                <a:sym typeface="Wingdings" panose="05000000000000000000" pitchFamily="2" charset="2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 err="1"/>
              <a:t>This</a:t>
            </a:r>
            <a:r>
              <a:rPr lang="fi-FI" b="0" dirty="0"/>
              <a:t> </a:t>
            </a:r>
            <a:r>
              <a:rPr lang="fi-FI" b="0" dirty="0" err="1"/>
              <a:t>change</a:t>
            </a:r>
            <a:r>
              <a:rPr lang="fi-FI" b="0" dirty="0"/>
              <a:t> </a:t>
            </a:r>
            <a:r>
              <a:rPr lang="fi-FI" b="0" dirty="0" err="1"/>
              <a:t>has</a:t>
            </a:r>
            <a:r>
              <a:rPr lang="fi-FI" b="0" dirty="0"/>
              <a:t> made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process</a:t>
            </a:r>
            <a:r>
              <a:rPr lang="fi-FI" b="0" dirty="0"/>
              <a:t> </a:t>
            </a:r>
            <a:r>
              <a:rPr lang="fi-FI" b="0" dirty="0" err="1"/>
              <a:t>much</a:t>
            </a:r>
            <a:r>
              <a:rPr lang="fi-FI" b="0" dirty="0"/>
              <a:t> </a:t>
            </a:r>
            <a:r>
              <a:rPr lang="fi-FI" b="0" dirty="0" err="1"/>
              <a:t>more</a:t>
            </a:r>
            <a:r>
              <a:rPr lang="fi-FI" b="0" dirty="0"/>
              <a:t> </a:t>
            </a:r>
            <a:r>
              <a:rPr lang="fi-FI" b="0" dirty="0" err="1"/>
              <a:t>efficient</a:t>
            </a:r>
            <a:r>
              <a:rPr lang="fi-FI" b="0" dirty="0"/>
              <a:t>: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r</a:t>
            </a:r>
            <a:r>
              <a:rPr lang="fi-FI" dirty="0" err="1"/>
              <a:t>ecord</a:t>
            </a:r>
            <a:r>
              <a:rPr lang="fi-FI" dirty="0"/>
              <a:t> </a:t>
            </a:r>
            <a:r>
              <a:rPr lang="fi-FI" dirty="0" err="1"/>
              <a:t>was</a:t>
            </a:r>
            <a:r>
              <a:rPr lang="fi-FI" dirty="0"/>
              <a:t> </a:t>
            </a:r>
            <a:r>
              <a:rPr lang="fi-FI" dirty="0" err="1"/>
              <a:t>previously</a:t>
            </a:r>
            <a:r>
              <a:rPr lang="fi-FI" dirty="0"/>
              <a:t> </a:t>
            </a:r>
            <a:r>
              <a:rPr lang="fi-FI" dirty="0" err="1"/>
              <a:t>finished</a:t>
            </a:r>
            <a:r>
              <a:rPr lang="fi-FI" dirty="0"/>
              <a:t> in </a:t>
            </a:r>
            <a:r>
              <a:rPr lang="fi-FI" dirty="0" err="1"/>
              <a:t>about</a:t>
            </a:r>
            <a:r>
              <a:rPr lang="fi-FI" dirty="0"/>
              <a:t> 1,5 </a:t>
            </a:r>
            <a:r>
              <a:rPr lang="fi-FI" dirty="0" err="1"/>
              <a:t>hours</a:t>
            </a:r>
            <a:r>
              <a:rPr lang="fi-FI" dirty="0"/>
              <a:t> and </a:t>
            </a:r>
            <a:r>
              <a:rPr lang="fi-FI" dirty="0" err="1"/>
              <a:t>nowadays</a:t>
            </a:r>
            <a:r>
              <a:rPr lang="fi-FI" dirty="0"/>
              <a:t> </a:t>
            </a:r>
            <a:r>
              <a:rPr lang="fi-FI" dirty="0" err="1"/>
              <a:t>even</a:t>
            </a:r>
            <a:r>
              <a:rPr lang="fi-FI" dirty="0"/>
              <a:t> in just a </a:t>
            </a:r>
            <a:r>
              <a:rPr lang="fi-FI" dirty="0" err="1"/>
              <a:t>half</a:t>
            </a:r>
            <a:r>
              <a:rPr lang="fi-FI" dirty="0"/>
              <a:t> an </a:t>
            </a:r>
            <a:r>
              <a:rPr lang="fi-FI" dirty="0" err="1"/>
              <a:t>hour</a:t>
            </a:r>
            <a:r>
              <a:rPr lang="fi-FI" dirty="0"/>
              <a:t> </a:t>
            </a:r>
            <a:r>
              <a:rPr lang="fi-FI" dirty="0" err="1"/>
              <a:t>after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session. </a:t>
            </a:r>
            <a:r>
              <a:rPr lang="fi-FI" dirty="0" err="1"/>
              <a:t>Also</a:t>
            </a:r>
            <a:r>
              <a:rPr lang="fi-FI" dirty="0"/>
              <a:t>, </a:t>
            </a:r>
            <a:r>
              <a:rPr lang="fi-FI" dirty="0" err="1"/>
              <a:t>personnell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is </a:t>
            </a:r>
            <a:r>
              <a:rPr lang="fi-FI" dirty="0" err="1"/>
              <a:t>needed</a:t>
            </a:r>
            <a:r>
              <a:rPr lang="fi-FI" dirty="0"/>
              <a:t> </a:t>
            </a:r>
            <a:r>
              <a:rPr lang="fi-FI" dirty="0" err="1"/>
              <a:t>during</a:t>
            </a:r>
            <a:r>
              <a:rPr lang="fi-FI" dirty="0"/>
              <a:t> session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reduced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15–17 to 10–12.</a:t>
            </a:r>
            <a:endParaRPr lang="fi-FI" b="1" dirty="0"/>
          </a:p>
          <a:p>
            <a:pPr marL="342900" indent="-342900">
              <a:buFontTx/>
              <a:buChar char="-"/>
            </a:pP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degree</a:t>
            </a:r>
            <a:r>
              <a:rPr lang="fi-FI" b="0" dirty="0"/>
              <a:t> of </a:t>
            </a:r>
            <a:r>
              <a:rPr lang="fi-FI" b="0" dirty="0" err="1"/>
              <a:t>change</a:t>
            </a:r>
            <a:r>
              <a:rPr lang="fi-FI" b="0" dirty="0"/>
              <a:t> in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actual</a:t>
            </a:r>
            <a:r>
              <a:rPr lang="fi-FI" b="0" dirty="0"/>
              <a:t> </a:t>
            </a:r>
            <a:r>
              <a:rPr lang="fi-FI" b="0" dirty="0" err="1"/>
              <a:t>work</a:t>
            </a:r>
            <a:r>
              <a:rPr lang="fi-FI" b="0" dirty="0"/>
              <a:t> </a:t>
            </a:r>
            <a:r>
              <a:rPr lang="fi-FI" b="0" dirty="0" err="1"/>
              <a:t>has</a:t>
            </a:r>
            <a:r>
              <a:rPr lang="fi-FI" b="0" dirty="0"/>
              <a:t> </a:t>
            </a:r>
            <a:r>
              <a:rPr lang="fi-FI" b="0" dirty="0" err="1"/>
              <a:t>varied</a:t>
            </a:r>
            <a:r>
              <a:rPr lang="fi-FI" b="0" dirty="0"/>
              <a:t> </a:t>
            </a:r>
            <a:r>
              <a:rPr lang="fi-FI" b="0" dirty="0" err="1"/>
              <a:t>much</a:t>
            </a:r>
            <a:r>
              <a:rPr lang="fi-FI" b="0" dirty="0"/>
              <a:t> </a:t>
            </a:r>
            <a:r>
              <a:rPr lang="fi-FI" b="0" dirty="0" err="1"/>
              <a:t>according</a:t>
            </a:r>
            <a:r>
              <a:rPr lang="fi-FI" b="0" dirty="0"/>
              <a:t> to </a:t>
            </a:r>
            <a:r>
              <a:rPr lang="fi-FI" b="0" dirty="0" err="1"/>
              <a:t>staff</a:t>
            </a:r>
            <a:r>
              <a:rPr lang="fi-FI" b="0" dirty="0"/>
              <a:t> </a:t>
            </a:r>
            <a:r>
              <a:rPr lang="fi-FI" b="0" dirty="0" err="1"/>
              <a:t>roles</a:t>
            </a:r>
            <a:r>
              <a:rPr lang="fi-FI" b="0" dirty="0"/>
              <a:t>. </a:t>
            </a:r>
          </a:p>
          <a:p>
            <a:pPr marL="342900" indent="-342900">
              <a:buFontTx/>
              <a:buChar char="-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</a:t>
            </a:r>
            <a:r>
              <a:rPr lang="fi-FI" dirty="0"/>
              <a:t> of </a:t>
            </a:r>
            <a:r>
              <a:rPr lang="fi-FI" dirty="0" err="1"/>
              <a:t>document</a:t>
            </a:r>
            <a:r>
              <a:rPr lang="fi-FI" dirty="0"/>
              <a:t> </a:t>
            </a:r>
            <a:r>
              <a:rPr lang="fi-FI" dirty="0" err="1"/>
              <a:t>secretaries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undergone</a:t>
            </a:r>
            <a:r>
              <a:rPr lang="fi-FI" dirty="0"/>
              <a:t> a </a:t>
            </a:r>
            <a:r>
              <a:rPr lang="fi-FI" dirty="0" err="1"/>
              <a:t>big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, </a:t>
            </a:r>
            <a:r>
              <a:rPr lang="fi-FI" dirty="0" err="1"/>
              <a:t>since</a:t>
            </a:r>
            <a:r>
              <a:rPr lang="fi-FI" dirty="0"/>
              <a:t>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switched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typing</a:t>
            </a:r>
            <a:r>
              <a:rPr lang="fi-FI" dirty="0"/>
              <a:t> to </a:t>
            </a:r>
            <a:r>
              <a:rPr lang="fi-FI" dirty="0" err="1"/>
              <a:t>editing</a:t>
            </a:r>
            <a:r>
              <a:rPr lang="fi-FI" dirty="0"/>
              <a:t> and </a:t>
            </a:r>
            <a:r>
              <a:rPr lang="fi-FI" dirty="0" err="1"/>
              <a:t>lost</a:t>
            </a:r>
            <a:r>
              <a:rPr lang="fi-FI" dirty="0"/>
              <a:t> </a:t>
            </a:r>
            <a:r>
              <a:rPr lang="fi-FI" dirty="0" err="1"/>
              <a:t>much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physical</a:t>
            </a:r>
            <a:r>
              <a:rPr lang="fi-FI" dirty="0"/>
              <a:t> </a:t>
            </a:r>
            <a:r>
              <a:rPr lang="fi-FI" dirty="0" err="1"/>
              <a:t>strain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typing</a:t>
            </a:r>
            <a:r>
              <a:rPr lang="fi-FI" dirty="0"/>
              <a:t>. </a:t>
            </a:r>
          </a:p>
          <a:p>
            <a:pPr marL="342900" indent="-342900">
              <a:buFontTx/>
              <a:buChar char="-"/>
            </a:pPr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</a:t>
            </a:r>
            <a:r>
              <a:rPr lang="fi-FI" dirty="0"/>
              <a:t> of senior </a:t>
            </a:r>
            <a:r>
              <a:rPr lang="fi-FI" dirty="0" err="1"/>
              <a:t>specialists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much</a:t>
            </a:r>
            <a:r>
              <a:rPr lang="fi-FI" dirty="0"/>
              <a:t> </a:t>
            </a:r>
            <a:r>
              <a:rPr lang="fi-FI" dirty="0" err="1"/>
              <a:t>smaller</a:t>
            </a:r>
            <a:r>
              <a:rPr lang="fi-FI" dirty="0"/>
              <a:t>: </a:t>
            </a:r>
            <a:r>
              <a:rPr lang="fi-FI" dirty="0" err="1"/>
              <a:t>previously</a:t>
            </a:r>
            <a:r>
              <a:rPr lang="fi-FI" dirty="0"/>
              <a:t>,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edited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draft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typists</a:t>
            </a:r>
            <a:r>
              <a:rPr lang="fi-FI" dirty="0"/>
              <a:t> and </a:t>
            </a:r>
            <a:r>
              <a:rPr lang="fi-FI" dirty="0" err="1"/>
              <a:t>now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draft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ASR.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basic</a:t>
            </a:r>
            <a:r>
              <a:rPr lang="fi-FI" dirty="0"/>
              <a:t> </a:t>
            </a:r>
            <a:r>
              <a:rPr lang="fi-FI" dirty="0" err="1"/>
              <a:t>dynamics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thus</a:t>
            </a:r>
            <a:r>
              <a:rPr lang="fi-FI" dirty="0"/>
              <a:t> </a:t>
            </a:r>
            <a:r>
              <a:rPr lang="fi-FI" dirty="0" err="1"/>
              <a:t>stayed</a:t>
            </a:r>
            <a:r>
              <a:rPr lang="fi-FI" dirty="0"/>
              <a:t> </a:t>
            </a:r>
            <a:r>
              <a:rPr lang="fi-FI" dirty="0" err="1"/>
              <a:t>pretty</a:t>
            </a:r>
            <a:r>
              <a:rPr lang="fi-FI" dirty="0"/>
              <a:t> </a:t>
            </a:r>
            <a:r>
              <a:rPr lang="fi-FI" dirty="0" err="1"/>
              <a:t>much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same</a:t>
            </a:r>
            <a:r>
              <a:rPr lang="fi-FI" dirty="0"/>
              <a:t> for </a:t>
            </a:r>
            <a:r>
              <a:rPr lang="fi-FI" dirty="0" err="1"/>
              <a:t>them</a:t>
            </a:r>
            <a:r>
              <a:rPr lang="fi-FI" dirty="0"/>
              <a:t>.</a:t>
            </a:r>
            <a:endParaRPr lang="fi-FI" i="0" dirty="0"/>
          </a:p>
          <a:p>
            <a:pPr marL="342900" indent="-342900">
              <a:buFontTx/>
              <a:buChar char="-"/>
            </a:pPr>
            <a:r>
              <a:rPr lang="fi-FI" i="0" dirty="0"/>
              <a:t>In </a:t>
            </a:r>
            <a:r>
              <a:rPr lang="fi-FI" i="0" dirty="0" err="1"/>
              <a:t>the</a:t>
            </a:r>
            <a:r>
              <a:rPr lang="fi-FI" i="0" dirty="0"/>
              <a:t> data, </a:t>
            </a:r>
            <a:r>
              <a:rPr lang="fi-FI" i="0" dirty="0" err="1"/>
              <a:t>this</a:t>
            </a:r>
            <a:r>
              <a:rPr lang="fi-FI" i="0" dirty="0"/>
              <a:t> </a:t>
            </a:r>
            <a:r>
              <a:rPr lang="fi-FI" i="0" dirty="0" err="1"/>
              <a:t>has</a:t>
            </a:r>
            <a:r>
              <a:rPr lang="fi-FI" i="0" dirty="0"/>
              <a:t> led to </a:t>
            </a:r>
            <a:r>
              <a:rPr lang="fi-FI" i="0" dirty="0" err="1"/>
              <a:t>very</a:t>
            </a:r>
            <a:r>
              <a:rPr lang="fi-FI" i="0" dirty="0"/>
              <a:t> </a:t>
            </a:r>
            <a:r>
              <a:rPr lang="fi-FI" i="0" dirty="0" err="1"/>
              <a:t>different</a:t>
            </a:r>
            <a:r>
              <a:rPr lang="fi-FI" i="0" dirty="0"/>
              <a:t> </a:t>
            </a:r>
            <a:r>
              <a:rPr lang="fi-FI" i="0" dirty="0" err="1"/>
              <a:t>comments</a:t>
            </a:r>
            <a:r>
              <a:rPr lang="fi-FI" i="0" dirty="0"/>
              <a:t>, </a:t>
            </a:r>
            <a:r>
              <a:rPr lang="fi-FI" i="0" dirty="0" err="1"/>
              <a:t>from</a:t>
            </a:r>
            <a:r>
              <a:rPr lang="fi-FI" i="0" dirty="0"/>
              <a:t> </a:t>
            </a:r>
            <a:r>
              <a:rPr lang="fi-FI" i="1" dirty="0"/>
              <a:t>”</a:t>
            </a:r>
            <a:r>
              <a:rPr lang="fi-FI" i="1" dirty="0" err="1"/>
              <a:t>The</a:t>
            </a:r>
            <a:r>
              <a:rPr lang="fi-FI" i="1" dirty="0"/>
              <a:t> </a:t>
            </a:r>
            <a:r>
              <a:rPr lang="fi-FI" i="1" dirty="0" err="1"/>
              <a:t>process</a:t>
            </a:r>
            <a:r>
              <a:rPr lang="fi-FI" i="1" dirty="0"/>
              <a:t> is </a:t>
            </a:r>
            <a:r>
              <a:rPr lang="fi-FI" i="1" dirty="0" err="1"/>
              <a:t>completely</a:t>
            </a:r>
            <a:r>
              <a:rPr lang="fi-FI" i="1" dirty="0"/>
              <a:t> </a:t>
            </a:r>
            <a:r>
              <a:rPr lang="fi-FI" i="1" dirty="0" err="1"/>
              <a:t>different</a:t>
            </a:r>
            <a:r>
              <a:rPr lang="fi-FI" i="1" dirty="0"/>
              <a:t> </a:t>
            </a:r>
            <a:r>
              <a:rPr lang="fi-FI" i="1" dirty="0" err="1"/>
              <a:t>than</a:t>
            </a:r>
            <a:r>
              <a:rPr lang="fi-FI" i="1" dirty="0"/>
              <a:t> </a:t>
            </a:r>
            <a:r>
              <a:rPr lang="fi-FI" i="1" dirty="0" err="1"/>
              <a:t>before</a:t>
            </a:r>
            <a:r>
              <a:rPr lang="fi-FI" i="1" dirty="0"/>
              <a:t>” </a:t>
            </a:r>
            <a:r>
              <a:rPr lang="fi-FI" i="0" dirty="0"/>
              <a:t>to </a:t>
            </a:r>
            <a:r>
              <a:rPr lang="fi-FI" i="1" dirty="0"/>
              <a:t>”I </a:t>
            </a:r>
            <a:r>
              <a:rPr lang="fi-FI" i="1" dirty="0" err="1"/>
              <a:t>don’t</a:t>
            </a:r>
            <a:r>
              <a:rPr lang="fi-FI" i="1" dirty="0"/>
              <a:t> </a:t>
            </a:r>
            <a:r>
              <a:rPr lang="fi-FI" i="1" dirty="0" err="1"/>
              <a:t>feel</a:t>
            </a:r>
            <a:r>
              <a:rPr lang="fi-FI" i="1" dirty="0"/>
              <a:t> </a:t>
            </a:r>
            <a:r>
              <a:rPr lang="fi-FI" i="1" dirty="0" err="1"/>
              <a:t>that</a:t>
            </a:r>
            <a:r>
              <a:rPr lang="fi-FI" i="1" dirty="0"/>
              <a:t> - - </a:t>
            </a:r>
            <a:r>
              <a:rPr lang="fi-FI" i="1" dirty="0" err="1"/>
              <a:t>anything</a:t>
            </a:r>
            <a:r>
              <a:rPr lang="fi-FI" i="1" dirty="0"/>
              <a:t> </a:t>
            </a:r>
            <a:r>
              <a:rPr lang="fi-FI" i="1" dirty="0" err="1"/>
              <a:t>has</a:t>
            </a:r>
            <a:r>
              <a:rPr lang="fi-FI" i="1" dirty="0"/>
              <a:t> </a:t>
            </a:r>
            <a:r>
              <a:rPr lang="fi-FI" i="1" dirty="0" err="1"/>
              <a:t>changed</a:t>
            </a:r>
            <a:r>
              <a:rPr lang="fi-FI" i="1" dirty="0"/>
              <a:t> in my </a:t>
            </a:r>
            <a:r>
              <a:rPr lang="fi-FI" i="1" dirty="0" err="1"/>
              <a:t>reporting</a:t>
            </a:r>
            <a:r>
              <a:rPr lang="fi-FI" i="1" dirty="0"/>
              <a:t>.”</a:t>
            </a:r>
          </a:p>
          <a:p>
            <a:pPr marL="342900" indent="-342900">
              <a:buFontTx/>
              <a:buChar char="-"/>
            </a:pPr>
            <a:r>
              <a:rPr lang="fi-FI" i="0" dirty="0"/>
              <a:t>In </a:t>
            </a:r>
            <a:r>
              <a:rPr lang="fi-FI" i="0" dirty="0" err="1"/>
              <a:t>parliaments</a:t>
            </a:r>
            <a:r>
              <a:rPr lang="fi-FI" i="0" dirty="0"/>
              <a:t> </a:t>
            </a:r>
            <a:r>
              <a:rPr lang="fi-FI" i="0" dirty="0" err="1"/>
              <a:t>where</a:t>
            </a:r>
            <a:r>
              <a:rPr lang="fi-FI" i="0" dirty="0"/>
              <a:t> </a:t>
            </a:r>
            <a:r>
              <a:rPr lang="fi-FI" i="0" dirty="0" err="1"/>
              <a:t>the</a:t>
            </a:r>
            <a:r>
              <a:rPr lang="fi-FI" i="0" dirty="0"/>
              <a:t> </a:t>
            </a:r>
            <a:r>
              <a:rPr lang="fi-FI" i="0" dirty="0" err="1"/>
              <a:t>same</a:t>
            </a:r>
            <a:r>
              <a:rPr lang="fi-FI" i="0" dirty="0"/>
              <a:t> </a:t>
            </a:r>
            <a:r>
              <a:rPr lang="fi-FI" i="0" dirty="0" err="1"/>
              <a:t>persons</a:t>
            </a:r>
            <a:r>
              <a:rPr lang="fi-FI" i="0" dirty="0"/>
              <a:t> </a:t>
            </a:r>
            <a:r>
              <a:rPr lang="fi-FI" i="0" dirty="0" err="1"/>
              <a:t>have</a:t>
            </a:r>
            <a:r>
              <a:rPr lang="fi-FI" i="0" dirty="0"/>
              <a:t> </a:t>
            </a:r>
            <a:r>
              <a:rPr lang="fi-FI" i="0" dirty="0" err="1"/>
              <a:t>been</a:t>
            </a:r>
            <a:r>
              <a:rPr lang="fi-FI" i="0" dirty="0"/>
              <a:t> in </a:t>
            </a:r>
            <a:r>
              <a:rPr lang="fi-FI" i="0" dirty="0" err="1"/>
              <a:t>charge</a:t>
            </a:r>
            <a:r>
              <a:rPr lang="fi-FI" i="0" dirty="0"/>
              <a:t> of </a:t>
            </a:r>
            <a:r>
              <a:rPr lang="fi-FI" i="0" dirty="0" err="1"/>
              <a:t>both</a:t>
            </a:r>
            <a:r>
              <a:rPr lang="fi-FI" i="0" dirty="0"/>
              <a:t> </a:t>
            </a:r>
            <a:r>
              <a:rPr lang="fi-FI" i="0" dirty="0" err="1"/>
              <a:t>typing</a:t>
            </a:r>
            <a:r>
              <a:rPr lang="fi-FI" i="0" dirty="0"/>
              <a:t> and </a:t>
            </a:r>
            <a:r>
              <a:rPr lang="fi-FI" i="0" dirty="0" err="1"/>
              <a:t>editing</a:t>
            </a:r>
            <a:r>
              <a:rPr lang="fi-FI" i="0" dirty="0"/>
              <a:t>, </a:t>
            </a:r>
            <a:r>
              <a:rPr lang="fi-FI" i="0" dirty="0" err="1"/>
              <a:t>the</a:t>
            </a:r>
            <a:r>
              <a:rPr lang="fi-FI" i="0" dirty="0"/>
              <a:t> </a:t>
            </a:r>
            <a:r>
              <a:rPr lang="fi-FI" i="0" dirty="0" err="1"/>
              <a:t>change</a:t>
            </a:r>
            <a:r>
              <a:rPr lang="fi-FI" i="0" dirty="0"/>
              <a:t> </a:t>
            </a:r>
            <a:r>
              <a:rPr lang="fi-FI" i="0" dirty="0" err="1"/>
              <a:t>must</a:t>
            </a:r>
            <a:r>
              <a:rPr lang="fi-FI" i="0" dirty="0"/>
              <a:t> </a:t>
            </a:r>
            <a:r>
              <a:rPr lang="fi-FI" i="0" dirty="0" err="1"/>
              <a:t>have</a:t>
            </a:r>
            <a:r>
              <a:rPr lang="fi-FI" i="0" dirty="0"/>
              <a:t> </a:t>
            </a:r>
            <a:r>
              <a:rPr lang="fi-FI" i="0" dirty="0" err="1"/>
              <a:t>been</a:t>
            </a:r>
            <a:r>
              <a:rPr lang="fi-FI" i="0" dirty="0"/>
              <a:t> </a:t>
            </a:r>
            <a:r>
              <a:rPr lang="fi-FI" i="0" dirty="0" err="1"/>
              <a:t>considerably</a:t>
            </a:r>
            <a:r>
              <a:rPr lang="fi-FI" i="0" dirty="0"/>
              <a:t> </a:t>
            </a:r>
            <a:r>
              <a:rPr lang="fi-FI" i="0" dirty="0" err="1"/>
              <a:t>bigger</a:t>
            </a:r>
            <a:r>
              <a:rPr lang="fi-FI" i="0" dirty="0"/>
              <a:t>.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B1E93E7-0B9F-D289-34AB-F764FE324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2449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E5941-7D67-BD89-7C13-226E77C4F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3C20B54-1F19-CB6B-0193-19B32061E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6E783D3-D416-341F-4E83-6DF5DE204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fi-FI" b="0" dirty="0" err="1"/>
              <a:t>There</a:t>
            </a:r>
            <a:r>
              <a:rPr lang="fi-FI" b="0" dirty="0"/>
              <a:t> </a:t>
            </a:r>
            <a:r>
              <a:rPr lang="fi-FI" b="0" dirty="0" err="1"/>
              <a:t>have</a:t>
            </a:r>
            <a:r>
              <a:rPr lang="fi-FI" b="0" dirty="0"/>
              <a:t> </a:t>
            </a:r>
            <a:r>
              <a:rPr lang="fi-FI" b="0" dirty="0" err="1"/>
              <a:t>also</a:t>
            </a:r>
            <a:r>
              <a:rPr lang="fi-FI" b="0" dirty="0"/>
              <a:t> </a:t>
            </a:r>
            <a:r>
              <a:rPr lang="fi-FI" b="0" dirty="0" err="1"/>
              <a:t>been</a:t>
            </a:r>
            <a:r>
              <a:rPr lang="fi-FI" b="0" dirty="0"/>
              <a:t> </a:t>
            </a:r>
            <a:r>
              <a:rPr lang="fi-FI" b="0" dirty="0" err="1"/>
              <a:t>changes</a:t>
            </a:r>
            <a:r>
              <a:rPr lang="fi-FI" b="0" dirty="0"/>
              <a:t> in </a:t>
            </a:r>
            <a:r>
              <a:rPr lang="fi-FI" b="0" dirty="0" err="1"/>
              <a:t>working</a:t>
            </a:r>
            <a:r>
              <a:rPr lang="fi-FI" b="0" dirty="0"/>
              <a:t> </a:t>
            </a:r>
            <a:r>
              <a:rPr lang="fi-FI" b="0" dirty="0" err="1"/>
              <a:t>methods</a:t>
            </a:r>
            <a:r>
              <a:rPr lang="fi-FI" b="0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/>
              <a:t>For </a:t>
            </a:r>
            <a:r>
              <a:rPr lang="fi-FI" b="0" dirty="0" err="1"/>
              <a:t>example</a:t>
            </a:r>
            <a:r>
              <a:rPr lang="fi-FI" b="0" dirty="0"/>
              <a:t>,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Finnish</a:t>
            </a:r>
            <a:r>
              <a:rPr lang="fi-FI" b="0" dirty="0"/>
              <a:t> </a:t>
            </a:r>
            <a:r>
              <a:rPr lang="fi-FI" b="0" dirty="0" err="1"/>
              <a:t>reporters</a:t>
            </a:r>
            <a:r>
              <a:rPr lang="fi-FI" b="0" dirty="0"/>
              <a:t> </a:t>
            </a:r>
            <a:r>
              <a:rPr lang="fi-FI" b="0" dirty="0" err="1"/>
              <a:t>say</a:t>
            </a:r>
            <a:r>
              <a:rPr lang="fi-FI" b="0" dirty="0"/>
              <a:t> </a:t>
            </a:r>
            <a:r>
              <a:rPr lang="fi-FI" b="0" dirty="0" err="1"/>
              <a:t>that</a:t>
            </a:r>
            <a:r>
              <a:rPr lang="fi-FI" b="0" dirty="0"/>
              <a:t> </a:t>
            </a:r>
            <a:r>
              <a:rPr lang="fi-FI" b="0" dirty="0" err="1"/>
              <a:t>there</a:t>
            </a:r>
            <a:r>
              <a:rPr lang="fi-FI" b="0" dirty="0"/>
              <a:t> </a:t>
            </a:r>
            <a:r>
              <a:rPr lang="fi-FI" b="0" dirty="0" err="1"/>
              <a:t>has</a:t>
            </a:r>
            <a:r>
              <a:rPr lang="fi-FI" b="0" dirty="0"/>
              <a:t> </a:t>
            </a:r>
            <a:r>
              <a:rPr lang="fi-FI" b="0" dirty="0" err="1"/>
              <a:t>been</a:t>
            </a:r>
            <a:r>
              <a:rPr lang="fi-FI" b="0" dirty="0"/>
              <a:t> a </a:t>
            </a:r>
            <a:r>
              <a:rPr lang="fi-FI" b="0" dirty="0" err="1"/>
              <a:t>shift</a:t>
            </a:r>
            <a:r>
              <a:rPr lang="fi-FI" b="0" dirty="0"/>
              <a:t> in editorial </a:t>
            </a:r>
            <a:r>
              <a:rPr lang="fi-FI" b="0" dirty="0" err="1"/>
              <a:t>approach</a:t>
            </a:r>
            <a:r>
              <a:rPr lang="fi-FI" b="0" dirty="0"/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/>
              <a:t>ASR </a:t>
            </a:r>
            <a:r>
              <a:rPr lang="fi-FI" dirty="0" err="1"/>
              <a:t>makes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mistakes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typists</a:t>
            </a:r>
            <a:r>
              <a:rPr lang="fi-FI" dirty="0"/>
              <a:t> </a:t>
            </a:r>
            <a:r>
              <a:rPr lang="fi-FI" dirty="0" err="1"/>
              <a:t>used</a:t>
            </a:r>
            <a:r>
              <a:rPr lang="fi-FI" dirty="0"/>
              <a:t> to.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 err="1"/>
              <a:t>This</a:t>
            </a:r>
            <a:r>
              <a:rPr lang="fi-FI" dirty="0"/>
              <a:t> is </a:t>
            </a:r>
            <a:r>
              <a:rPr lang="fi-FI" dirty="0" err="1"/>
              <a:t>relevant</a:t>
            </a:r>
            <a:r>
              <a:rPr lang="fi-FI" dirty="0"/>
              <a:t>, </a:t>
            </a:r>
            <a:r>
              <a:rPr lang="fi-FI" dirty="0" err="1"/>
              <a:t>because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written</a:t>
            </a:r>
            <a:r>
              <a:rPr lang="fi-FI" dirty="0"/>
              <a:t> </a:t>
            </a:r>
            <a:r>
              <a:rPr lang="fi-FI" dirty="0" err="1"/>
              <a:t>draft</a:t>
            </a:r>
            <a:r>
              <a:rPr lang="fi-FI" dirty="0"/>
              <a:t> </a:t>
            </a:r>
            <a:r>
              <a:rPr lang="fi-FI" dirty="0" err="1"/>
              <a:t>might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a </a:t>
            </a:r>
            <a:r>
              <a:rPr lang="fi-FI" dirty="0" err="1"/>
              <a:t>steering</a:t>
            </a:r>
            <a:r>
              <a:rPr lang="fi-FI" dirty="0"/>
              <a:t> </a:t>
            </a:r>
            <a:r>
              <a:rPr lang="fi-FI" dirty="0" err="1"/>
              <a:t>effect</a:t>
            </a:r>
            <a:r>
              <a:rPr lang="fi-FI" dirty="0"/>
              <a:t>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reporter</a:t>
            </a:r>
            <a:r>
              <a:rPr lang="fi-FI" dirty="0"/>
              <a:t>, </a:t>
            </a:r>
            <a:r>
              <a:rPr lang="fi-FI" dirty="0" err="1"/>
              <a:t>so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deceptive</a:t>
            </a:r>
            <a:r>
              <a:rPr lang="fi-FI" dirty="0"/>
              <a:t> </a:t>
            </a:r>
            <a:r>
              <a:rPr lang="fi-FI" dirty="0" err="1"/>
              <a:t>changes</a:t>
            </a:r>
            <a:r>
              <a:rPr lang="fi-FI" dirty="0"/>
              <a:t>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get</a:t>
            </a:r>
            <a:r>
              <a:rPr lang="fi-FI" dirty="0"/>
              <a:t> </a:t>
            </a:r>
            <a:r>
              <a:rPr lang="fi-FI" dirty="0" err="1"/>
              <a:t>unnoticed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AI </a:t>
            </a:r>
            <a:r>
              <a:rPr lang="fi-FI" dirty="0" err="1"/>
              <a:t>draft</a:t>
            </a:r>
            <a:r>
              <a:rPr lang="fi-FI" dirty="0"/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seen</a:t>
            </a:r>
            <a:r>
              <a:rPr lang="fi-FI" dirty="0"/>
              <a:t> in a </a:t>
            </a:r>
            <a:r>
              <a:rPr lang="fi-FI" dirty="0" err="1"/>
              <a:t>quote</a:t>
            </a:r>
            <a:r>
              <a:rPr lang="fi-FI" dirty="0"/>
              <a:t>: </a:t>
            </a:r>
            <a:r>
              <a:rPr lang="fi-FI" i="1" dirty="0"/>
              <a:t>”</a:t>
            </a:r>
            <a:r>
              <a:rPr lang="fi-FI" i="1" dirty="0" err="1"/>
              <a:t>You</a:t>
            </a:r>
            <a:r>
              <a:rPr lang="fi-FI" i="1" dirty="0"/>
              <a:t> </a:t>
            </a:r>
            <a:r>
              <a:rPr lang="fi-FI" i="1" dirty="0" err="1"/>
              <a:t>have</a:t>
            </a:r>
            <a:r>
              <a:rPr lang="fi-FI" i="1" dirty="0"/>
              <a:t> to </a:t>
            </a:r>
            <a:r>
              <a:rPr lang="fi-FI" i="1" dirty="0" err="1"/>
              <a:t>pay</a:t>
            </a:r>
            <a:r>
              <a:rPr lang="fi-FI" i="1" dirty="0"/>
              <a:t> </a:t>
            </a:r>
            <a:r>
              <a:rPr lang="fi-FI" i="1" dirty="0" err="1"/>
              <a:t>more</a:t>
            </a:r>
            <a:r>
              <a:rPr lang="fi-FI" i="1" dirty="0"/>
              <a:t> and </a:t>
            </a:r>
            <a:r>
              <a:rPr lang="fi-FI" i="1" dirty="0" err="1"/>
              <a:t>different</a:t>
            </a:r>
            <a:r>
              <a:rPr lang="fi-FI" i="1" dirty="0"/>
              <a:t> </a:t>
            </a:r>
            <a:r>
              <a:rPr lang="fi-FI" i="1" dirty="0" err="1"/>
              <a:t>attention</a:t>
            </a:r>
            <a:r>
              <a:rPr lang="fi-FI" i="1" dirty="0"/>
              <a:t> to </a:t>
            </a:r>
            <a:r>
              <a:rPr lang="fi-FI" i="1" dirty="0" err="1"/>
              <a:t>the</a:t>
            </a:r>
            <a:r>
              <a:rPr lang="fi-FI" i="1" dirty="0"/>
              <a:t> </a:t>
            </a:r>
            <a:r>
              <a:rPr lang="fi-FI" i="1" dirty="0" err="1"/>
              <a:t>draft</a:t>
            </a:r>
            <a:r>
              <a:rPr lang="fi-FI" i="1" dirty="0"/>
              <a:t> </a:t>
            </a:r>
            <a:r>
              <a:rPr lang="fi-FI" i="1" dirty="0" err="1"/>
              <a:t>transcript</a:t>
            </a:r>
            <a:r>
              <a:rPr lang="fi-FI" i="1" dirty="0"/>
              <a:t> in </a:t>
            </a:r>
            <a:r>
              <a:rPr lang="fi-FI" i="1" dirty="0" err="1"/>
              <a:t>front</a:t>
            </a:r>
            <a:r>
              <a:rPr lang="fi-FI" i="1" dirty="0"/>
              <a:t> of </a:t>
            </a:r>
            <a:r>
              <a:rPr lang="fi-FI" i="1" dirty="0" err="1"/>
              <a:t>you</a:t>
            </a:r>
            <a:r>
              <a:rPr lang="fi-FI" i="1" dirty="0"/>
              <a:t>.”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 err="1"/>
              <a:t>This</a:t>
            </a:r>
            <a:r>
              <a:rPr lang="fi-FI" dirty="0"/>
              <a:t> is </a:t>
            </a:r>
            <a:r>
              <a:rPr lang="fi-FI" dirty="0" err="1"/>
              <a:t>always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case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written</a:t>
            </a:r>
            <a:r>
              <a:rPr lang="fi-FI" dirty="0"/>
              <a:t> </a:t>
            </a:r>
            <a:r>
              <a:rPr lang="fi-FI" dirty="0" err="1"/>
              <a:t>drafts</a:t>
            </a:r>
            <a:r>
              <a:rPr lang="fi-FI" dirty="0"/>
              <a:t>, </a:t>
            </a:r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whether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AI: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draft</a:t>
            </a:r>
            <a:r>
              <a:rPr lang="fi-FI" dirty="0"/>
              <a:t> ”</a:t>
            </a:r>
            <a:r>
              <a:rPr lang="fi-FI" dirty="0" err="1"/>
              <a:t>guides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ear</a:t>
            </a:r>
            <a:r>
              <a:rPr lang="fi-FI" dirty="0"/>
              <a:t>” and </a:t>
            </a:r>
            <a:r>
              <a:rPr lang="fi-FI" dirty="0" err="1"/>
              <a:t>even</a:t>
            </a:r>
            <a:r>
              <a:rPr lang="fi-FI" dirty="0"/>
              <a:t> </a:t>
            </a:r>
            <a:r>
              <a:rPr lang="fi-FI" dirty="0" err="1"/>
              <a:t>relatively</a:t>
            </a:r>
            <a:r>
              <a:rPr lang="fi-FI" dirty="0"/>
              <a:t> </a:t>
            </a:r>
            <a:r>
              <a:rPr lang="fi-FI" dirty="0" err="1"/>
              <a:t>big</a:t>
            </a:r>
            <a:r>
              <a:rPr lang="fi-FI" dirty="0"/>
              <a:t> </a:t>
            </a:r>
            <a:r>
              <a:rPr lang="fi-FI" dirty="0" err="1"/>
              <a:t>removals</a:t>
            </a:r>
            <a:r>
              <a:rPr lang="fi-FI" dirty="0"/>
              <a:t>, </a:t>
            </a:r>
            <a:r>
              <a:rPr lang="fi-FI" dirty="0" err="1"/>
              <a:t>additions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reformulations</a:t>
            </a:r>
            <a:r>
              <a:rPr lang="fi-FI" dirty="0"/>
              <a:t> </a:t>
            </a:r>
            <a:r>
              <a:rPr lang="fi-FI" dirty="0" err="1"/>
              <a:t>may</a:t>
            </a:r>
            <a:r>
              <a:rPr lang="fi-FI" dirty="0"/>
              <a:t> </a:t>
            </a:r>
            <a:r>
              <a:rPr lang="fi-FI" dirty="0" err="1"/>
              <a:t>slip</a:t>
            </a:r>
            <a:r>
              <a:rPr lang="fi-FI" dirty="0"/>
              <a:t> </a:t>
            </a:r>
            <a:r>
              <a:rPr lang="fi-FI" dirty="0" err="1"/>
              <a:t>through</a:t>
            </a:r>
            <a:r>
              <a:rPr lang="fi-FI" dirty="0"/>
              <a:t> </a:t>
            </a:r>
            <a:r>
              <a:rPr lang="fi-FI" dirty="0" err="1"/>
              <a:t>because</a:t>
            </a:r>
            <a:r>
              <a:rPr lang="fi-FI" dirty="0"/>
              <a:t> of it.</a:t>
            </a:r>
            <a:endParaRPr lang="fi-FI" b="1" dirty="0"/>
          </a:p>
          <a:p>
            <a:pPr marL="342900" indent="-342900">
              <a:buFontTx/>
              <a:buChar char="-"/>
            </a:pPr>
            <a:r>
              <a:rPr lang="fi-FI" b="0" dirty="0" err="1"/>
              <a:t>Also</a:t>
            </a:r>
            <a:r>
              <a:rPr lang="fi-FI" b="0" dirty="0"/>
              <a:t>, </a:t>
            </a:r>
            <a:r>
              <a:rPr lang="fi-FI" b="0" dirty="0" err="1"/>
              <a:t>because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AI </a:t>
            </a:r>
            <a:r>
              <a:rPr lang="fi-FI" b="0" dirty="0" err="1"/>
              <a:t>makes</a:t>
            </a:r>
            <a:r>
              <a:rPr lang="fi-FI" b="0" dirty="0"/>
              <a:t> some editorial </a:t>
            </a:r>
            <a:r>
              <a:rPr lang="fi-FI" b="0" dirty="0" err="1"/>
              <a:t>suggestions</a:t>
            </a:r>
            <a:r>
              <a:rPr lang="fi-FI" b="0" dirty="0"/>
              <a:t> </a:t>
            </a:r>
            <a:r>
              <a:rPr lang="fi-FI" b="0" dirty="0" err="1"/>
              <a:t>that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typists</a:t>
            </a:r>
            <a:r>
              <a:rPr lang="fi-FI" b="0" dirty="0"/>
              <a:t> </a:t>
            </a:r>
            <a:r>
              <a:rPr lang="fi-FI" b="0" dirty="0" err="1"/>
              <a:t>would</a:t>
            </a:r>
            <a:r>
              <a:rPr lang="fi-FI" b="0" dirty="0"/>
              <a:t> </a:t>
            </a:r>
            <a:r>
              <a:rPr lang="fi-FI" b="0" dirty="0" err="1"/>
              <a:t>not</a:t>
            </a:r>
            <a:r>
              <a:rPr lang="fi-FI" b="0" dirty="0"/>
              <a:t> </a:t>
            </a:r>
            <a:r>
              <a:rPr lang="fi-FI" b="0" dirty="0" err="1"/>
              <a:t>do</a:t>
            </a:r>
            <a:r>
              <a:rPr lang="fi-FI" b="0" dirty="0"/>
              <a:t>, </a:t>
            </a:r>
            <a:r>
              <a:rPr lang="fi-FI" b="0" dirty="0" err="1"/>
              <a:t>this</a:t>
            </a:r>
            <a:r>
              <a:rPr lang="fi-FI" b="0" dirty="0"/>
              <a:t> </a:t>
            </a:r>
            <a:r>
              <a:rPr lang="fi-FI" b="0" dirty="0" err="1"/>
              <a:t>has</a:t>
            </a:r>
            <a:r>
              <a:rPr lang="fi-FI" b="0" dirty="0"/>
              <a:t> </a:t>
            </a:r>
            <a:r>
              <a:rPr lang="fi-FI" b="0" dirty="0" err="1"/>
              <a:t>introduced</a:t>
            </a:r>
            <a:r>
              <a:rPr lang="fi-FI" b="0" dirty="0"/>
              <a:t> some </a:t>
            </a:r>
            <a:r>
              <a:rPr lang="fi-FI" b="0" dirty="0" err="1"/>
              <a:t>elements</a:t>
            </a:r>
            <a:r>
              <a:rPr lang="fi-FI" b="0" dirty="0"/>
              <a:t> of post-</a:t>
            </a:r>
            <a:r>
              <a:rPr lang="fi-FI" b="0" dirty="0" err="1"/>
              <a:t>editing</a:t>
            </a:r>
            <a:r>
              <a:rPr lang="fi-FI" b="0" dirty="0"/>
              <a:t> in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process</a:t>
            </a:r>
            <a:r>
              <a:rPr lang="fi-FI" b="0" dirty="0"/>
              <a:t>. </a:t>
            </a:r>
          </a:p>
          <a:p>
            <a:pPr marL="342900" indent="-342900">
              <a:buFontTx/>
              <a:buChar char="-"/>
            </a:pPr>
            <a:r>
              <a:rPr lang="fi-FI" b="0" dirty="0" err="1"/>
              <a:t>This</a:t>
            </a:r>
            <a:r>
              <a:rPr lang="fi-FI" b="0" dirty="0"/>
              <a:t> </a:t>
            </a:r>
            <a:r>
              <a:rPr lang="fi-FI" b="0" dirty="0" err="1"/>
              <a:t>means</a:t>
            </a:r>
            <a:r>
              <a:rPr lang="fi-FI" b="0" dirty="0"/>
              <a:t> </a:t>
            </a:r>
            <a:r>
              <a:rPr lang="fi-FI" b="0" dirty="0" err="1"/>
              <a:t>that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editors</a:t>
            </a:r>
            <a:r>
              <a:rPr lang="fi-FI" b="0" dirty="0"/>
              <a:t> </a:t>
            </a:r>
            <a:r>
              <a:rPr lang="fi-FI" b="0" dirty="0" err="1"/>
              <a:t>have</a:t>
            </a:r>
            <a:r>
              <a:rPr lang="fi-FI" b="0" dirty="0"/>
              <a:t> to </a:t>
            </a:r>
            <a:r>
              <a:rPr lang="fi-FI" b="0" dirty="0" err="1"/>
              <a:t>supervise</a:t>
            </a:r>
            <a:r>
              <a:rPr lang="fi-FI" b="0" dirty="0"/>
              <a:t> and </a:t>
            </a:r>
            <a:r>
              <a:rPr lang="fi-FI" dirty="0" err="1"/>
              <a:t>review</a:t>
            </a:r>
            <a:r>
              <a:rPr lang="fi-FI" dirty="0"/>
              <a:t> some </a:t>
            </a:r>
            <a:r>
              <a:rPr lang="fi-FI" dirty="0" err="1"/>
              <a:t>pre</a:t>
            </a:r>
            <a:r>
              <a:rPr lang="fi-FI" dirty="0"/>
              <a:t>-editorial </a:t>
            </a:r>
            <a:r>
              <a:rPr lang="fi-FI" dirty="0" err="1"/>
              <a:t>suggestions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AI.</a:t>
            </a:r>
          </a:p>
          <a:p>
            <a:pPr marL="342900" indent="-342900">
              <a:buFontTx/>
              <a:buChar char="-"/>
            </a:pPr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when</a:t>
            </a:r>
            <a:r>
              <a:rPr lang="fi-FI" dirty="0"/>
              <a:t> </a:t>
            </a:r>
            <a:r>
              <a:rPr lang="fi-FI" dirty="0" err="1"/>
              <a:t>asked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reporters</a:t>
            </a:r>
            <a:r>
              <a:rPr lang="fi-FI" dirty="0"/>
              <a:t> </a:t>
            </a:r>
            <a:r>
              <a:rPr lang="fi-FI" dirty="0" err="1"/>
              <a:t>feel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 is </a:t>
            </a:r>
            <a:r>
              <a:rPr lang="fi-FI" dirty="0" err="1"/>
              <a:t>still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of an </a:t>
            </a:r>
            <a:r>
              <a:rPr lang="fi-FI" dirty="0" err="1"/>
              <a:t>editor</a:t>
            </a:r>
            <a:r>
              <a:rPr lang="fi-FI" dirty="0"/>
              <a:t>, </a:t>
            </a:r>
            <a:r>
              <a:rPr lang="fi-FI" dirty="0" err="1"/>
              <a:t>not</a:t>
            </a:r>
            <a:r>
              <a:rPr lang="fi-FI" dirty="0"/>
              <a:t> a </a:t>
            </a:r>
            <a:r>
              <a:rPr lang="fi-FI" dirty="0" err="1"/>
              <a:t>reviewer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post-</a:t>
            </a:r>
            <a:r>
              <a:rPr lang="fi-FI" dirty="0" err="1"/>
              <a:t>editor</a:t>
            </a:r>
            <a:r>
              <a:rPr lang="fi-FI" dirty="0"/>
              <a:t>: ASR </a:t>
            </a:r>
            <a:r>
              <a:rPr lang="fi-FI" dirty="0" err="1"/>
              <a:t>only</a:t>
            </a:r>
            <a:r>
              <a:rPr lang="fi-FI" dirty="0"/>
              <a:t> </a:t>
            </a:r>
            <a:r>
              <a:rPr lang="fi-FI" dirty="0" err="1"/>
              <a:t>suggests</a:t>
            </a:r>
            <a:r>
              <a:rPr lang="fi-FI" dirty="0"/>
              <a:t> some editorial </a:t>
            </a:r>
            <a:r>
              <a:rPr lang="fi-FI" dirty="0" err="1"/>
              <a:t>suggestions</a:t>
            </a:r>
            <a:r>
              <a:rPr lang="fi-FI" dirty="0"/>
              <a:t>,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ownership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process</a:t>
            </a:r>
            <a:r>
              <a:rPr lang="fi-FI" dirty="0"/>
              <a:t> is </a:t>
            </a:r>
            <a:r>
              <a:rPr lang="fi-FI" dirty="0" err="1"/>
              <a:t>still</a:t>
            </a:r>
            <a:r>
              <a:rPr lang="fi-FI" dirty="0"/>
              <a:t> on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professionals</a:t>
            </a:r>
            <a:r>
              <a:rPr lang="fi-FI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dirty="0"/>
              <a:t>Still,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experience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reporter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nonetheless</a:t>
            </a:r>
            <a:r>
              <a:rPr lang="fi-FI" dirty="0"/>
              <a:t> </a:t>
            </a:r>
            <a:r>
              <a:rPr lang="fi-FI" dirty="0" err="1"/>
              <a:t>changed</a:t>
            </a:r>
            <a:r>
              <a:rPr lang="fi-FI" dirty="0"/>
              <a:t>. </a:t>
            </a:r>
            <a:r>
              <a:rPr lang="fi-FI" dirty="0" err="1"/>
              <a:t>According</a:t>
            </a:r>
            <a:r>
              <a:rPr lang="fi-FI" dirty="0"/>
              <a:t> to </a:t>
            </a:r>
            <a:r>
              <a:rPr lang="fi-FI" dirty="0" err="1"/>
              <a:t>one</a:t>
            </a:r>
            <a:r>
              <a:rPr lang="fi-FI" dirty="0"/>
              <a:t> </a:t>
            </a:r>
            <a:r>
              <a:rPr lang="fi-FI" dirty="0" err="1"/>
              <a:t>reporter</a:t>
            </a:r>
            <a:r>
              <a:rPr lang="fi-FI" dirty="0"/>
              <a:t>: </a:t>
            </a:r>
            <a:r>
              <a:rPr lang="fi-FI" i="1" dirty="0"/>
              <a:t>”ASR </a:t>
            </a:r>
            <a:r>
              <a:rPr lang="fi-FI" i="1" dirty="0" err="1"/>
              <a:t>has</a:t>
            </a:r>
            <a:r>
              <a:rPr lang="fi-FI" i="1" dirty="0"/>
              <a:t> </a:t>
            </a:r>
            <a:r>
              <a:rPr lang="fi-FI" i="1" dirty="0" err="1"/>
              <a:t>meant</a:t>
            </a:r>
            <a:r>
              <a:rPr lang="fi-FI" i="1" dirty="0"/>
              <a:t> </a:t>
            </a:r>
            <a:r>
              <a:rPr lang="fi-FI" i="1" dirty="0" err="1"/>
              <a:t>one</a:t>
            </a:r>
            <a:r>
              <a:rPr lang="fi-FI" i="1" dirty="0"/>
              <a:t> </a:t>
            </a:r>
            <a:r>
              <a:rPr lang="fi-FI" i="1" dirty="0" err="1"/>
              <a:t>step</a:t>
            </a:r>
            <a:r>
              <a:rPr lang="fi-FI" i="1" dirty="0"/>
              <a:t> </a:t>
            </a:r>
            <a:r>
              <a:rPr lang="fi-FI" i="1" dirty="0" err="1"/>
              <a:t>towards</a:t>
            </a:r>
            <a:r>
              <a:rPr lang="fi-FI" i="1" dirty="0"/>
              <a:t> </a:t>
            </a:r>
            <a:r>
              <a:rPr lang="fi-FI" i="1" dirty="0" err="1"/>
              <a:t>more</a:t>
            </a:r>
            <a:r>
              <a:rPr lang="fi-FI" i="1" dirty="0"/>
              <a:t> </a:t>
            </a:r>
            <a:r>
              <a:rPr lang="fi-FI" i="1" dirty="0" err="1"/>
              <a:t>technical</a:t>
            </a:r>
            <a:r>
              <a:rPr lang="fi-FI" i="1" dirty="0"/>
              <a:t> </a:t>
            </a:r>
            <a:r>
              <a:rPr lang="fi-FI" i="1" dirty="0" err="1"/>
              <a:t>work</a:t>
            </a:r>
            <a:r>
              <a:rPr lang="fi-FI" i="1" dirty="0"/>
              <a:t> </a:t>
            </a:r>
            <a:r>
              <a:rPr lang="fi-FI" i="1" dirty="0" err="1"/>
              <a:t>with</a:t>
            </a:r>
            <a:r>
              <a:rPr lang="fi-FI" i="1" dirty="0"/>
              <a:t> </a:t>
            </a:r>
            <a:r>
              <a:rPr lang="fi-FI" i="1" dirty="0" err="1"/>
              <a:t>lesser</a:t>
            </a:r>
            <a:r>
              <a:rPr lang="fi-FI" i="1" dirty="0"/>
              <a:t> </a:t>
            </a:r>
            <a:r>
              <a:rPr lang="fi-FI" i="1" dirty="0" err="1"/>
              <a:t>human</a:t>
            </a:r>
            <a:r>
              <a:rPr lang="fi-FI" i="1" dirty="0"/>
              <a:t> </a:t>
            </a:r>
            <a:r>
              <a:rPr lang="fi-FI" i="1" dirty="0" err="1"/>
              <a:t>contact</a:t>
            </a:r>
            <a:r>
              <a:rPr lang="fi-FI" i="1" dirty="0"/>
              <a:t>.”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C98BAC4-8C17-154B-4F6F-7AF376C89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0286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59016-72D9-7E53-51A8-10E9225D8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4E3A177-35E0-D61E-997E-4C2ED0B0A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0778468-55D8-EC03-4932-C771649AB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i-FI" sz="1200" b="0" dirty="0" err="1"/>
              <a:t>Use</a:t>
            </a:r>
            <a:r>
              <a:rPr lang="fi-FI" sz="1200" b="0" dirty="0"/>
              <a:t> of AI </a:t>
            </a:r>
            <a:r>
              <a:rPr lang="fi-FI" sz="1200" b="0" dirty="0" err="1"/>
              <a:t>has</a:t>
            </a:r>
            <a:r>
              <a:rPr lang="fi-FI" sz="1200" b="0" dirty="0"/>
              <a:t> </a:t>
            </a:r>
            <a:r>
              <a:rPr lang="fi-FI" sz="1200" b="0" dirty="0" err="1"/>
              <a:t>also</a:t>
            </a:r>
            <a:r>
              <a:rPr lang="fi-FI" sz="1200" b="0" dirty="0"/>
              <a:t> </a:t>
            </a:r>
            <a:r>
              <a:rPr lang="fi-FI" sz="1200" b="0" dirty="0" err="1"/>
              <a:t>had</a:t>
            </a:r>
            <a:r>
              <a:rPr lang="fi-FI" sz="1200" b="0" dirty="0"/>
              <a:t> some </a:t>
            </a:r>
            <a:r>
              <a:rPr lang="fi-FI" sz="1200" b="0" dirty="0" err="1"/>
              <a:t>effect</a:t>
            </a:r>
            <a:r>
              <a:rPr lang="fi-FI" sz="1200" b="0" dirty="0"/>
              <a:t> on editorial </a:t>
            </a:r>
            <a:r>
              <a:rPr lang="fi-FI" sz="1200" b="0" dirty="0" err="1"/>
              <a:t>principles</a:t>
            </a:r>
            <a:r>
              <a:rPr lang="fi-FI" sz="1200" b="0" dirty="0"/>
              <a:t>.</a:t>
            </a:r>
          </a:p>
          <a:p>
            <a:pPr marL="171450" indent="-171450">
              <a:buFontTx/>
              <a:buChar char="-"/>
            </a:pPr>
            <a:r>
              <a:rPr lang="fi-FI" sz="1200" b="0" dirty="0" err="1"/>
              <a:t>First</a:t>
            </a:r>
            <a:r>
              <a:rPr lang="fi-FI" sz="1200" b="0" dirty="0"/>
              <a:t>, in </a:t>
            </a:r>
            <a:r>
              <a:rPr lang="fi-FI" sz="1200" b="0" dirty="0" err="1"/>
              <a:t>pre-editing</a:t>
            </a:r>
            <a:r>
              <a:rPr lang="fi-FI" sz="1200" b="0" dirty="0"/>
              <a:t>, </a:t>
            </a:r>
            <a:r>
              <a:rPr lang="fi-FI" sz="1200" b="0" dirty="0" err="1"/>
              <a:t>there</a:t>
            </a:r>
            <a:r>
              <a:rPr lang="fi-FI" sz="1200" b="0" dirty="0"/>
              <a:t> </a:t>
            </a:r>
            <a:r>
              <a:rPr lang="fi-FI" sz="1200" b="0" dirty="0" err="1"/>
              <a:t>are</a:t>
            </a:r>
            <a:r>
              <a:rPr lang="fi-FI" sz="1200" b="0" dirty="0"/>
              <a:t> </a:t>
            </a:r>
            <a:r>
              <a:rPr lang="fi-FI" sz="1200" b="0" dirty="0" err="1"/>
              <a:t>often</a:t>
            </a:r>
            <a:r>
              <a:rPr lang="fi-FI" sz="1200" b="0" dirty="0"/>
              <a:t> some </a:t>
            </a:r>
            <a:r>
              <a:rPr lang="fi-FI" sz="1200" b="0" dirty="0" err="1"/>
              <a:t>over-editing</a:t>
            </a:r>
            <a:r>
              <a:rPr lang="fi-FI" sz="1200" b="0" dirty="0"/>
              <a:t> and </a:t>
            </a:r>
            <a:r>
              <a:rPr lang="fi-FI" sz="1200" b="0" dirty="0" err="1"/>
              <a:t>hallucinations</a:t>
            </a:r>
            <a:r>
              <a:rPr lang="fi-FI" sz="1200" b="0" dirty="0"/>
              <a:t>: for </a:t>
            </a:r>
            <a:r>
              <a:rPr lang="fi-FI" sz="1200" b="0" dirty="0" err="1"/>
              <a:t>example</a:t>
            </a:r>
            <a:r>
              <a:rPr lang="fi-FI" sz="1200" b="0" dirty="0"/>
              <a:t> </a:t>
            </a:r>
            <a:r>
              <a:rPr lang="fi-FI" sz="1200" dirty="0" err="1"/>
              <a:t>unnecessary</a:t>
            </a:r>
            <a:r>
              <a:rPr lang="fi-FI" sz="1200" dirty="0"/>
              <a:t> </a:t>
            </a:r>
            <a:r>
              <a:rPr lang="fi-FI" sz="1200" dirty="0" err="1"/>
              <a:t>structural</a:t>
            </a:r>
            <a:r>
              <a:rPr lang="fi-FI" sz="1200" dirty="0"/>
              <a:t> </a:t>
            </a:r>
            <a:r>
              <a:rPr lang="fi-FI" sz="1200" dirty="0" err="1"/>
              <a:t>changes</a:t>
            </a:r>
            <a:r>
              <a:rPr lang="fi-FI" sz="1200" dirty="0"/>
              <a:t> and </a:t>
            </a:r>
            <a:r>
              <a:rPr lang="fi-FI" sz="1200" dirty="0" err="1"/>
              <a:t>strange</a:t>
            </a:r>
            <a:r>
              <a:rPr lang="fi-FI" sz="1200" dirty="0"/>
              <a:t>, </a:t>
            </a:r>
            <a:r>
              <a:rPr lang="fi-FI" sz="1200" dirty="0" err="1"/>
              <a:t>unpredictable</a:t>
            </a:r>
            <a:r>
              <a:rPr lang="fi-FI" sz="1200" dirty="0"/>
              <a:t> </a:t>
            </a:r>
            <a:r>
              <a:rPr lang="fi-FI" sz="1200" dirty="0" err="1"/>
              <a:t>additions</a:t>
            </a:r>
            <a:r>
              <a:rPr lang="fi-FI" sz="1200" dirty="0"/>
              <a:t> and </a:t>
            </a:r>
            <a:r>
              <a:rPr lang="fi-FI" sz="1200" dirty="0" err="1"/>
              <a:t>removals</a:t>
            </a:r>
            <a:r>
              <a:rPr lang="fi-FI" sz="1200" dirty="0"/>
              <a:t> of </a:t>
            </a:r>
            <a:r>
              <a:rPr lang="fi-FI" sz="1200" dirty="0" err="1"/>
              <a:t>content</a:t>
            </a:r>
            <a:r>
              <a:rPr lang="fi-FI" sz="1200" dirty="0"/>
              <a:t>.</a:t>
            </a:r>
          </a:p>
          <a:p>
            <a:pPr marL="171450" indent="-171450">
              <a:buFontTx/>
              <a:buChar char="-"/>
            </a:pPr>
            <a:r>
              <a:rPr lang="fi-FI" sz="1200" dirty="0"/>
              <a:t>On </a:t>
            </a:r>
            <a:r>
              <a:rPr lang="fi-FI" sz="1200" dirty="0" err="1"/>
              <a:t>the</a:t>
            </a:r>
            <a:r>
              <a:rPr lang="fi-FI" sz="1200" dirty="0"/>
              <a:t> </a:t>
            </a:r>
            <a:r>
              <a:rPr lang="fi-FI" sz="1200" dirty="0" err="1"/>
              <a:t>other</a:t>
            </a:r>
            <a:r>
              <a:rPr lang="fi-FI" sz="1200" dirty="0"/>
              <a:t> </a:t>
            </a:r>
            <a:r>
              <a:rPr lang="fi-FI" sz="1200" dirty="0" err="1"/>
              <a:t>hand</a:t>
            </a:r>
            <a:r>
              <a:rPr lang="fi-FI" sz="1200" dirty="0"/>
              <a:t>, </a:t>
            </a:r>
            <a:r>
              <a:rPr lang="fi-FI" sz="1200" dirty="0" err="1"/>
              <a:t>the</a:t>
            </a:r>
            <a:r>
              <a:rPr lang="fi-FI" sz="1200" dirty="0"/>
              <a:t> </a:t>
            </a:r>
            <a:r>
              <a:rPr lang="fi-FI" sz="1200" dirty="0" err="1"/>
              <a:t>editing</a:t>
            </a:r>
            <a:r>
              <a:rPr lang="fi-FI" sz="1200" dirty="0"/>
              <a:t> is </a:t>
            </a:r>
            <a:r>
              <a:rPr lang="fi-FI" sz="1200" dirty="0" err="1"/>
              <a:t>not</a:t>
            </a:r>
            <a:r>
              <a:rPr lang="fi-FI" sz="1200" dirty="0"/>
              <a:t> </a:t>
            </a:r>
            <a:r>
              <a:rPr lang="fi-FI" sz="1200" dirty="0" err="1"/>
              <a:t>systematic</a:t>
            </a:r>
            <a:r>
              <a:rPr lang="fi-FI" sz="1200" dirty="0"/>
              <a:t>, and </a:t>
            </a:r>
            <a:r>
              <a:rPr lang="fi-FI" sz="1200" dirty="0" err="1"/>
              <a:t>there</a:t>
            </a:r>
            <a:r>
              <a:rPr lang="fi-FI" sz="1200" dirty="0"/>
              <a:t> is a </a:t>
            </a:r>
            <a:r>
              <a:rPr lang="fi-FI" sz="1200" dirty="0" err="1"/>
              <a:t>lot</a:t>
            </a:r>
            <a:r>
              <a:rPr lang="fi-FI" sz="1200" dirty="0"/>
              <a:t> of </a:t>
            </a:r>
            <a:r>
              <a:rPr lang="fi-FI" sz="1200" dirty="0" err="1"/>
              <a:t>under-editing</a:t>
            </a:r>
            <a:r>
              <a:rPr lang="fi-FI" sz="1200" dirty="0"/>
              <a:t>, </a:t>
            </a:r>
            <a:r>
              <a:rPr lang="fi-FI" sz="1200" dirty="0" err="1"/>
              <a:t>such</a:t>
            </a:r>
            <a:r>
              <a:rPr lang="fi-FI" sz="1200" dirty="0"/>
              <a:t> as </a:t>
            </a:r>
            <a:r>
              <a:rPr lang="fi-FI" sz="1200" dirty="0" err="1"/>
              <a:t>loose</a:t>
            </a:r>
            <a:r>
              <a:rPr lang="fi-FI" sz="1200" dirty="0"/>
              <a:t> and </a:t>
            </a:r>
            <a:r>
              <a:rPr lang="fi-FI" sz="1200" dirty="0" err="1"/>
              <a:t>irregular</a:t>
            </a:r>
            <a:r>
              <a:rPr lang="fi-FI" sz="1200" dirty="0"/>
              <a:t> </a:t>
            </a:r>
            <a:r>
              <a:rPr lang="fi-FI" sz="1200" dirty="0" err="1"/>
              <a:t>sentence</a:t>
            </a:r>
            <a:r>
              <a:rPr lang="fi-FI" sz="1200" dirty="0"/>
              <a:t> </a:t>
            </a:r>
            <a:r>
              <a:rPr lang="fi-FI" sz="1200" dirty="0" err="1"/>
              <a:t>structures</a:t>
            </a:r>
            <a:r>
              <a:rPr lang="fi-FI" sz="1200" dirty="0"/>
              <a:t>.</a:t>
            </a:r>
          </a:p>
          <a:p>
            <a:pPr marL="171450" indent="-171450">
              <a:buFontTx/>
              <a:buChar char="-"/>
            </a:pPr>
            <a:r>
              <a:rPr lang="fi-FI" sz="1200" dirty="0" err="1"/>
              <a:t>This</a:t>
            </a:r>
            <a:r>
              <a:rPr lang="fi-FI" sz="1200" dirty="0"/>
              <a:t> </a:t>
            </a:r>
            <a:r>
              <a:rPr lang="fi-FI" sz="1200" dirty="0" err="1"/>
              <a:t>under-editing</a:t>
            </a:r>
            <a:r>
              <a:rPr lang="fi-FI" sz="1200" dirty="0"/>
              <a:t> </a:t>
            </a:r>
            <a:r>
              <a:rPr lang="fi-FI" sz="1200" dirty="0" err="1"/>
              <a:t>may</a:t>
            </a:r>
            <a:r>
              <a:rPr lang="fi-FI" sz="1200" dirty="0"/>
              <a:t> </a:t>
            </a:r>
            <a:r>
              <a:rPr lang="fi-FI" sz="1200" dirty="0" err="1"/>
              <a:t>may</a:t>
            </a:r>
            <a:r>
              <a:rPr lang="fi-FI" sz="1200" dirty="0"/>
              <a:t> </a:t>
            </a:r>
            <a:r>
              <a:rPr lang="fi-FI" sz="1200" dirty="0" err="1"/>
              <a:t>unocsciously</a:t>
            </a:r>
            <a:r>
              <a:rPr lang="fi-FI" sz="1200" dirty="0"/>
              <a:t> </a:t>
            </a:r>
            <a:r>
              <a:rPr lang="fi-FI" sz="1200" dirty="0" err="1"/>
              <a:t>steer</a:t>
            </a:r>
            <a:r>
              <a:rPr lang="fi-FI" sz="1200" dirty="0"/>
              <a:t> </a:t>
            </a:r>
            <a:r>
              <a:rPr lang="fi-FI" sz="1200" dirty="0" err="1"/>
              <a:t>editing</a:t>
            </a:r>
            <a:r>
              <a:rPr lang="fi-FI" sz="1200" dirty="0"/>
              <a:t> </a:t>
            </a:r>
            <a:r>
              <a:rPr lang="fi-FI" sz="1200" dirty="0" err="1"/>
              <a:t>by</a:t>
            </a:r>
            <a:r>
              <a:rPr lang="fi-FI" sz="1200" dirty="0"/>
              <a:t> </a:t>
            </a:r>
            <a:r>
              <a:rPr lang="fi-FI" sz="1200" dirty="0" err="1"/>
              <a:t>foregrounding</a:t>
            </a:r>
            <a:r>
              <a:rPr lang="fi-FI" sz="1200" dirty="0"/>
              <a:t> </a:t>
            </a:r>
            <a:r>
              <a:rPr lang="fi-FI" sz="1200" dirty="0" err="1"/>
              <a:t>certain</a:t>
            </a:r>
            <a:r>
              <a:rPr lang="fi-FI" sz="1200" dirty="0"/>
              <a:t> </a:t>
            </a:r>
            <a:r>
              <a:rPr lang="fi-FI" sz="1200" dirty="0" err="1"/>
              <a:t>choices</a:t>
            </a:r>
            <a:r>
              <a:rPr lang="fi-FI" sz="1200" dirty="0"/>
              <a:t>. </a:t>
            </a:r>
            <a:endParaRPr lang="fi-FI" sz="1200" i="0" dirty="0"/>
          </a:p>
          <a:p>
            <a:pPr marL="171450" indent="-171450">
              <a:buFontTx/>
              <a:buChar char="-"/>
            </a:pPr>
            <a:r>
              <a:rPr lang="fi-FI" sz="1200" i="0" dirty="0"/>
              <a:t>In </a:t>
            </a:r>
            <a:r>
              <a:rPr lang="fi-FI" sz="1200" i="0" dirty="0" err="1"/>
              <a:t>the</a:t>
            </a:r>
            <a:r>
              <a:rPr lang="fi-FI" sz="1200" i="0" dirty="0"/>
              <a:t> data, a </a:t>
            </a:r>
            <a:r>
              <a:rPr lang="fi-FI" sz="1200" i="0" dirty="0" err="1"/>
              <a:t>reporter</a:t>
            </a:r>
            <a:r>
              <a:rPr lang="fi-FI" sz="1200" i="0" dirty="0"/>
              <a:t> </a:t>
            </a:r>
            <a:r>
              <a:rPr lang="fi-FI" sz="1200" i="0" dirty="0" err="1"/>
              <a:t>has</a:t>
            </a:r>
            <a:r>
              <a:rPr lang="fi-FI" sz="1200" i="0" dirty="0"/>
              <a:t> </a:t>
            </a:r>
            <a:r>
              <a:rPr lang="fi-FI" sz="1200" i="0" dirty="0" err="1"/>
              <a:t>said</a:t>
            </a:r>
            <a:r>
              <a:rPr lang="fi-FI" sz="1200" i="0" dirty="0"/>
              <a:t> </a:t>
            </a:r>
            <a:r>
              <a:rPr lang="fi-FI" sz="1200" i="0" dirty="0" err="1"/>
              <a:t>that</a:t>
            </a:r>
            <a:r>
              <a:rPr lang="fi-FI" sz="1200" i="0" dirty="0"/>
              <a:t>, </a:t>
            </a:r>
            <a:r>
              <a:rPr lang="fi-FI" sz="1200" i="0" dirty="0" err="1"/>
              <a:t>quote</a:t>
            </a:r>
            <a:r>
              <a:rPr lang="fi-FI" sz="1200" i="0" dirty="0"/>
              <a:t>: </a:t>
            </a:r>
            <a:r>
              <a:rPr lang="fi-FI" sz="1200" i="1" dirty="0"/>
              <a:t>”</a:t>
            </a:r>
            <a:r>
              <a:rPr lang="fi-FI" sz="1200" i="1" dirty="0" err="1"/>
              <a:t>You</a:t>
            </a:r>
            <a:r>
              <a:rPr lang="fi-FI" sz="1200" i="1" dirty="0"/>
              <a:t> </a:t>
            </a:r>
            <a:r>
              <a:rPr lang="fi-FI" sz="1200" i="1" dirty="0" err="1"/>
              <a:t>have</a:t>
            </a:r>
            <a:r>
              <a:rPr lang="fi-FI" sz="1200" i="1" dirty="0"/>
              <a:t> to </a:t>
            </a:r>
            <a:r>
              <a:rPr lang="fi-FI" sz="1200" i="1" dirty="0" err="1"/>
              <a:t>view</a:t>
            </a:r>
            <a:r>
              <a:rPr lang="fi-FI" sz="1200" i="1" dirty="0"/>
              <a:t> </a:t>
            </a:r>
            <a:r>
              <a:rPr lang="fi-FI" sz="1200" i="1" dirty="0" err="1"/>
              <a:t>the</a:t>
            </a:r>
            <a:r>
              <a:rPr lang="fi-FI" sz="1200" i="1" dirty="0"/>
              <a:t> </a:t>
            </a:r>
            <a:r>
              <a:rPr lang="fi-FI" sz="1200" i="1" dirty="0" err="1"/>
              <a:t>text</a:t>
            </a:r>
            <a:r>
              <a:rPr lang="fi-FI" sz="1200" i="1" dirty="0"/>
              <a:t> </a:t>
            </a:r>
            <a:r>
              <a:rPr lang="fi-FI" sz="1200" i="1" dirty="0" err="1"/>
              <a:t>created</a:t>
            </a:r>
            <a:r>
              <a:rPr lang="fi-FI" sz="1200" i="1" dirty="0"/>
              <a:t> </a:t>
            </a:r>
            <a:r>
              <a:rPr lang="fi-FI" sz="1200" i="1" dirty="0" err="1"/>
              <a:t>by</a:t>
            </a:r>
            <a:r>
              <a:rPr lang="fi-FI" sz="1200" i="1" dirty="0"/>
              <a:t> ASR </a:t>
            </a:r>
            <a:r>
              <a:rPr lang="fi-FI" sz="1200" i="1" dirty="0" err="1"/>
              <a:t>very</a:t>
            </a:r>
            <a:r>
              <a:rPr lang="fi-FI" sz="1200" i="1" dirty="0"/>
              <a:t> </a:t>
            </a:r>
            <a:r>
              <a:rPr lang="fi-FI" sz="1200" i="1" dirty="0" err="1"/>
              <a:t>critically</a:t>
            </a:r>
            <a:r>
              <a:rPr lang="fi-FI" sz="1200" i="1" dirty="0"/>
              <a:t> in </a:t>
            </a:r>
            <a:r>
              <a:rPr lang="fi-FI" sz="1200" i="1" dirty="0" err="1"/>
              <a:t>that</a:t>
            </a:r>
            <a:r>
              <a:rPr lang="fi-FI" sz="1200" i="1" dirty="0"/>
              <a:t> </a:t>
            </a:r>
            <a:r>
              <a:rPr lang="fi-FI" sz="1200" i="1" dirty="0" err="1"/>
              <a:t>sense</a:t>
            </a:r>
            <a:r>
              <a:rPr lang="fi-FI" sz="1200" i="1" dirty="0"/>
              <a:t> </a:t>
            </a:r>
            <a:r>
              <a:rPr lang="fi-FI" sz="1200" i="1" dirty="0" err="1"/>
              <a:t>too</a:t>
            </a:r>
            <a:r>
              <a:rPr lang="fi-FI" sz="1200" i="1" dirty="0"/>
              <a:t> </a:t>
            </a:r>
            <a:r>
              <a:rPr lang="fi-FI" sz="1200" i="1" dirty="0" err="1"/>
              <a:t>that</a:t>
            </a:r>
            <a:r>
              <a:rPr lang="fi-FI" sz="1200" i="1" dirty="0"/>
              <a:t> it </a:t>
            </a:r>
            <a:r>
              <a:rPr lang="fi-FI" sz="1200" i="1" dirty="0" err="1"/>
              <a:t>has</a:t>
            </a:r>
            <a:r>
              <a:rPr lang="fi-FI" sz="1200" i="1" dirty="0"/>
              <a:t> </a:t>
            </a:r>
            <a:r>
              <a:rPr lang="fi-FI" sz="1200" i="1" dirty="0" err="1"/>
              <a:t>not</a:t>
            </a:r>
            <a:r>
              <a:rPr lang="fi-FI" sz="1200" i="1" dirty="0"/>
              <a:t> made </a:t>
            </a:r>
            <a:r>
              <a:rPr lang="fi-FI" sz="1200" i="1" dirty="0" err="1"/>
              <a:t>completely</a:t>
            </a:r>
            <a:r>
              <a:rPr lang="fi-FI" sz="1200" i="1" dirty="0"/>
              <a:t> </a:t>
            </a:r>
            <a:r>
              <a:rPr lang="fi-FI" sz="1200" i="1" dirty="0" err="1"/>
              <a:t>incorrect</a:t>
            </a:r>
            <a:r>
              <a:rPr lang="fi-FI" sz="1200" i="1" dirty="0"/>
              <a:t> </a:t>
            </a:r>
            <a:r>
              <a:rPr lang="fi-FI" sz="1200" i="1" dirty="0" err="1"/>
              <a:t>interpretations</a:t>
            </a:r>
            <a:r>
              <a:rPr lang="fi-FI" sz="1200" i="1" dirty="0"/>
              <a:t>.”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E7C1286-13CE-9072-5EB9-072211800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7499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6674-534E-930A-BAAF-2629FA208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CE6D403-57E0-B4E4-62DC-D98CFCBD8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74FB955-7B76-1A44-3E93-70DEC39177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fi-FI" b="0" dirty="0" err="1"/>
              <a:t>Lastly</a:t>
            </a:r>
            <a:r>
              <a:rPr lang="fi-FI" b="0" dirty="0"/>
              <a:t>, </a:t>
            </a:r>
            <a:r>
              <a:rPr lang="fi-FI" b="0" dirty="0" err="1"/>
              <a:t>there</a:t>
            </a:r>
            <a:r>
              <a:rPr lang="fi-FI" b="0" dirty="0"/>
              <a:t> </a:t>
            </a:r>
            <a:r>
              <a:rPr lang="fi-FI" b="0" dirty="0" err="1"/>
              <a:t>has</a:t>
            </a:r>
            <a:r>
              <a:rPr lang="fi-FI" b="0" dirty="0"/>
              <a:t> </a:t>
            </a:r>
            <a:r>
              <a:rPr lang="fi-FI" b="0" dirty="0" err="1"/>
              <a:t>been</a:t>
            </a:r>
            <a:r>
              <a:rPr lang="fi-FI" b="0" dirty="0"/>
              <a:t> </a:t>
            </a:r>
            <a:r>
              <a:rPr lang="fi-FI" b="0" dirty="0" err="1"/>
              <a:t>changes</a:t>
            </a:r>
            <a:r>
              <a:rPr lang="fi-FI" b="0" dirty="0"/>
              <a:t> in </a:t>
            </a:r>
            <a:r>
              <a:rPr lang="fi-FI" b="0" dirty="0" err="1"/>
              <a:t>many</a:t>
            </a:r>
            <a:r>
              <a:rPr lang="fi-FI" b="0" dirty="0"/>
              <a:t> </a:t>
            </a:r>
            <a:r>
              <a:rPr lang="fi-FI" b="0" dirty="0" err="1"/>
              <a:t>practices</a:t>
            </a:r>
            <a:r>
              <a:rPr lang="fi-FI" b="0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 err="1"/>
              <a:t>There’s</a:t>
            </a:r>
            <a:r>
              <a:rPr lang="fi-FI" b="0" dirty="0"/>
              <a:t> </a:t>
            </a:r>
            <a:r>
              <a:rPr lang="fi-FI" b="0" dirty="0" err="1"/>
              <a:t>more</a:t>
            </a:r>
            <a:r>
              <a:rPr lang="fi-FI" b="0" dirty="0"/>
              <a:t> </a:t>
            </a:r>
            <a:r>
              <a:rPr lang="fi-FI" b="0" dirty="0" err="1"/>
              <a:t>work</a:t>
            </a:r>
            <a:r>
              <a:rPr lang="fi-FI" b="0" dirty="0"/>
              <a:t> in </a:t>
            </a:r>
            <a:r>
              <a:rPr lang="fi-FI" b="0" dirty="0" err="1"/>
              <a:t>the</a:t>
            </a:r>
            <a:r>
              <a:rPr lang="fi-FI" b="0" dirty="0"/>
              <a:t> editorial </a:t>
            </a:r>
            <a:r>
              <a:rPr lang="fi-FI" b="0" dirty="0" err="1"/>
              <a:t>stage</a:t>
            </a:r>
            <a:r>
              <a:rPr lang="fi-FI" b="0" dirty="0"/>
              <a:t>, </a:t>
            </a:r>
            <a:r>
              <a:rPr lang="fi-FI" b="0" dirty="0" err="1"/>
              <a:t>since</a:t>
            </a:r>
            <a:r>
              <a:rPr lang="fi-FI" b="0" dirty="0"/>
              <a:t> </a:t>
            </a:r>
            <a:r>
              <a:rPr lang="fi-FI" b="0" dirty="0" err="1"/>
              <a:t>everything</a:t>
            </a:r>
            <a:r>
              <a:rPr lang="fi-FI" b="0" dirty="0"/>
              <a:t> </a:t>
            </a:r>
            <a:r>
              <a:rPr lang="fi-FI" b="0" dirty="0" err="1"/>
              <a:t>has</a:t>
            </a:r>
            <a:r>
              <a:rPr lang="fi-FI" b="0" dirty="0"/>
              <a:t> </a:t>
            </a:r>
            <a:r>
              <a:rPr lang="fi-FI" b="0" dirty="0" err="1"/>
              <a:t>been</a:t>
            </a:r>
            <a:r>
              <a:rPr lang="fi-FI" b="0" dirty="0"/>
              <a:t> </a:t>
            </a:r>
            <a:r>
              <a:rPr lang="fi-FI" b="0" dirty="0" err="1"/>
              <a:t>squeesed</a:t>
            </a:r>
            <a:r>
              <a:rPr lang="fi-FI" b="0" dirty="0"/>
              <a:t> into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one</a:t>
            </a:r>
            <a:r>
              <a:rPr lang="fi-FI" b="0" dirty="0"/>
              <a:t> </a:t>
            </a:r>
            <a:r>
              <a:rPr lang="fi-FI" b="0" dirty="0" err="1"/>
              <a:t>stage</a:t>
            </a:r>
            <a:r>
              <a:rPr lang="fi-FI" b="0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 err="1"/>
              <a:t>There</a:t>
            </a:r>
            <a:r>
              <a:rPr lang="fi-FI" b="0" dirty="0"/>
              <a:t> </a:t>
            </a:r>
            <a:r>
              <a:rPr lang="fi-FI" b="0" dirty="0" err="1"/>
              <a:t>are</a:t>
            </a:r>
            <a:r>
              <a:rPr lang="fi-FI" b="0" dirty="0"/>
              <a:t> </a:t>
            </a:r>
            <a:r>
              <a:rPr lang="fi-FI" dirty="0" err="1"/>
              <a:t>more</a:t>
            </a:r>
            <a:r>
              <a:rPr lang="fi-FI" dirty="0"/>
              <a:t> </a:t>
            </a:r>
            <a:r>
              <a:rPr lang="fi-FI" dirty="0" err="1"/>
              <a:t>technical</a:t>
            </a:r>
            <a:r>
              <a:rPr lang="fi-FI" dirty="0"/>
              <a:t> </a:t>
            </a:r>
            <a:r>
              <a:rPr lang="fi-FI" dirty="0" err="1"/>
              <a:t>tasks</a:t>
            </a:r>
            <a:r>
              <a:rPr lang="fi-FI" dirty="0"/>
              <a:t>, </a:t>
            </a:r>
            <a:r>
              <a:rPr lang="fi-FI" dirty="0" err="1"/>
              <a:t>practically</a:t>
            </a:r>
            <a:r>
              <a:rPr lang="fi-FI" dirty="0"/>
              <a:t> </a:t>
            </a:r>
            <a:r>
              <a:rPr lang="fi-FI" dirty="0" err="1"/>
              <a:t>mouse-clicking</a:t>
            </a:r>
            <a:r>
              <a:rPr lang="fi-FI" dirty="0"/>
              <a:t>,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same</a:t>
            </a:r>
            <a:r>
              <a:rPr lang="fi-FI" dirty="0"/>
              <a:t> person in </a:t>
            </a:r>
            <a:r>
              <a:rPr lang="fi-FI" dirty="0" err="1"/>
              <a:t>the</a:t>
            </a:r>
            <a:r>
              <a:rPr lang="fi-FI" dirty="0"/>
              <a:t> it-</a:t>
            </a:r>
            <a:r>
              <a:rPr lang="fi-FI" dirty="0" err="1"/>
              <a:t>system</a:t>
            </a:r>
            <a:r>
              <a:rPr lang="fi-FI" dirty="0"/>
              <a:t> to </a:t>
            </a:r>
            <a:r>
              <a:rPr lang="fi-FI" dirty="0" err="1"/>
              <a:t>deal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files</a:t>
            </a:r>
            <a:r>
              <a:rPr lang="fi-FI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dirty="0" err="1"/>
              <a:t>Also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addition of </a:t>
            </a:r>
            <a:r>
              <a:rPr lang="fi-FI" dirty="0" err="1"/>
              <a:t>interruptions</a:t>
            </a:r>
            <a:r>
              <a:rPr lang="fi-FI" dirty="0"/>
              <a:t>, non-</a:t>
            </a:r>
            <a:r>
              <a:rPr lang="fi-FI" dirty="0" err="1"/>
              <a:t>verbal</a:t>
            </a:r>
            <a:r>
              <a:rPr lang="fi-FI" dirty="0"/>
              <a:t> </a:t>
            </a:r>
            <a:r>
              <a:rPr lang="fi-FI" dirty="0" err="1"/>
              <a:t>elements</a:t>
            </a:r>
            <a:r>
              <a:rPr lang="fi-FI" dirty="0"/>
              <a:t> and </a:t>
            </a:r>
            <a:r>
              <a:rPr lang="fi-FI" dirty="0" err="1"/>
              <a:t>chairperson’s</a:t>
            </a:r>
            <a:r>
              <a:rPr lang="fi-FI" dirty="0"/>
              <a:t> </a:t>
            </a:r>
            <a:r>
              <a:rPr lang="fi-FI" dirty="0" err="1"/>
              <a:t>interventions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were</a:t>
            </a:r>
            <a:r>
              <a:rPr lang="fi-FI" dirty="0"/>
              <a:t> </a:t>
            </a:r>
            <a:r>
              <a:rPr lang="fi-FI" dirty="0" err="1"/>
              <a:t>previously</a:t>
            </a:r>
            <a:r>
              <a:rPr lang="fi-FI" dirty="0"/>
              <a:t> </a:t>
            </a:r>
            <a:r>
              <a:rPr lang="fi-FI" dirty="0" err="1"/>
              <a:t>inserted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document</a:t>
            </a:r>
            <a:r>
              <a:rPr lang="fi-FI" b="0" dirty="0"/>
              <a:t> </a:t>
            </a:r>
            <a:r>
              <a:rPr lang="fi-FI" b="0" dirty="0" err="1"/>
              <a:t>secretaries</a:t>
            </a:r>
            <a:r>
              <a:rPr lang="fi-FI" b="0" dirty="0"/>
              <a:t>, is </a:t>
            </a:r>
            <a:r>
              <a:rPr lang="fi-FI" b="0" dirty="0" err="1"/>
              <a:t>now</a:t>
            </a:r>
            <a:r>
              <a:rPr lang="fi-FI" b="0" dirty="0"/>
              <a:t> </a:t>
            </a:r>
            <a:r>
              <a:rPr lang="fi-FI" b="0" dirty="0" err="1"/>
              <a:t>done</a:t>
            </a:r>
            <a:r>
              <a:rPr lang="fi-FI" b="0" dirty="0"/>
              <a:t> in </a:t>
            </a:r>
            <a:r>
              <a:rPr lang="fi-FI" b="0" dirty="0" err="1"/>
              <a:t>editing</a:t>
            </a:r>
            <a:r>
              <a:rPr lang="fi-FI" b="0" dirty="0"/>
              <a:t> </a:t>
            </a:r>
            <a:r>
              <a:rPr lang="fi-FI" b="0" dirty="0" err="1"/>
              <a:t>stage</a:t>
            </a:r>
            <a:r>
              <a:rPr lang="fi-FI" b="0" dirty="0"/>
              <a:t>.</a:t>
            </a:r>
          </a:p>
          <a:p>
            <a:pPr marL="342900" indent="-342900">
              <a:buFontTx/>
              <a:buChar char="-"/>
            </a:pPr>
            <a:r>
              <a:rPr lang="fi-FI" b="0" dirty="0"/>
              <a:t>Next, </a:t>
            </a:r>
            <a:r>
              <a:rPr lang="fi-FI" b="0" dirty="0" err="1"/>
              <a:t>according</a:t>
            </a:r>
            <a:r>
              <a:rPr lang="fi-FI" b="0" dirty="0"/>
              <a:t> to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reporters</a:t>
            </a:r>
            <a:r>
              <a:rPr lang="fi-FI" b="0" dirty="0"/>
              <a:t>, </a:t>
            </a:r>
            <a:r>
              <a:rPr lang="fi-FI" b="0" dirty="0" err="1"/>
              <a:t>using</a:t>
            </a:r>
            <a:r>
              <a:rPr lang="fi-FI" b="0" dirty="0"/>
              <a:t> ASR </a:t>
            </a:r>
            <a:r>
              <a:rPr lang="fi-FI" b="0" dirty="0" err="1"/>
              <a:t>has</a:t>
            </a:r>
            <a:r>
              <a:rPr lang="fi-FI" b="0" dirty="0"/>
              <a:t> </a:t>
            </a:r>
            <a:r>
              <a:rPr lang="fi-FI" b="0" dirty="0" err="1"/>
              <a:t>lead</a:t>
            </a:r>
            <a:r>
              <a:rPr lang="fi-FI" b="0" dirty="0"/>
              <a:t> to </a:t>
            </a:r>
            <a:r>
              <a:rPr lang="fi-FI" b="0" dirty="0" err="1"/>
              <a:t>more</a:t>
            </a:r>
            <a:r>
              <a:rPr lang="fi-FI" b="0" dirty="0"/>
              <a:t> </a:t>
            </a:r>
            <a:r>
              <a:rPr lang="fi-FI" b="0" dirty="0" err="1"/>
              <a:t>lexibility</a:t>
            </a:r>
            <a:r>
              <a:rPr lang="fi-FI" b="0" dirty="0"/>
              <a:t> and </a:t>
            </a:r>
            <a:r>
              <a:rPr lang="fi-FI" b="0" dirty="0" err="1"/>
              <a:t>variation</a:t>
            </a:r>
            <a:r>
              <a:rPr lang="fi-FI" b="0" dirty="0"/>
              <a:t> in </a:t>
            </a:r>
            <a:r>
              <a:rPr lang="fi-FI" b="0" dirty="0" err="1"/>
              <a:t>how</a:t>
            </a:r>
            <a:r>
              <a:rPr lang="fi-FI" b="0" dirty="0"/>
              <a:t>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editing</a:t>
            </a:r>
            <a:r>
              <a:rPr lang="fi-FI" b="0" dirty="0"/>
              <a:t> is </a:t>
            </a:r>
            <a:r>
              <a:rPr lang="fi-FI" b="0" dirty="0" err="1"/>
              <a:t>practically</a:t>
            </a:r>
            <a:r>
              <a:rPr lang="fi-FI" b="0" dirty="0"/>
              <a:t> </a:t>
            </a:r>
            <a:r>
              <a:rPr lang="fi-FI" b="0" dirty="0" err="1"/>
              <a:t>organised</a:t>
            </a:r>
            <a:r>
              <a:rPr lang="fi-FI" b="0" dirty="0"/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i="0" dirty="0"/>
              <a:t>One </a:t>
            </a:r>
            <a:r>
              <a:rPr lang="fi-FI" i="0" dirty="0" err="1"/>
              <a:t>reporter</a:t>
            </a:r>
            <a:r>
              <a:rPr lang="fi-FI" i="0" dirty="0"/>
              <a:t> </a:t>
            </a:r>
            <a:r>
              <a:rPr lang="fi-FI" i="0" dirty="0" err="1"/>
              <a:t>said</a:t>
            </a:r>
            <a:r>
              <a:rPr lang="fi-FI" i="0" dirty="0"/>
              <a:t>: </a:t>
            </a:r>
            <a:r>
              <a:rPr lang="fi-FI" i="1" dirty="0"/>
              <a:t>”I </a:t>
            </a:r>
            <a:r>
              <a:rPr lang="fi-FI" i="1" dirty="0" err="1"/>
              <a:t>believe</a:t>
            </a:r>
            <a:r>
              <a:rPr lang="fi-FI" i="1" dirty="0"/>
              <a:t> </a:t>
            </a:r>
            <a:r>
              <a:rPr lang="fi-FI" i="1" dirty="0" err="1"/>
              <a:t>that</a:t>
            </a:r>
            <a:r>
              <a:rPr lang="fi-FI" i="1" dirty="0"/>
              <a:t> </a:t>
            </a:r>
            <a:r>
              <a:rPr lang="fi-FI" i="1" dirty="0" err="1"/>
              <a:t>after</a:t>
            </a:r>
            <a:r>
              <a:rPr lang="fi-FI" i="1" dirty="0"/>
              <a:t> </a:t>
            </a:r>
            <a:r>
              <a:rPr lang="fi-FI" i="1" dirty="0" err="1"/>
              <a:t>the</a:t>
            </a:r>
            <a:r>
              <a:rPr lang="fi-FI" i="1" dirty="0"/>
              <a:t> </a:t>
            </a:r>
            <a:r>
              <a:rPr lang="fi-FI" i="1" dirty="0" err="1"/>
              <a:t>introduction</a:t>
            </a:r>
            <a:r>
              <a:rPr lang="fi-FI" i="1" dirty="0"/>
              <a:t> of ASR </a:t>
            </a:r>
            <a:r>
              <a:rPr lang="fi-FI" i="1" dirty="0" err="1"/>
              <a:t>the</a:t>
            </a:r>
            <a:r>
              <a:rPr lang="fi-FI" i="1" dirty="0"/>
              <a:t> </a:t>
            </a:r>
            <a:r>
              <a:rPr lang="fi-FI" i="1" dirty="0" err="1"/>
              <a:t>process</a:t>
            </a:r>
            <a:r>
              <a:rPr lang="fi-FI" i="1" dirty="0"/>
              <a:t> </a:t>
            </a:r>
            <a:r>
              <a:rPr lang="fi-FI" i="1" dirty="0" err="1"/>
              <a:t>varies</a:t>
            </a:r>
            <a:r>
              <a:rPr lang="fi-FI" i="1" dirty="0"/>
              <a:t> </a:t>
            </a:r>
            <a:r>
              <a:rPr lang="fi-FI" i="1" dirty="0" err="1"/>
              <a:t>between</a:t>
            </a:r>
            <a:r>
              <a:rPr lang="fi-FI" i="1" dirty="0"/>
              <a:t> </a:t>
            </a:r>
            <a:r>
              <a:rPr lang="fi-FI" i="1" dirty="0" err="1"/>
              <a:t>different</a:t>
            </a:r>
            <a:r>
              <a:rPr lang="fi-FI" i="1" dirty="0"/>
              <a:t> </a:t>
            </a:r>
            <a:r>
              <a:rPr lang="fi-FI" i="1" dirty="0" err="1"/>
              <a:t>people</a:t>
            </a:r>
            <a:r>
              <a:rPr lang="fi-FI" i="1" dirty="0"/>
              <a:t> </a:t>
            </a:r>
            <a:r>
              <a:rPr lang="fi-FI" i="1" dirty="0" err="1"/>
              <a:t>more</a:t>
            </a:r>
            <a:r>
              <a:rPr lang="fi-FI" i="1" dirty="0"/>
              <a:t> </a:t>
            </a:r>
            <a:r>
              <a:rPr lang="fi-FI" i="1" dirty="0" err="1"/>
              <a:t>than</a:t>
            </a:r>
            <a:r>
              <a:rPr lang="fi-FI" i="1" dirty="0"/>
              <a:t> </a:t>
            </a:r>
            <a:r>
              <a:rPr lang="fi-FI" i="1" dirty="0" err="1"/>
              <a:t>before</a:t>
            </a:r>
            <a:r>
              <a:rPr lang="fi-FI" i="1" dirty="0"/>
              <a:t>.” </a:t>
            </a:r>
            <a:endParaRPr lang="fi-FI" b="0" dirty="0"/>
          </a:p>
          <a:p>
            <a:pPr marL="342900" indent="-342900">
              <a:buFontTx/>
              <a:buChar char="-"/>
            </a:pPr>
            <a:r>
              <a:rPr lang="fi-FI" dirty="0"/>
              <a:t>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discussion</a:t>
            </a:r>
            <a:r>
              <a:rPr lang="fi-FI" dirty="0"/>
              <a:t>, </a:t>
            </a:r>
            <a:r>
              <a:rPr lang="fi-FI" dirty="0" err="1"/>
              <a:t>three</a:t>
            </a:r>
            <a:r>
              <a:rPr lang="fi-FI" dirty="0"/>
              <a:t> </a:t>
            </a:r>
            <a:r>
              <a:rPr lang="fi-FI" dirty="0" err="1"/>
              <a:t>practical</a:t>
            </a:r>
            <a:r>
              <a:rPr lang="fi-FI" dirty="0"/>
              <a:t> </a:t>
            </a:r>
            <a:r>
              <a:rPr lang="fi-FI" dirty="0" err="1"/>
              <a:t>solutions</a:t>
            </a:r>
            <a:r>
              <a:rPr lang="fi-FI" dirty="0"/>
              <a:t> </a:t>
            </a:r>
            <a:r>
              <a:rPr lang="fi-FI" dirty="0" err="1"/>
              <a:t>stood</a:t>
            </a:r>
            <a:r>
              <a:rPr lang="fi-FI" dirty="0"/>
              <a:t> out:</a:t>
            </a:r>
          </a:p>
          <a:p>
            <a:pPr marL="800100" lvl="1" indent="-342900">
              <a:buFontTx/>
              <a:buChar char="-"/>
            </a:pPr>
            <a:r>
              <a:rPr lang="fi-FI" dirty="0" err="1"/>
              <a:t>First</a:t>
            </a:r>
            <a:r>
              <a:rPr lang="fi-FI" dirty="0"/>
              <a:t>,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while</a:t>
            </a:r>
            <a:r>
              <a:rPr lang="fi-FI" dirty="0"/>
              <a:t> </a:t>
            </a:r>
            <a:r>
              <a:rPr lang="fi-FI" dirty="0" err="1"/>
              <a:t>listening</a:t>
            </a:r>
            <a:r>
              <a:rPr lang="fi-FI" dirty="0"/>
              <a:t>, </a:t>
            </a:r>
            <a:r>
              <a:rPr lang="fi-FI" dirty="0" err="1">
                <a:sym typeface="Wingdings" panose="05000000000000000000" pitchFamily="2" charset="2"/>
              </a:rPr>
              <a:t>then</a:t>
            </a:r>
            <a:r>
              <a:rPr lang="fi-FI" dirty="0"/>
              <a:t> </a:t>
            </a:r>
            <a:r>
              <a:rPr lang="fi-FI" dirty="0" err="1"/>
              <a:t>proof-reading</a:t>
            </a:r>
            <a:r>
              <a:rPr lang="fi-FI" dirty="0"/>
              <a:t>.</a:t>
            </a:r>
          </a:p>
          <a:p>
            <a:pPr marL="800100" lvl="1" indent="-342900">
              <a:buFontTx/>
              <a:buChar char="-"/>
            </a:pPr>
            <a:r>
              <a:rPr lang="fi-FI" dirty="0" err="1"/>
              <a:t>First</a:t>
            </a:r>
            <a:r>
              <a:rPr lang="fi-FI" dirty="0"/>
              <a:t>, </a:t>
            </a:r>
            <a:r>
              <a:rPr lang="fi-FI" dirty="0" err="1"/>
              <a:t>light</a:t>
            </a:r>
            <a:r>
              <a:rPr lang="fi-FI" dirty="0"/>
              <a:t>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while</a:t>
            </a:r>
            <a:r>
              <a:rPr lang="fi-FI" dirty="0"/>
              <a:t> </a:t>
            </a:r>
            <a:r>
              <a:rPr lang="fi-FI" dirty="0" err="1"/>
              <a:t>listening</a:t>
            </a:r>
            <a:r>
              <a:rPr lang="fi-FI" dirty="0"/>
              <a:t> and </a:t>
            </a:r>
            <a:r>
              <a:rPr lang="fi-FI" dirty="0" err="1"/>
              <a:t>adding</a:t>
            </a:r>
            <a:r>
              <a:rPr lang="fi-FI" dirty="0"/>
              <a:t> in </a:t>
            </a:r>
            <a:r>
              <a:rPr lang="fi-FI" dirty="0" err="1"/>
              <a:t>interruptions</a:t>
            </a:r>
            <a:r>
              <a:rPr lang="fi-FI" dirty="0"/>
              <a:t> etc., </a:t>
            </a:r>
            <a:r>
              <a:rPr lang="fi-FI" dirty="0" err="1">
                <a:sym typeface="Wingdings" panose="05000000000000000000" pitchFamily="2" charset="2"/>
              </a:rPr>
              <a:t>second</a:t>
            </a:r>
            <a:r>
              <a:rPr lang="fi-FI" dirty="0"/>
              <a:t>, </a:t>
            </a:r>
            <a:r>
              <a:rPr lang="fi-FI" dirty="0" err="1"/>
              <a:t>comprehensive</a:t>
            </a:r>
            <a:r>
              <a:rPr lang="fi-FI" dirty="0"/>
              <a:t>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a </a:t>
            </a:r>
            <a:r>
              <a:rPr lang="fi-FI" dirty="0" err="1"/>
              <a:t>second</a:t>
            </a:r>
            <a:r>
              <a:rPr lang="fi-FI" dirty="0"/>
              <a:t> </a:t>
            </a:r>
            <a:r>
              <a:rPr lang="fi-FI" dirty="0" err="1"/>
              <a:t>listen-through</a:t>
            </a:r>
            <a:r>
              <a:rPr lang="fi-FI" dirty="0"/>
              <a:t>, and </a:t>
            </a:r>
            <a:r>
              <a:rPr lang="fi-FI" dirty="0" err="1"/>
              <a:t>third</a:t>
            </a:r>
            <a:r>
              <a:rPr lang="fi-FI" dirty="0"/>
              <a:t>, </a:t>
            </a:r>
            <a:r>
              <a:rPr lang="fi-FI" dirty="0" err="1"/>
              <a:t>proof-reading</a:t>
            </a:r>
            <a:r>
              <a:rPr lang="fi-FI" dirty="0"/>
              <a:t>.</a:t>
            </a:r>
          </a:p>
          <a:p>
            <a:pPr marL="800100" lvl="1" indent="-342900">
              <a:buFontTx/>
              <a:buChar char="-"/>
            </a:pPr>
            <a:r>
              <a:rPr lang="fi-FI" dirty="0" err="1"/>
              <a:t>First</a:t>
            </a:r>
            <a:r>
              <a:rPr lang="fi-FI" dirty="0"/>
              <a:t>, </a:t>
            </a:r>
            <a:r>
              <a:rPr lang="fi-FI" dirty="0" err="1"/>
              <a:t>light</a:t>
            </a:r>
            <a:r>
              <a:rPr lang="fi-FI" dirty="0"/>
              <a:t>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before</a:t>
            </a:r>
            <a:r>
              <a:rPr lang="fi-FI" dirty="0"/>
              <a:t> </a:t>
            </a:r>
            <a:r>
              <a:rPr lang="fi-FI" dirty="0" err="1"/>
              <a:t>listening</a:t>
            </a:r>
            <a:r>
              <a:rPr lang="fi-FI" dirty="0"/>
              <a:t>, </a:t>
            </a:r>
            <a:r>
              <a:rPr lang="fi-FI" dirty="0" err="1"/>
              <a:t>second</a:t>
            </a:r>
            <a:r>
              <a:rPr lang="fi-FI" dirty="0"/>
              <a:t>, </a:t>
            </a:r>
            <a:r>
              <a:rPr lang="fi-FI" dirty="0" err="1"/>
              <a:t>comprehensive</a:t>
            </a:r>
            <a:r>
              <a:rPr lang="fi-FI" dirty="0"/>
              <a:t>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while</a:t>
            </a:r>
            <a:r>
              <a:rPr lang="fi-FI" dirty="0"/>
              <a:t> </a:t>
            </a:r>
            <a:r>
              <a:rPr lang="fi-FI" dirty="0" err="1"/>
              <a:t>listening</a:t>
            </a:r>
            <a:r>
              <a:rPr lang="fi-FI" dirty="0"/>
              <a:t>, </a:t>
            </a:r>
            <a:r>
              <a:rPr lang="fi-FI" dirty="0" err="1"/>
              <a:t>third</a:t>
            </a:r>
            <a:r>
              <a:rPr lang="fi-FI" dirty="0"/>
              <a:t>, </a:t>
            </a:r>
            <a:r>
              <a:rPr lang="fi-FI" dirty="0" err="1"/>
              <a:t>proof-reading</a:t>
            </a:r>
            <a:r>
              <a:rPr lang="fi-FI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i="0" dirty="0" err="1"/>
              <a:t>Also</a:t>
            </a:r>
            <a:r>
              <a:rPr lang="fi-FI" i="0" dirty="0"/>
              <a:t>, my </a:t>
            </a:r>
            <a:r>
              <a:rPr lang="fi-FI" i="0" dirty="0" err="1"/>
              <a:t>colleagues</a:t>
            </a:r>
            <a:r>
              <a:rPr lang="fi-FI" i="0" dirty="0"/>
              <a:t> </a:t>
            </a:r>
            <a:r>
              <a:rPr lang="fi-FI" i="0" dirty="0" err="1"/>
              <a:t>reported</a:t>
            </a:r>
            <a:r>
              <a:rPr lang="fi-FI" i="0" dirty="0"/>
              <a:t> </a:t>
            </a:r>
            <a:r>
              <a:rPr lang="fi-FI" i="0" dirty="0" err="1"/>
              <a:t>that</a:t>
            </a:r>
            <a:r>
              <a:rPr lang="fi-FI" i="0" dirty="0"/>
              <a:t> </a:t>
            </a:r>
            <a:r>
              <a:rPr lang="fi-FI" i="0" dirty="0" err="1"/>
              <a:t>the</a:t>
            </a:r>
            <a:r>
              <a:rPr lang="fi-FI" i="0" dirty="0"/>
              <a:t> </a:t>
            </a:r>
            <a:r>
              <a:rPr lang="fi-FI" i="0" dirty="0" err="1"/>
              <a:t>practices</a:t>
            </a:r>
            <a:r>
              <a:rPr lang="fi-FI" i="0" dirty="0"/>
              <a:t> </a:t>
            </a:r>
            <a:r>
              <a:rPr lang="fi-FI" i="0" dirty="0" err="1"/>
              <a:t>might</a:t>
            </a:r>
            <a:r>
              <a:rPr lang="fi-FI" i="0" dirty="0"/>
              <a:t> </a:t>
            </a:r>
            <a:r>
              <a:rPr lang="fi-FI" i="0" dirty="0" err="1"/>
              <a:t>also</a:t>
            </a:r>
            <a:r>
              <a:rPr lang="fi-FI" i="0" dirty="0"/>
              <a:t> </a:t>
            </a:r>
            <a:r>
              <a:rPr lang="fi-FI" i="0" dirty="0" err="1"/>
              <a:t>vary</a:t>
            </a:r>
            <a:r>
              <a:rPr lang="fi-FI" i="0" dirty="0"/>
              <a:t> </a:t>
            </a:r>
            <a:r>
              <a:rPr lang="fi-FI" i="0" dirty="0" err="1"/>
              <a:t>with</a:t>
            </a:r>
            <a:r>
              <a:rPr lang="fi-FI" i="0" dirty="0"/>
              <a:t> </a:t>
            </a:r>
            <a:r>
              <a:rPr lang="fi-FI" i="0" dirty="0" err="1"/>
              <a:t>the</a:t>
            </a:r>
            <a:r>
              <a:rPr lang="fi-FI" i="0" dirty="0"/>
              <a:t> </a:t>
            </a:r>
            <a:r>
              <a:rPr lang="fi-FI" i="0" dirty="0" err="1"/>
              <a:t>same</a:t>
            </a:r>
            <a:r>
              <a:rPr lang="fi-FI" i="0" dirty="0"/>
              <a:t> </a:t>
            </a:r>
            <a:r>
              <a:rPr lang="fi-FI" i="0" dirty="0" err="1"/>
              <a:t>reporter</a:t>
            </a:r>
            <a:r>
              <a:rPr lang="fi-FI" i="0" dirty="0"/>
              <a:t> in </a:t>
            </a:r>
            <a:r>
              <a:rPr lang="fi-FI" i="0" dirty="0" err="1"/>
              <a:t>different</a:t>
            </a:r>
            <a:r>
              <a:rPr lang="fi-FI" i="0" dirty="0"/>
              <a:t> </a:t>
            </a:r>
            <a:r>
              <a:rPr lang="fi-FI" i="0" dirty="0" err="1"/>
              <a:t>cases</a:t>
            </a:r>
            <a:r>
              <a:rPr lang="fi-FI" i="0" dirty="0"/>
              <a:t>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0C7E763-BB76-9AF9-9977-02E19B9F0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6244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89922-58B0-1F81-7ABB-758CDA92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A7BC967-B1C2-5633-CF52-603BACA3F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D2F7712-007F-08CD-D702-F5F998422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So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does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job</a:t>
            </a:r>
            <a:r>
              <a:rPr lang="fi-FI" dirty="0"/>
              <a:t> in </a:t>
            </a:r>
            <a:r>
              <a:rPr lang="fi-FI" dirty="0" err="1"/>
              <a:t>parliamentary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From</a:t>
            </a:r>
            <a:r>
              <a:rPr lang="fi-FI" dirty="0"/>
              <a:t> a </a:t>
            </a:r>
            <a:r>
              <a:rPr lang="fi-FI" dirty="0" err="1"/>
              <a:t>quantitative</a:t>
            </a:r>
            <a:r>
              <a:rPr lang="fi-FI" dirty="0"/>
              <a:t> </a:t>
            </a:r>
            <a:r>
              <a:rPr lang="fi-FI" dirty="0" err="1"/>
              <a:t>perspective</a:t>
            </a:r>
            <a:r>
              <a:rPr lang="fi-FI" dirty="0"/>
              <a:t>, </a:t>
            </a:r>
            <a:r>
              <a:rPr lang="fi-FI" dirty="0" err="1"/>
              <a:t>there</a:t>
            </a:r>
            <a:r>
              <a:rPr lang="fi-FI" dirty="0"/>
              <a:t> is a </a:t>
            </a:r>
            <a:r>
              <a:rPr lang="fi-FI" dirty="0" err="1"/>
              <a:t>four-step</a:t>
            </a:r>
            <a:r>
              <a:rPr lang="fi-FI" dirty="0"/>
              <a:t> </a:t>
            </a:r>
            <a:r>
              <a:rPr lang="fi-FI" dirty="0" err="1"/>
              <a:t>model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its</a:t>
            </a:r>
            <a:r>
              <a:rPr lang="fi-FI" dirty="0"/>
              <a:t> </a:t>
            </a:r>
            <a:r>
              <a:rPr lang="fi-FI" dirty="0" err="1"/>
              <a:t>roots</a:t>
            </a:r>
            <a:r>
              <a:rPr lang="fi-FI" dirty="0"/>
              <a:t> in </a:t>
            </a:r>
            <a:r>
              <a:rPr lang="fi-FI" dirty="0" err="1"/>
              <a:t>translation</a:t>
            </a:r>
            <a:r>
              <a:rPr lang="fi-FI" dirty="0"/>
              <a:t> </a:t>
            </a:r>
            <a:r>
              <a:rPr lang="fi-FI" dirty="0" err="1"/>
              <a:t>studies</a:t>
            </a:r>
            <a:r>
              <a:rPr lang="fi-FI" dirty="0"/>
              <a:t>:</a:t>
            </a:r>
          </a:p>
          <a:p>
            <a:pPr marL="709200" lvl="1" indent="-457200">
              <a:buFont typeface="+mj-lt"/>
              <a:buAutoNum type="arabicParenR"/>
            </a:pPr>
            <a:r>
              <a:rPr lang="fi-FI" dirty="0" err="1"/>
              <a:t>First</a:t>
            </a:r>
            <a:r>
              <a:rPr lang="fi-FI" dirty="0"/>
              <a:t>, </a:t>
            </a:r>
            <a:r>
              <a:rPr lang="fi-FI" dirty="0" err="1"/>
              <a:t>fully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, </a:t>
            </a:r>
            <a:r>
              <a:rPr lang="fi-FI" dirty="0" err="1"/>
              <a:t>such</a:t>
            </a:r>
            <a:r>
              <a:rPr lang="fi-FI" dirty="0"/>
              <a:t> as in </a:t>
            </a:r>
            <a:r>
              <a:rPr lang="fi-FI" dirty="0" err="1"/>
              <a:t>pen</a:t>
            </a:r>
            <a:r>
              <a:rPr lang="fi-FI" dirty="0"/>
              <a:t> </a:t>
            </a:r>
            <a:r>
              <a:rPr lang="fi-FI" dirty="0" err="1"/>
              <a:t>shorthand</a:t>
            </a:r>
            <a:endParaRPr lang="fi-FI" dirty="0"/>
          </a:p>
          <a:p>
            <a:pPr marL="709200" lvl="1" indent="-457200">
              <a:buFont typeface="+mj-lt"/>
              <a:buAutoNum type="arabicParenR"/>
            </a:pPr>
            <a:r>
              <a:rPr lang="fi-FI" dirty="0"/>
              <a:t>Second, </a:t>
            </a:r>
            <a:r>
              <a:rPr lang="fi-FI" dirty="0" err="1"/>
              <a:t>computer-aided</a:t>
            </a:r>
            <a:r>
              <a:rPr lang="fi-FI" dirty="0"/>
              <a:t>, </a:t>
            </a:r>
            <a:r>
              <a:rPr lang="fi-FI" dirty="0" err="1"/>
              <a:t>such</a:t>
            </a:r>
            <a:r>
              <a:rPr lang="fi-FI" dirty="0"/>
              <a:t> as in </a:t>
            </a:r>
            <a:r>
              <a:rPr lang="fi-FI" dirty="0" err="1"/>
              <a:t>digital</a:t>
            </a:r>
            <a:r>
              <a:rPr lang="fi-FI" dirty="0"/>
              <a:t> </a:t>
            </a:r>
            <a:r>
              <a:rPr lang="fi-FI" dirty="0" err="1"/>
              <a:t>machine</a:t>
            </a:r>
            <a:r>
              <a:rPr lang="fi-FI" dirty="0"/>
              <a:t> </a:t>
            </a:r>
            <a:r>
              <a:rPr lang="fi-FI" dirty="0" err="1"/>
              <a:t>stenography</a:t>
            </a:r>
            <a:endParaRPr lang="fi-FI" dirty="0"/>
          </a:p>
          <a:p>
            <a:pPr marL="709200" lvl="1" indent="-457200">
              <a:buFont typeface="+mj-lt"/>
              <a:buAutoNum type="arabicParenR"/>
            </a:pPr>
            <a:r>
              <a:rPr lang="fi-FI" b="0" dirty="0"/>
              <a:t>Third, </a:t>
            </a:r>
            <a:r>
              <a:rPr lang="fi-FI" b="0" dirty="0" err="1"/>
              <a:t>human-aided</a:t>
            </a:r>
            <a:r>
              <a:rPr lang="fi-FI" b="0" dirty="0"/>
              <a:t>, </a:t>
            </a:r>
            <a:r>
              <a:rPr lang="fi-FI" b="0" dirty="0" err="1"/>
              <a:t>such</a:t>
            </a:r>
            <a:r>
              <a:rPr lang="fi-FI" b="0" dirty="0"/>
              <a:t> as in ASR-</a:t>
            </a:r>
            <a:r>
              <a:rPr lang="fi-FI" b="0" dirty="0" err="1"/>
              <a:t>based</a:t>
            </a:r>
            <a:r>
              <a:rPr lang="fi-FI" b="0" dirty="0"/>
              <a:t> </a:t>
            </a:r>
            <a:r>
              <a:rPr lang="fi-FI" b="0" dirty="0" err="1"/>
              <a:t>parliamentary</a:t>
            </a:r>
            <a:r>
              <a:rPr lang="fi-FI" b="0" dirty="0"/>
              <a:t> and </a:t>
            </a:r>
            <a:r>
              <a:rPr lang="fi-FI" b="0" dirty="0" err="1"/>
              <a:t>court</a:t>
            </a:r>
            <a:r>
              <a:rPr lang="fi-FI" b="0" dirty="0"/>
              <a:t> </a:t>
            </a:r>
            <a:r>
              <a:rPr lang="fi-FI" b="0" dirty="0" err="1"/>
              <a:t>reporting</a:t>
            </a:r>
            <a:r>
              <a:rPr lang="fi-FI" b="0" dirty="0"/>
              <a:t> (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profession</a:t>
            </a:r>
            <a:r>
              <a:rPr lang="fi-FI" b="0" dirty="0"/>
              <a:t> </a:t>
            </a:r>
            <a:r>
              <a:rPr lang="fi-FI" b="0" dirty="0" err="1"/>
              <a:t>discussed</a:t>
            </a:r>
            <a:r>
              <a:rPr lang="fi-FI" b="0" dirty="0"/>
              <a:t> in </a:t>
            </a:r>
            <a:r>
              <a:rPr lang="fi-FI" b="0" dirty="0" err="1"/>
              <a:t>this</a:t>
            </a:r>
            <a:r>
              <a:rPr lang="fi-FI" b="0" dirty="0"/>
              <a:t> </a:t>
            </a:r>
            <a:r>
              <a:rPr lang="fi-FI" b="0" dirty="0" err="1"/>
              <a:t>presentation</a:t>
            </a:r>
            <a:r>
              <a:rPr lang="fi-FI" b="0" dirty="0"/>
              <a:t>)</a:t>
            </a:r>
          </a:p>
          <a:p>
            <a:pPr marL="709200" lvl="1" indent="-457200">
              <a:buFont typeface="+mj-lt"/>
              <a:buAutoNum type="arabicParenR"/>
            </a:pPr>
            <a:r>
              <a:rPr lang="fi-FI" dirty="0" err="1"/>
              <a:t>Fourth</a:t>
            </a:r>
            <a:r>
              <a:rPr lang="fi-FI" dirty="0"/>
              <a:t>, </a:t>
            </a:r>
            <a:r>
              <a:rPr lang="fi-FI" dirty="0" err="1"/>
              <a:t>fully</a:t>
            </a:r>
            <a:r>
              <a:rPr lang="fi-FI" dirty="0"/>
              <a:t> </a:t>
            </a:r>
            <a:r>
              <a:rPr lang="fi-FI" dirty="0" err="1"/>
              <a:t>automated</a:t>
            </a:r>
            <a:r>
              <a:rPr lang="fi-FI" dirty="0"/>
              <a:t>, as in </a:t>
            </a:r>
            <a:r>
              <a:rPr lang="fi-FI" dirty="0" err="1"/>
              <a:t>automatic</a:t>
            </a:r>
            <a:r>
              <a:rPr lang="fi-FI" dirty="0"/>
              <a:t> live </a:t>
            </a:r>
            <a:r>
              <a:rPr lang="fi-FI" dirty="0" err="1"/>
              <a:t>subtitling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This</a:t>
            </a:r>
            <a:r>
              <a:rPr lang="fi-FI" dirty="0"/>
              <a:t> is a </a:t>
            </a:r>
            <a:r>
              <a:rPr lang="fi-FI" dirty="0" err="1"/>
              <a:t>very</a:t>
            </a:r>
            <a:r>
              <a:rPr lang="fi-FI" dirty="0"/>
              <a:t> </a:t>
            </a:r>
            <a:r>
              <a:rPr lang="fi-FI" dirty="0" err="1"/>
              <a:t>interesting</a:t>
            </a:r>
            <a:r>
              <a:rPr lang="fi-FI" dirty="0"/>
              <a:t> </a:t>
            </a:r>
            <a:r>
              <a:rPr lang="fi-FI" dirty="0" err="1"/>
              <a:t>partial</a:t>
            </a:r>
            <a:r>
              <a:rPr lang="fi-FI" dirty="0"/>
              <a:t> </a:t>
            </a:r>
            <a:r>
              <a:rPr lang="fi-FI" dirty="0" err="1"/>
              <a:t>approach</a:t>
            </a:r>
            <a:r>
              <a:rPr lang="fi-FI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focus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 is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physical</a:t>
            </a:r>
            <a:r>
              <a:rPr lang="fi-FI" dirty="0"/>
              <a:t> </a:t>
            </a:r>
            <a:r>
              <a:rPr lang="fi-FI" dirty="0" err="1"/>
              <a:t>reproduction</a:t>
            </a:r>
            <a:r>
              <a:rPr lang="fi-FI" dirty="0"/>
              <a:t> of </a:t>
            </a:r>
            <a:r>
              <a:rPr lang="fi-FI" dirty="0" err="1"/>
              <a:t>words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when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element</a:t>
            </a:r>
            <a:r>
              <a:rPr lang="fi-FI" dirty="0"/>
              <a:t> is </a:t>
            </a:r>
            <a:r>
              <a:rPr lang="fi-FI" dirty="0" err="1"/>
              <a:t>essential</a:t>
            </a:r>
            <a:r>
              <a:rPr lang="fi-FI" dirty="0"/>
              <a:t>, </a:t>
            </a:r>
            <a:r>
              <a:rPr lang="fi-FI" dirty="0" err="1"/>
              <a:t>such</a:t>
            </a:r>
            <a:r>
              <a:rPr lang="fi-FI" dirty="0"/>
              <a:t> as in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augmenting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term</a:t>
            </a:r>
            <a:r>
              <a:rPr lang="fi-FI" dirty="0"/>
              <a:t> ”</a:t>
            </a:r>
            <a:r>
              <a:rPr lang="fi-FI" dirty="0" err="1"/>
              <a:t>aided</a:t>
            </a:r>
            <a:r>
              <a:rPr lang="fi-FI" dirty="0"/>
              <a:t>” </a:t>
            </a:r>
            <a:r>
              <a:rPr lang="fi-FI" dirty="0" err="1"/>
              <a:t>does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, in my </a:t>
            </a:r>
            <a:r>
              <a:rPr lang="fi-FI" dirty="0" err="1"/>
              <a:t>view</a:t>
            </a:r>
            <a:r>
              <a:rPr lang="fi-FI" dirty="0"/>
              <a:t>, </a:t>
            </a:r>
            <a:r>
              <a:rPr lang="fi-FI" dirty="0" err="1"/>
              <a:t>adequately</a:t>
            </a:r>
            <a:r>
              <a:rPr lang="fi-FI" dirty="0"/>
              <a:t> </a:t>
            </a:r>
            <a:r>
              <a:rPr lang="fi-FI" dirty="0" err="1"/>
              <a:t>describe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, </a:t>
            </a:r>
            <a:r>
              <a:rPr lang="fi-FI" dirty="0" err="1"/>
              <a:t>agency</a:t>
            </a:r>
            <a:r>
              <a:rPr lang="fi-FI" dirty="0"/>
              <a:t> and </a:t>
            </a:r>
            <a:r>
              <a:rPr lang="fi-FI" dirty="0" err="1"/>
              <a:t>contribution</a:t>
            </a:r>
            <a:r>
              <a:rPr lang="fi-FI" dirty="0"/>
              <a:t> in it.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terms</a:t>
            </a:r>
            <a:r>
              <a:rPr lang="fi-FI" dirty="0"/>
              <a:t> </a:t>
            </a:r>
            <a:r>
              <a:rPr lang="fi-FI" dirty="0" err="1"/>
              <a:t>seems</a:t>
            </a:r>
            <a:r>
              <a:rPr lang="fi-FI" dirty="0"/>
              <a:t> to </a:t>
            </a:r>
            <a:r>
              <a:rPr lang="fi-FI" dirty="0" err="1"/>
              <a:t>suggest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computer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goals</a:t>
            </a:r>
            <a:r>
              <a:rPr lang="fi-FI" dirty="0"/>
              <a:t> of </a:t>
            </a:r>
            <a:r>
              <a:rPr lang="fi-FI" dirty="0" err="1"/>
              <a:t>its</a:t>
            </a:r>
            <a:r>
              <a:rPr lang="fi-FI" dirty="0"/>
              <a:t> </a:t>
            </a:r>
            <a:r>
              <a:rPr lang="fi-FI" dirty="0" err="1"/>
              <a:t>own</a:t>
            </a:r>
            <a:r>
              <a:rPr lang="fi-FI" dirty="0"/>
              <a:t> and </a:t>
            </a:r>
            <a:r>
              <a:rPr lang="fi-FI" dirty="0" err="1"/>
              <a:t>ownership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process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As a </a:t>
            </a:r>
            <a:r>
              <a:rPr lang="fi-FI" dirty="0" err="1"/>
              <a:t>comparison</a:t>
            </a:r>
            <a:r>
              <a:rPr lang="fi-FI" dirty="0"/>
              <a:t>, </a:t>
            </a:r>
            <a:r>
              <a:rPr lang="fi-FI" dirty="0" err="1"/>
              <a:t>should</a:t>
            </a:r>
            <a:r>
              <a:rPr lang="fi-FI" dirty="0"/>
              <a:t> </a:t>
            </a:r>
            <a:r>
              <a:rPr lang="fi-FI" dirty="0" err="1"/>
              <a:t>driving</a:t>
            </a:r>
            <a:r>
              <a:rPr lang="fi-FI" dirty="0"/>
              <a:t> a </a:t>
            </a:r>
            <a:r>
              <a:rPr lang="fi-FI" dirty="0" err="1"/>
              <a:t>car</a:t>
            </a:r>
            <a:r>
              <a:rPr lang="fi-FI" dirty="0"/>
              <a:t> </a:t>
            </a:r>
            <a:r>
              <a:rPr lang="fi-FI" dirty="0" err="1"/>
              <a:t>called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”</a:t>
            </a:r>
            <a:r>
              <a:rPr lang="fi-FI" dirty="0" err="1"/>
              <a:t>human-aided</a:t>
            </a:r>
            <a:r>
              <a:rPr lang="fi-FI" dirty="0"/>
              <a:t>” </a:t>
            </a:r>
            <a:r>
              <a:rPr lang="fi-FI" dirty="0" err="1"/>
              <a:t>activity</a:t>
            </a:r>
            <a:r>
              <a:rPr lang="fi-FI" dirty="0"/>
              <a:t>, </a:t>
            </a:r>
            <a:r>
              <a:rPr lang="fi-FI" dirty="0" err="1"/>
              <a:t>although</a:t>
            </a:r>
            <a:r>
              <a:rPr lang="fi-FI" dirty="0"/>
              <a:t> a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steers</a:t>
            </a:r>
            <a:r>
              <a:rPr lang="fi-FI" dirty="0"/>
              <a:t> and </a:t>
            </a:r>
            <a:r>
              <a:rPr lang="fi-FI" dirty="0" err="1"/>
              <a:t>regulates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movement</a:t>
            </a:r>
            <a:r>
              <a:rPr lang="fi-FI" dirty="0"/>
              <a:t> and </a:t>
            </a:r>
            <a:r>
              <a:rPr lang="fi-FI" dirty="0" err="1"/>
              <a:t>decides</a:t>
            </a:r>
            <a:r>
              <a:rPr lang="fi-FI" dirty="0"/>
              <a:t> </a:t>
            </a:r>
            <a:r>
              <a:rPr lang="fi-FI" dirty="0" err="1"/>
              <a:t>where</a:t>
            </a:r>
            <a:r>
              <a:rPr lang="fi-FI" dirty="0"/>
              <a:t> to go? – </a:t>
            </a:r>
            <a:r>
              <a:rPr lang="fi-FI" dirty="0" err="1"/>
              <a:t>Fully</a:t>
            </a:r>
            <a:r>
              <a:rPr lang="fi-FI" dirty="0"/>
              <a:t> </a:t>
            </a:r>
            <a:r>
              <a:rPr lang="fi-FI" dirty="0" err="1"/>
              <a:t>automated</a:t>
            </a:r>
            <a:r>
              <a:rPr lang="fi-FI" dirty="0"/>
              <a:t> </a:t>
            </a:r>
            <a:r>
              <a:rPr lang="fi-FI" dirty="0" err="1"/>
              <a:t>self-driving</a:t>
            </a:r>
            <a:r>
              <a:rPr lang="fi-FI" dirty="0"/>
              <a:t> </a:t>
            </a:r>
            <a:r>
              <a:rPr lang="fi-FI" dirty="0" err="1"/>
              <a:t>cars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another</a:t>
            </a:r>
            <a:r>
              <a:rPr lang="fi-FI" dirty="0"/>
              <a:t> </a:t>
            </a:r>
            <a:r>
              <a:rPr lang="fi-FI" dirty="0" err="1"/>
              <a:t>thing</a:t>
            </a:r>
            <a:r>
              <a:rPr lang="fi-FI" dirty="0"/>
              <a:t>, of </a:t>
            </a:r>
            <a:r>
              <a:rPr lang="fi-FI" dirty="0" err="1"/>
              <a:t>course</a:t>
            </a:r>
            <a:r>
              <a:rPr lang="fi-FI" dirty="0"/>
              <a:t>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C033696-9C2C-A4EE-BA4A-08248BCD4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0478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20664-8947-B878-EC69-FDC226FB8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CF1A1C2-B15A-2420-8EFF-3B613924C6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723C705-A666-03DC-7C83-973597BCF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To </a:t>
            </a:r>
            <a:r>
              <a:rPr lang="fi-FI" dirty="0" err="1"/>
              <a:t>complement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quantitative</a:t>
            </a:r>
            <a:r>
              <a:rPr lang="fi-FI" dirty="0"/>
              <a:t> </a:t>
            </a:r>
            <a:r>
              <a:rPr lang="fi-FI" dirty="0" err="1"/>
              <a:t>view</a:t>
            </a:r>
            <a:r>
              <a:rPr lang="fi-FI" dirty="0"/>
              <a:t>, I </a:t>
            </a:r>
            <a:r>
              <a:rPr lang="fi-FI" dirty="0" err="1"/>
              <a:t>think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issue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to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view</a:t>
            </a:r>
            <a:r>
              <a:rPr lang="fi-FI" dirty="0"/>
              <a:t> </a:t>
            </a:r>
            <a:r>
              <a:rPr lang="fi-FI" dirty="0" err="1"/>
              <a:t>qualitatively</a:t>
            </a:r>
            <a:r>
              <a:rPr lang="fi-FI" dirty="0"/>
              <a:t> as </a:t>
            </a:r>
            <a:r>
              <a:rPr lang="fi-FI" dirty="0" err="1"/>
              <a:t>well</a:t>
            </a:r>
            <a:r>
              <a:rPr lang="fi-FI" dirty="0"/>
              <a:t> to </a:t>
            </a:r>
            <a:r>
              <a:rPr lang="fi-FI" dirty="0" err="1"/>
              <a:t>see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all</a:t>
            </a:r>
            <a:r>
              <a:rPr lang="fi-FI" dirty="0"/>
              <a:t> is </a:t>
            </a:r>
            <a:r>
              <a:rPr lang="fi-FI" dirty="0" err="1"/>
              <a:t>relevant</a:t>
            </a:r>
            <a:r>
              <a:rPr lang="fi-FI" dirty="0"/>
              <a:t> and </a:t>
            </a:r>
            <a:r>
              <a:rPr lang="fi-FI" dirty="0" err="1"/>
              <a:t>meaningful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</a:t>
            </a:r>
            <a:r>
              <a:rPr lang="fi-FI" dirty="0" err="1"/>
              <a:t>activity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point</a:t>
            </a:r>
            <a:r>
              <a:rPr lang="fi-FI" dirty="0"/>
              <a:t> of </a:t>
            </a:r>
            <a:r>
              <a:rPr lang="fi-FI" dirty="0" err="1"/>
              <a:t>view</a:t>
            </a:r>
            <a:r>
              <a:rPr lang="fi-FI" dirty="0"/>
              <a:t>, ASR-</a:t>
            </a:r>
            <a:r>
              <a:rPr lang="fi-FI" dirty="0" err="1"/>
              <a:t>based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</a:t>
            </a:r>
            <a:r>
              <a:rPr lang="fi-FI" dirty="0" err="1"/>
              <a:t>shows</a:t>
            </a:r>
            <a:r>
              <a:rPr lang="fi-FI" dirty="0"/>
              <a:t> </a:t>
            </a:r>
            <a:r>
              <a:rPr lang="fi-FI" dirty="0" err="1"/>
              <a:t>naturally</a:t>
            </a:r>
            <a:r>
              <a:rPr lang="fi-FI" dirty="0"/>
              <a:t> as </a:t>
            </a:r>
            <a:r>
              <a:rPr lang="fi-FI" i="1" dirty="0" err="1"/>
              <a:t>computer-aided</a:t>
            </a:r>
            <a:r>
              <a:rPr lang="fi-FI" i="1" dirty="0"/>
              <a:t> –</a:t>
            </a:r>
            <a:r>
              <a:rPr lang="fi-FI" i="0" dirty="0"/>
              <a:t> </a:t>
            </a:r>
            <a:r>
              <a:rPr lang="fi-FI" i="0" dirty="0" err="1"/>
              <a:t>with</a:t>
            </a:r>
            <a:r>
              <a:rPr lang="fi-FI" i="0" dirty="0"/>
              <a:t> </a:t>
            </a:r>
            <a:r>
              <a:rPr lang="fi-FI" i="0" dirty="0" err="1"/>
              <a:t>human</a:t>
            </a:r>
            <a:r>
              <a:rPr lang="fi-FI" i="0" dirty="0"/>
              <a:t> on </a:t>
            </a:r>
            <a:r>
              <a:rPr lang="fi-FI" i="0" dirty="0" err="1"/>
              <a:t>the</a:t>
            </a:r>
            <a:r>
              <a:rPr lang="fi-FI" i="0" dirty="0"/>
              <a:t> top.</a:t>
            </a:r>
          </a:p>
          <a:p>
            <a:pPr marL="709200" lvl="1" indent="-457200">
              <a:buFont typeface="Wingdings" panose="05000000000000000000" pitchFamily="2" charset="2"/>
              <a:buChar char="Ø"/>
            </a:pPr>
            <a:r>
              <a:rPr lang="fi-FI" i="0" dirty="0" err="1"/>
              <a:t>It’s</a:t>
            </a:r>
            <a:r>
              <a:rPr lang="fi-FI" i="1" dirty="0"/>
              <a:t> Human-</a:t>
            </a:r>
            <a:r>
              <a:rPr lang="fi-FI" i="1" dirty="0" err="1"/>
              <a:t>Centered</a:t>
            </a:r>
            <a:r>
              <a:rPr lang="fi-FI" i="1" dirty="0"/>
              <a:t>: </a:t>
            </a:r>
            <a:r>
              <a:rPr lang="fi-FI" dirty="0"/>
              <a:t>AI </a:t>
            </a:r>
            <a:r>
              <a:rPr lang="fi-FI" dirty="0" err="1"/>
              <a:t>offers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mechanically</a:t>
            </a:r>
            <a:r>
              <a:rPr lang="fi-FI" dirty="0"/>
              <a:t> </a:t>
            </a:r>
            <a:r>
              <a:rPr lang="fi-FI" dirty="0" err="1"/>
              <a:t>produced</a:t>
            </a:r>
            <a:r>
              <a:rPr lang="fi-FI" dirty="0"/>
              <a:t> (and </a:t>
            </a:r>
            <a:r>
              <a:rPr lang="fi-FI" dirty="0" err="1"/>
              <a:t>possibly</a:t>
            </a:r>
            <a:r>
              <a:rPr lang="fi-FI" dirty="0"/>
              <a:t> </a:t>
            </a:r>
            <a:r>
              <a:rPr lang="fi-FI" dirty="0" err="1"/>
              <a:t>pre-edited</a:t>
            </a:r>
            <a:r>
              <a:rPr lang="fi-FI" dirty="0"/>
              <a:t>) </a:t>
            </a:r>
            <a:r>
              <a:rPr lang="fi-FI" dirty="0" err="1"/>
              <a:t>textual</a:t>
            </a:r>
            <a:r>
              <a:rPr lang="fi-FI" dirty="0"/>
              <a:t> </a:t>
            </a:r>
            <a:r>
              <a:rPr lang="fi-FI" dirty="0" err="1"/>
              <a:t>material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to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edited</a:t>
            </a:r>
            <a:r>
              <a:rPr lang="fi-FI" dirty="0"/>
              <a:t> </a:t>
            </a:r>
            <a:r>
              <a:rPr lang="fi-FI" dirty="0" err="1"/>
              <a:t>contextually</a:t>
            </a:r>
            <a:r>
              <a:rPr lang="fi-FI" dirty="0"/>
              <a:t> and </a:t>
            </a:r>
            <a:r>
              <a:rPr lang="fi-FI" dirty="0" err="1"/>
              <a:t>goal</a:t>
            </a:r>
            <a:r>
              <a:rPr lang="fi-FI" dirty="0"/>
              <a:t> </a:t>
            </a:r>
            <a:r>
              <a:rPr lang="fi-FI" dirty="0" err="1"/>
              <a:t>orientedly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a </a:t>
            </a:r>
            <a:r>
              <a:rPr lang="fi-FI" dirty="0" err="1"/>
              <a:t>trained</a:t>
            </a:r>
            <a:r>
              <a:rPr lang="fi-FI" dirty="0"/>
              <a:t> </a:t>
            </a:r>
            <a:r>
              <a:rPr lang="fi-FI" dirty="0" err="1"/>
              <a:t>specialist</a:t>
            </a:r>
            <a:r>
              <a:rPr lang="fi-FI" dirty="0"/>
              <a:t>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follows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office</a:t>
            </a:r>
            <a:r>
              <a:rPr lang="fi-FI" dirty="0"/>
              <a:t> </a:t>
            </a:r>
            <a:r>
              <a:rPr lang="fi-FI" dirty="0" err="1"/>
              <a:t>guidelines</a:t>
            </a:r>
            <a:r>
              <a:rPr lang="fi-FI" dirty="0"/>
              <a:t>.</a:t>
            </a:r>
            <a:endParaRPr lang="fi-FI" i="1" dirty="0"/>
          </a:p>
          <a:p>
            <a:pPr marL="709200" lvl="1" indent="-457200">
              <a:buFont typeface="Wingdings" panose="05000000000000000000" pitchFamily="2" charset="2"/>
              <a:buChar char="Ø"/>
            </a:pPr>
            <a:r>
              <a:rPr lang="fi-FI" i="0" dirty="0" err="1"/>
              <a:t>It’s</a:t>
            </a:r>
            <a:r>
              <a:rPr lang="fi-FI" i="0" dirty="0"/>
              <a:t> </a:t>
            </a:r>
            <a:r>
              <a:rPr lang="fi-FI" i="1" dirty="0"/>
              <a:t>Human-</a:t>
            </a:r>
            <a:r>
              <a:rPr lang="fi-FI" i="1" dirty="0" err="1"/>
              <a:t>Lead</a:t>
            </a:r>
            <a:r>
              <a:rPr lang="fi-FI" i="1" dirty="0"/>
              <a:t>: </a:t>
            </a:r>
            <a:r>
              <a:rPr lang="fi-FI" dirty="0"/>
              <a:t>Human </a:t>
            </a:r>
            <a:r>
              <a:rPr lang="fi-FI" dirty="0" err="1"/>
              <a:t>chooses</a:t>
            </a:r>
            <a:r>
              <a:rPr lang="fi-FI" dirty="0"/>
              <a:t> and </a:t>
            </a:r>
            <a:r>
              <a:rPr lang="fi-FI" dirty="0" err="1"/>
              <a:t>trains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AI, </a:t>
            </a:r>
            <a:r>
              <a:rPr lang="fi-FI" dirty="0" err="1"/>
              <a:t>picks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reported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and </a:t>
            </a:r>
            <a:r>
              <a:rPr lang="fi-FI" dirty="0" err="1"/>
              <a:t>controls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workflow</a:t>
            </a:r>
            <a:r>
              <a:rPr lang="fi-FI" dirty="0"/>
              <a:t>. </a:t>
            </a:r>
            <a:endParaRPr lang="fi-FI" i="1" dirty="0"/>
          </a:p>
          <a:p>
            <a:pPr marL="709200" lvl="1" indent="-457200">
              <a:buFont typeface="Wingdings" panose="05000000000000000000" pitchFamily="2" charset="2"/>
              <a:buChar char="Ø"/>
            </a:pPr>
            <a:r>
              <a:rPr lang="fi-FI" i="0" dirty="0" err="1"/>
              <a:t>It’s</a:t>
            </a:r>
            <a:r>
              <a:rPr lang="fi-FI" i="0" dirty="0"/>
              <a:t> </a:t>
            </a:r>
            <a:r>
              <a:rPr lang="fi-FI" i="0" dirty="0" err="1"/>
              <a:t>also</a:t>
            </a:r>
            <a:r>
              <a:rPr lang="fi-FI" i="0" dirty="0"/>
              <a:t> </a:t>
            </a:r>
            <a:r>
              <a:rPr lang="fi-FI" i="1" dirty="0"/>
              <a:t>Human-</a:t>
            </a:r>
            <a:r>
              <a:rPr lang="fi-FI" i="1" dirty="0" err="1"/>
              <a:t>Supervised</a:t>
            </a:r>
            <a:r>
              <a:rPr lang="fi-FI" i="1" dirty="0"/>
              <a:t>: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responsibly</a:t>
            </a:r>
            <a:r>
              <a:rPr lang="fi-FI" dirty="0"/>
              <a:t> and </a:t>
            </a:r>
            <a:r>
              <a:rPr lang="fi-FI" dirty="0" err="1"/>
              <a:t>ownership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process</a:t>
            </a:r>
            <a:r>
              <a:rPr lang="fi-FI" dirty="0"/>
              <a:t> and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outcome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always</a:t>
            </a:r>
            <a:r>
              <a:rPr lang="fi-FI" dirty="0"/>
              <a:t>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professional</a:t>
            </a:r>
            <a:r>
              <a:rPr lang="fi-FI" dirty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fi-FI" dirty="0"/>
              <a:t>So </a:t>
            </a:r>
            <a:r>
              <a:rPr lang="fi-FI" dirty="0" err="1"/>
              <a:t>machine</a:t>
            </a:r>
            <a:r>
              <a:rPr lang="fi-FI" dirty="0"/>
              <a:t> output is an </a:t>
            </a:r>
            <a:r>
              <a:rPr lang="fi-FI" dirty="0" err="1"/>
              <a:t>important</a:t>
            </a:r>
            <a:r>
              <a:rPr lang="fi-FI" dirty="0"/>
              <a:t> and a </a:t>
            </a:r>
            <a:r>
              <a:rPr lang="fi-FI" dirty="0" err="1"/>
              <a:t>very</a:t>
            </a:r>
            <a:r>
              <a:rPr lang="fi-FI" dirty="0"/>
              <a:t> </a:t>
            </a:r>
            <a:r>
              <a:rPr lang="fi-FI" dirty="0" err="1"/>
              <a:t>useful</a:t>
            </a:r>
            <a:r>
              <a:rPr lang="fi-FI" dirty="0"/>
              <a:t> </a:t>
            </a:r>
            <a:r>
              <a:rPr lang="fi-FI" dirty="0" err="1"/>
              <a:t>starting</a:t>
            </a:r>
            <a:r>
              <a:rPr lang="fi-FI" dirty="0"/>
              <a:t> </a:t>
            </a:r>
            <a:r>
              <a:rPr lang="fi-FI" dirty="0" err="1"/>
              <a:t>point</a:t>
            </a:r>
            <a:r>
              <a:rPr lang="fi-FI" dirty="0"/>
              <a:t>, a </a:t>
            </a:r>
            <a:r>
              <a:rPr lang="fi-FI" dirty="0" err="1"/>
              <a:t>first</a:t>
            </a:r>
            <a:r>
              <a:rPr lang="fi-FI" dirty="0"/>
              <a:t> </a:t>
            </a:r>
            <a:r>
              <a:rPr lang="fi-FI" dirty="0" err="1"/>
              <a:t>phase</a:t>
            </a:r>
            <a:r>
              <a:rPr lang="fi-FI" dirty="0"/>
              <a:t>,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</a:t>
            </a:r>
            <a:r>
              <a:rPr lang="fi-FI" dirty="0"/>
              <a:t> of a </a:t>
            </a:r>
            <a:r>
              <a:rPr lang="fi-FI" dirty="0" err="1"/>
              <a:t>trained</a:t>
            </a:r>
            <a:r>
              <a:rPr lang="fi-FI" dirty="0"/>
              <a:t> </a:t>
            </a:r>
            <a:r>
              <a:rPr lang="fi-FI" dirty="0" err="1"/>
              <a:t>specialist</a:t>
            </a:r>
            <a:r>
              <a:rPr lang="fi-FI" dirty="0"/>
              <a:t>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176489-386E-51A0-216D-01D58A5961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037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B3CF8-5A82-58EB-7C59-285CA7B6E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D69F7A9-F477-9844-59B0-36E2207FB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310EC41-90D0-B2B0-C8C9-6729FD30B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To </a:t>
            </a:r>
            <a:r>
              <a:rPr lang="fi-FI" dirty="0" err="1"/>
              <a:t>sum</a:t>
            </a:r>
            <a:r>
              <a:rPr lang="fi-FI" dirty="0"/>
              <a:t> </a:t>
            </a:r>
            <a:r>
              <a:rPr lang="fi-FI" dirty="0" err="1"/>
              <a:t>up</a:t>
            </a:r>
            <a:r>
              <a:rPr lang="fi-FI" dirty="0"/>
              <a:t>,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parliamentary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</a:t>
            </a:r>
            <a:r>
              <a:rPr lang="fi-FI" dirty="0" err="1"/>
              <a:t>office</a:t>
            </a:r>
            <a:r>
              <a:rPr lang="fi-FI" dirty="0"/>
              <a:t>, </a:t>
            </a:r>
            <a:r>
              <a:rPr lang="fi-FI" dirty="0" err="1"/>
              <a:t>taking</a:t>
            </a:r>
            <a:r>
              <a:rPr lang="fi-FI" dirty="0"/>
              <a:t> </a:t>
            </a:r>
            <a:r>
              <a:rPr lang="fi-FI" dirty="0" err="1"/>
              <a:t>up</a:t>
            </a:r>
            <a:r>
              <a:rPr lang="fi-FI" dirty="0"/>
              <a:t> AI-</a:t>
            </a:r>
            <a:r>
              <a:rPr lang="fi-FI" dirty="0" err="1"/>
              <a:t>based</a:t>
            </a:r>
            <a:r>
              <a:rPr lang="fi-FI" dirty="0"/>
              <a:t> ASR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affected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workflow</a:t>
            </a:r>
            <a:r>
              <a:rPr lang="fi-FI" dirty="0"/>
              <a:t>, </a:t>
            </a:r>
            <a:r>
              <a:rPr lang="fi-FI" dirty="0" err="1"/>
              <a:t>methods</a:t>
            </a:r>
            <a:r>
              <a:rPr lang="fi-FI" dirty="0"/>
              <a:t>, </a:t>
            </a:r>
            <a:r>
              <a:rPr lang="fi-FI" dirty="0" err="1"/>
              <a:t>principles</a:t>
            </a:r>
            <a:r>
              <a:rPr lang="fi-FI" dirty="0"/>
              <a:t> and </a:t>
            </a:r>
            <a:r>
              <a:rPr lang="fi-FI" dirty="0" err="1"/>
              <a:t>practices</a:t>
            </a:r>
            <a:r>
              <a:rPr lang="fi-FI" dirty="0"/>
              <a:t> of </a:t>
            </a:r>
            <a:r>
              <a:rPr lang="fi-FI" dirty="0" err="1"/>
              <a:t>everyday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in </a:t>
            </a:r>
            <a:r>
              <a:rPr lang="fi-FI" dirty="0" err="1"/>
              <a:t>many</a:t>
            </a:r>
            <a:r>
              <a:rPr lang="fi-FI" dirty="0"/>
              <a:t> </a:t>
            </a:r>
            <a:r>
              <a:rPr lang="fi-FI" dirty="0" err="1"/>
              <a:t>ways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 and </a:t>
            </a:r>
            <a:r>
              <a:rPr lang="fi-FI" dirty="0" err="1"/>
              <a:t>agency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for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professionals</a:t>
            </a:r>
            <a:r>
              <a:rPr lang="fi-FI" dirty="0"/>
              <a:t>.</a:t>
            </a:r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Document</a:t>
            </a:r>
            <a:r>
              <a:rPr lang="fi-FI" dirty="0"/>
              <a:t> </a:t>
            </a:r>
            <a:r>
              <a:rPr lang="fi-FI" dirty="0" err="1"/>
              <a:t>Secretaries</a:t>
            </a:r>
            <a:r>
              <a:rPr lang="fi-FI" dirty="0"/>
              <a:t>,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used</a:t>
            </a:r>
            <a:r>
              <a:rPr lang="fi-FI" dirty="0"/>
              <a:t> to </a:t>
            </a:r>
            <a:r>
              <a:rPr lang="fi-FI" dirty="0" err="1"/>
              <a:t>work</a:t>
            </a:r>
            <a:r>
              <a:rPr lang="fi-FI" dirty="0"/>
              <a:t> as </a:t>
            </a:r>
            <a:r>
              <a:rPr lang="fi-FI" dirty="0" err="1"/>
              <a:t>typists</a:t>
            </a:r>
            <a:r>
              <a:rPr lang="fi-FI" dirty="0"/>
              <a:t>,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mucs</a:t>
            </a:r>
            <a:r>
              <a:rPr lang="fi-FI" dirty="0"/>
              <a:t> </a:t>
            </a:r>
            <a:r>
              <a:rPr lang="fi-FI" dirty="0" err="1"/>
              <a:t>less</a:t>
            </a:r>
            <a:r>
              <a:rPr lang="fi-FI" dirty="0"/>
              <a:t> </a:t>
            </a:r>
            <a:r>
              <a:rPr lang="fi-FI" dirty="0" err="1"/>
              <a:t>physical</a:t>
            </a:r>
            <a:r>
              <a:rPr lang="fi-FI" dirty="0"/>
              <a:t> </a:t>
            </a:r>
            <a:r>
              <a:rPr lang="fi-FI" dirty="0" err="1"/>
              <a:t>strain</a:t>
            </a:r>
            <a:r>
              <a:rPr lang="fi-FI" dirty="0"/>
              <a:t> and </a:t>
            </a:r>
            <a:r>
              <a:rPr lang="fi-FI" dirty="0" err="1"/>
              <a:t>demands</a:t>
            </a:r>
            <a:r>
              <a:rPr lang="fi-FI" dirty="0"/>
              <a:t> </a:t>
            </a:r>
            <a:r>
              <a:rPr lang="fi-FI" dirty="0" err="1"/>
              <a:t>but</a:t>
            </a:r>
            <a:r>
              <a:rPr lang="fi-FI" dirty="0"/>
              <a:t> </a:t>
            </a:r>
            <a:r>
              <a:rPr lang="fi-FI" dirty="0" err="1"/>
              <a:t>new</a:t>
            </a:r>
            <a:r>
              <a:rPr lang="fi-FI" dirty="0"/>
              <a:t> </a:t>
            </a:r>
            <a:r>
              <a:rPr lang="fi-FI" dirty="0" err="1"/>
              <a:t>responsibilities</a:t>
            </a:r>
            <a:r>
              <a:rPr lang="fi-FI" dirty="0"/>
              <a:t> as </a:t>
            </a:r>
            <a:r>
              <a:rPr lang="fi-FI" dirty="0" err="1"/>
              <a:t>editors</a:t>
            </a:r>
            <a:r>
              <a:rPr lang="fi-FI" dirty="0"/>
              <a:t>.</a:t>
            </a:r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dirty="0" err="1"/>
              <a:t>The</a:t>
            </a:r>
            <a:r>
              <a:rPr lang="fi-FI" dirty="0"/>
              <a:t> Senior </a:t>
            </a:r>
            <a:r>
              <a:rPr lang="fi-FI" dirty="0" err="1"/>
              <a:t>Specialists</a:t>
            </a:r>
            <a:r>
              <a:rPr lang="fi-FI" dirty="0"/>
              <a:t>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still</a:t>
            </a:r>
            <a:r>
              <a:rPr lang="fi-FI" dirty="0"/>
              <a:t> </a:t>
            </a:r>
            <a:r>
              <a:rPr lang="fi-FI" dirty="0" err="1"/>
              <a:t>editors</a:t>
            </a:r>
            <a:r>
              <a:rPr lang="fi-FI" dirty="0"/>
              <a:t>,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more</a:t>
            </a:r>
            <a:r>
              <a:rPr lang="fi-FI" dirty="0"/>
              <a:t> </a:t>
            </a:r>
            <a:r>
              <a:rPr lang="fi-FI" dirty="0" err="1"/>
              <a:t>technical</a:t>
            </a:r>
            <a:r>
              <a:rPr lang="fi-FI" dirty="0"/>
              <a:t> </a:t>
            </a:r>
            <a:r>
              <a:rPr lang="fi-FI" dirty="0" err="1"/>
              <a:t>tasks</a:t>
            </a:r>
            <a:r>
              <a:rPr lang="fi-FI" dirty="0"/>
              <a:t> on top of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duties</a:t>
            </a:r>
            <a:r>
              <a:rPr lang="fi-FI" dirty="0"/>
              <a:t>, </a:t>
            </a:r>
            <a:r>
              <a:rPr lang="fi-FI" dirty="0" err="1"/>
              <a:t>since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phases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</a:t>
            </a:r>
            <a:r>
              <a:rPr lang="fi-FI" dirty="0" err="1"/>
              <a:t>fused</a:t>
            </a:r>
            <a:r>
              <a:rPr lang="fi-FI" dirty="0"/>
              <a:t> </a:t>
            </a:r>
            <a:r>
              <a:rPr lang="fi-FI" dirty="0" err="1"/>
              <a:t>together</a:t>
            </a:r>
            <a:r>
              <a:rPr lang="fi-FI" dirty="0"/>
              <a:t>.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have</a:t>
            </a:r>
            <a:r>
              <a:rPr lang="fi-FI" dirty="0"/>
              <a:t> to </a:t>
            </a:r>
            <a:r>
              <a:rPr lang="fi-FI" dirty="0" err="1"/>
              <a:t>review</a:t>
            </a:r>
            <a:r>
              <a:rPr lang="fi-FI" dirty="0"/>
              <a:t> some </a:t>
            </a:r>
            <a:r>
              <a:rPr lang="fi-FI" dirty="0" err="1"/>
              <a:t>pre-editing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AI.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All</a:t>
            </a:r>
            <a:r>
              <a:rPr lang="fi-FI" dirty="0"/>
              <a:t> in </a:t>
            </a:r>
            <a:r>
              <a:rPr lang="fi-FI" dirty="0" err="1"/>
              <a:t>all</a:t>
            </a:r>
            <a:r>
              <a:rPr lang="fi-FI" dirty="0"/>
              <a:t>,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records</a:t>
            </a:r>
            <a:r>
              <a:rPr lang="fi-FI" dirty="0"/>
              <a:t> </a:t>
            </a:r>
            <a:r>
              <a:rPr lang="fi-FI" dirty="0" err="1"/>
              <a:t>office</a:t>
            </a:r>
            <a:r>
              <a:rPr lang="fi-FI" dirty="0"/>
              <a:t>, </a:t>
            </a:r>
            <a:r>
              <a:rPr lang="fi-FI" dirty="0" err="1"/>
              <a:t>there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clearly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a </a:t>
            </a:r>
            <a:r>
              <a:rPr lang="fi-FI" dirty="0" err="1"/>
              <a:t>shift</a:t>
            </a:r>
            <a:r>
              <a:rPr lang="fi-FI" dirty="0"/>
              <a:t> of </a:t>
            </a:r>
            <a:r>
              <a:rPr lang="fi-FI" dirty="0" err="1"/>
              <a:t>emphasis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manual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production</a:t>
            </a:r>
            <a:r>
              <a:rPr lang="fi-FI" dirty="0"/>
              <a:t> to </a:t>
            </a:r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tasks</a:t>
            </a:r>
            <a:r>
              <a:rPr lang="fi-FI" dirty="0"/>
              <a:t> </a:t>
            </a:r>
            <a:r>
              <a:rPr lang="fi-FI" dirty="0" err="1"/>
              <a:t>like</a:t>
            </a:r>
            <a:r>
              <a:rPr lang="fi-FI" dirty="0"/>
              <a:t> </a:t>
            </a:r>
            <a:r>
              <a:rPr lang="fi-FI" dirty="0" err="1"/>
              <a:t>planning</a:t>
            </a:r>
            <a:r>
              <a:rPr lang="fi-FI" dirty="0"/>
              <a:t>, </a:t>
            </a:r>
            <a:r>
              <a:rPr lang="fi-FI" dirty="0" err="1"/>
              <a:t>editing</a:t>
            </a:r>
            <a:r>
              <a:rPr lang="fi-FI" dirty="0"/>
              <a:t>, supervision and management of </a:t>
            </a:r>
            <a:r>
              <a:rPr lang="fi-FI" dirty="0" err="1"/>
              <a:t>the</a:t>
            </a:r>
            <a:r>
              <a:rPr lang="fi-FI" dirty="0"/>
              <a:t> ASR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</a:t>
            </a:r>
            <a:r>
              <a:rPr lang="fi-FI" dirty="0" err="1"/>
              <a:t>process</a:t>
            </a:r>
            <a:r>
              <a:rPr lang="fi-FI" dirty="0"/>
              <a:t>.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changed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 and </a:t>
            </a:r>
            <a:r>
              <a:rPr lang="fi-FI" dirty="0" err="1"/>
              <a:t>agency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reporter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Despite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changes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full</a:t>
            </a:r>
            <a:r>
              <a:rPr lang="fi-FI" dirty="0"/>
              <a:t> </a:t>
            </a:r>
            <a:r>
              <a:rPr lang="fi-FI" dirty="0" err="1"/>
              <a:t>ownership</a:t>
            </a:r>
            <a:r>
              <a:rPr lang="fi-FI" dirty="0"/>
              <a:t> and </a:t>
            </a:r>
            <a:r>
              <a:rPr lang="fi-FI" dirty="0" err="1"/>
              <a:t>responsibility</a:t>
            </a:r>
            <a:r>
              <a:rPr lang="fi-FI" dirty="0"/>
              <a:t>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official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is </a:t>
            </a:r>
            <a:r>
              <a:rPr lang="fi-FI" dirty="0" err="1"/>
              <a:t>still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professionals</a:t>
            </a:r>
            <a:r>
              <a:rPr lang="fi-FI" dirty="0"/>
              <a:t>.</a:t>
            </a:r>
          </a:p>
          <a:p>
            <a:endParaRPr lang="fi-FI" dirty="0"/>
          </a:p>
          <a:p>
            <a:r>
              <a:rPr lang="fi-FI" b="0" dirty="0" err="1"/>
              <a:t>Finally</a:t>
            </a:r>
            <a:r>
              <a:rPr lang="fi-FI" b="0" dirty="0"/>
              <a:t>, I </a:t>
            </a:r>
            <a:r>
              <a:rPr lang="fi-FI" b="0" dirty="0" err="1"/>
              <a:t>want</a:t>
            </a:r>
            <a:r>
              <a:rPr lang="fi-FI" b="0" dirty="0"/>
              <a:t> to </a:t>
            </a:r>
            <a:r>
              <a:rPr lang="fi-FI" b="0" dirty="0" err="1"/>
              <a:t>thank</a:t>
            </a:r>
            <a:r>
              <a:rPr lang="fi-FI" b="0" dirty="0"/>
              <a:t> my </a:t>
            </a:r>
            <a:r>
              <a:rPr lang="fi-FI" b="0" dirty="0" err="1"/>
              <a:t>colleagues</a:t>
            </a:r>
            <a:r>
              <a:rPr lang="fi-FI" b="0" dirty="0"/>
              <a:t> for </a:t>
            </a:r>
            <a:r>
              <a:rPr lang="fi-FI" b="0" dirty="0" err="1"/>
              <a:t>inspiring</a:t>
            </a:r>
            <a:r>
              <a:rPr lang="fi-FI" b="0" dirty="0"/>
              <a:t> </a:t>
            </a:r>
            <a:r>
              <a:rPr lang="fi-FI" b="0" dirty="0" err="1"/>
              <a:t>discussion</a:t>
            </a:r>
            <a:r>
              <a:rPr lang="fi-FI" b="0" dirty="0"/>
              <a:t> and for </a:t>
            </a:r>
            <a:r>
              <a:rPr lang="fi-FI" b="0" dirty="0" err="1"/>
              <a:t>providing</a:t>
            </a:r>
            <a:r>
              <a:rPr lang="fi-FI" b="0" dirty="0"/>
              <a:t> me </a:t>
            </a:r>
            <a:r>
              <a:rPr lang="fi-FI" b="0" dirty="0" err="1"/>
              <a:t>the</a:t>
            </a:r>
            <a:r>
              <a:rPr lang="fi-FI" b="0" dirty="0"/>
              <a:t> data for </a:t>
            </a:r>
            <a:r>
              <a:rPr lang="fi-FI" b="0" dirty="0" err="1"/>
              <a:t>this</a:t>
            </a:r>
            <a:r>
              <a:rPr lang="fi-FI" b="0" dirty="0"/>
              <a:t> </a:t>
            </a:r>
            <a:r>
              <a:rPr lang="fi-FI" b="0" dirty="0" err="1"/>
              <a:t>presentation</a:t>
            </a:r>
            <a:r>
              <a:rPr lang="fi-FI" b="0" dirty="0"/>
              <a:t>: Elisa Aaltonen, Riikka Kuronen, Sanna Niemi, Pauliina Peltokorpi, Maarit Peltola, Niklas Varisto, Olli Wainikka and </a:t>
            </a:r>
            <a:r>
              <a:rPr lang="fi-FI" b="0" dirty="0" err="1"/>
              <a:t>all</a:t>
            </a:r>
            <a:r>
              <a:rPr lang="fi-FI" b="0" dirty="0"/>
              <a:t> </a:t>
            </a:r>
            <a:r>
              <a:rPr lang="fi-FI" b="0" dirty="0" err="1"/>
              <a:t>members</a:t>
            </a:r>
            <a:r>
              <a:rPr lang="fi-FI" b="0" dirty="0"/>
              <a:t> of </a:t>
            </a:r>
            <a:r>
              <a:rPr lang="fi-FI" b="0" dirty="0" err="1"/>
              <a:t>the</a:t>
            </a:r>
            <a:r>
              <a:rPr lang="fi-FI" b="0" dirty="0"/>
              <a:t> Records Office of </a:t>
            </a:r>
            <a:r>
              <a:rPr lang="fi-FI" b="0" dirty="0" err="1"/>
              <a:t>the</a:t>
            </a:r>
            <a:r>
              <a:rPr lang="fi-FI" b="0" dirty="0"/>
              <a:t> </a:t>
            </a:r>
            <a:r>
              <a:rPr lang="fi-FI" b="0" dirty="0" err="1"/>
              <a:t>Finnish</a:t>
            </a:r>
            <a:r>
              <a:rPr lang="fi-FI" b="0" dirty="0"/>
              <a:t> </a:t>
            </a:r>
            <a:r>
              <a:rPr lang="fi-FI" b="0" dirty="0" err="1"/>
              <a:t>Parliament</a:t>
            </a:r>
            <a:r>
              <a:rPr lang="fi-FI" b="0" dirty="0"/>
              <a:t>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A9021ED-D60C-36CE-CDD1-1B389E582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7B294-21CF-44F5-9549-35CD83B6CB4D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9786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9247" y="1187450"/>
            <a:ext cx="10281816" cy="3011833"/>
          </a:xfrm>
        </p:spPr>
        <p:txBody>
          <a:bodyPr lIns="0" bIns="0" anchor="b">
            <a:noAutofit/>
          </a:bodyPr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317" y="4901245"/>
            <a:ext cx="10285745" cy="1742992"/>
          </a:xfrm>
        </p:spPr>
        <p:txBody>
          <a:bodyPr rIns="0">
            <a:noAutofit/>
          </a:bodyPr>
          <a:lstStyle>
            <a:lvl1pPr marL="0" indent="0" algn="l"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49163E-2642-441E-EC46-9FE620A14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55318" y="4502427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757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usi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F397E2-7EC2-5987-F230-EBA29745123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6318" y="525929"/>
            <a:ext cx="2953115" cy="808073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950" y="1424839"/>
            <a:ext cx="2953114" cy="245035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CAE6319-D406-B699-C90C-3BF2E6E3204F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3888977" y="2168825"/>
            <a:ext cx="1672025" cy="1715881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94346D-605E-F482-A53D-1963E59EF812}"/>
              </a:ext>
            </a:extLst>
          </p:cNvPr>
          <p:cNvSpPr>
            <a:spLocks noGrp="1" noChangeAspect="1"/>
          </p:cNvSpPr>
          <p:nvPr>
            <p:ph type="pic" idx="19"/>
          </p:nvPr>
        </p:nvSpPr>
        <p:spPr>
          <a:xfrm>
            <a:off x="5750545" y="0"/>
            <a:ext cx="3871574" cy="388470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445972-E6AC-1546-10A1-D2E33B0B596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811662" y="1187451"/>
            <a:ext cx="1621326" cy="121550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6321" y="5032189"/>
            <a:ext cx="1717737" cy="1858418"/>
          </a:xfrm>
        </p:spPr>
        <p:txBody>
          <a:bodyPr anchor="b" anchorCtr="0">
            <a:noAutofit/>
          </a:bodyPr>
          <a:lstStyle>
            <a:lvl1pPr marL="0" indent="0" algn="r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4FB1DA9-5769-19E4-D5A7-1B824AD17E6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2653604" y="4085408"/>
            <a:ext cx="2348702" cy="280519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5848A29-BB76-68C6-DA75-5C3442246AAD}"/>
              </a:ext>
            </a:extLst>
          </p:cNvPr>
          <p:cNvSpPr>
            <a:spLocks noGrp="1" noChangeAspect="1"/>
          </p:cNvSpPr>
          <p:nvPr>
            <p:ph type="pic" idx="21"/>
          </p:nvPr>
        </p:nvSpPr>
        <p:spPr>
          <a:xfrm>
            <a:off x="5211482" y="4085408"/>
            <a:ext cx="4410636" cy="280519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4756B5E-320C-3D39-840D-FCA209E8E4BE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888977" y="525929"/>
            <a:ext cx="1672025" cy="1542719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120273-2800-A2FF-C89F-0A70D1B0BEE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9811662" y="5982369"/>
            <a:ext cx="3070404" cy="91341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7450CDF-1CF4-65EE-2AF5-DBE4C17A067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811662" y="2650016"/>
            <a:ext cx="3109278" cy="60118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548423F-3124-C741-E716-D487645D87E4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9811662" y="3358698"/>
            <a:ext cx="3109278" cy="251617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115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515731"/>
            <a:ext cx="3807749" cy="4782974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445972-E6AC-1546-10A1-D2E33B0B596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46322" y="5510307"/>
            <a:ext cx="3807749" cy="1376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F397E2-7EC2-5987-F230-EBA29745123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882776" y="1187450"/>
            <a:ext cx="3113742" cy="1225755"/>
          </a:xfrm>
        </p:spPr>
        <p:txBody>
          <a:bodyPr anchor="b" anchorCtr="0">
            <a:noAutofit/>
          </a:bodyPr>
          <a:lstStyle>
            <a:lvl1pPr marL="0" indent="0" algn="r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94346D-605E-F482-A53D-1963E59EF812}"/>
              </a:ext>
            </a:extLst>
          </p:cNvPr>
          <p:cNvSpPr>
            <a:spLocks noGrp="1" noChangeAspect="1"/>
          </p:cNvSpPr>
          <p:nvPr>
            <p:ph type="pic" idx="19"/>
          </p:nvPr>
        </p:nvSpPr>
        <p:spPr>
          <a:xfrm>
            <a:off x="8325224" y="0"/>
            <a:ext cx="2405048" cy="241320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5848A29-BB76-68C6-DA75-5C3442246AAD}"/>
              </a:ext>
            </a:extLst>
          </p:cNvPr>
          <p:cNvSpPr>
            <a:spLocks noGrp="1" noChangeAspect="1"/>
          </p:cNvSpPr>
          <p:nvPr>
            <p:ph type="pic" idx="21"/>
          </p:nvPr>
        </p:nvSpPr>
        <p:spPr>
          <a:xfrm>
            <a:off x="4927568" y="2683435"/>
            <a:ext cx="5802704" cy="4207171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7450CDF-1CF4-65EE-2AF5-DBE4C17A067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041063" y="2683435"/>
            <a:ext cx="1951783" cy="3753224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1953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rostus, otsikko ja 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A9A78C8-FC58-1AD4-0EFF-D4A387FC36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20535" cy="7559675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669" y="2247105"/>
            <a:ext cx="8044273" cy="1130003"/>
          </a:xfrm>
        </p:spPr>
        <p:txBody>
          <a:bodyPr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669" y="3522963"/>
            <a:ext cx="8044273" cy="338272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2400"/>
            </a:lvl3pPr>
            <a:lvl4pPr>
              <a:lnSpc>
                <a:spcPts val="2600"/>
              </a:lnSpc>
              <a:defRPr sz="2000"/>
            </a:lvl4pPr>
            <a:lvl5pPr>
              <a:lnSpc>
                <a:spcPts val="2600"/>
              </a:lnSpc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0649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korostusalue,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4CE815-ED25-A924-2474-B0A369062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7847" y="8164"/>
            <a:ext cx="4420535" cy="7559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BFBB53-55F6-9FC3-9DF6-ED50E19EE7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2950" y="2187828"/>
            <a:ext cx="3169330" cy="112528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6322" y="3522963"/>
            <a:ext cx="3169330" cy="321461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669" y="2187828"/>
            <a:ext cx="8044273" cy="1130003"/>
          </a:xfrm>
        </p:spPr>
        <p:txBody>
          <a:bodyPr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669" y="3522963"/>
            <a:ext cx="8044273" cy="338272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2400"/>
            </a:lvl3pPr>
            <a:lvl4pPr>
              <a:lnSpc>
                <a:spcPts val="2600"/>
              </a:lnSpc>
              <a:defRPr sz="2000"/>
            </a:lvl4pPr>
            <a:lvl5pPr>
              <a:lnSpc>
                <a:spcPts val="2600"/>
              </a:lnSpc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483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anen korostusalue,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4CE815-ED25-A924-2474-B0A369062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420535" cy="7559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BFBB53-55F6-9FC3-9DF6-ED50E19EE7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2950" y="2187828"/>
            <a:ext cx="3169330" cy="112528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6322" y="3522963"/>
            <a:ext cx="3169330" cy="321461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669" y="2247105"/>
            <a:ext cx="8044273" cy="1130003"/>
          </a:xfrm>
        </p:spPr>
        <p:txBody>
          <a:bodyPr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669" y="3522963"/>
            <a:ext cx="8044273" cy="338272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2400"/>
            </a:lvl3pPr>
            <a:lvl4pPr>
              <a:lnSpc>
                <a:spcPts val="2600"/>
              </a:lnSpc>
              <a:defRPr sz="2000"/>
            </a:lvl4pPr>
            <a:lvl5pPr>
              <a:lnSpc>
                <a:spcPts val="2600"/>
              </a:lnSpc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2999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kolme otsikkolaatikkoa ja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2" y="1187450"/>
            <a:ext cx="10294740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28C56EA-129A-ACE3-EA5A-D60A84E11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2950" y="2468455"/>
            <a:ext cx="395807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1016DE58-1EAC-E98B-4B0C-A17031600B3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42950" y="3462623"/>
            <a:ext cx="395807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80000">
              <a:lnSpc>
                <a:spcPct val="100000"/>
              </a:lnSpc>
              <a:defRPr sz="2000"/>
            </a:lvl1pPr>
            <a:lvl2pPr marL="360000" indent="-180000">
              <a:lnSpc>
                <a:spcPct val="100000"/>
              </a:lnSpc>
              <a:defRPr sz="1800"/>
            </a:lvl2pPr>
            <a:lvl3pPr marL="540000" indent="-180000">
              <a:lnSpc>
                <a:spcPct val="100000"/>
              </a:lnSpc>
              <a:defRPr sz="1800" baseline="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C1D1897-A6D4-5911-4B73-84FE0E49894E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852919" y="2468455"/>
            <a:ext cx="395807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3B1F74-7FD5-63E5-D2CC-729F389405EB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962888" y="2468455"/>
            <a:ext cx="395807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D9497-9110-5C46-79F0-BBB8F5929CF8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4852919" y="3462622"/>
            <a:ext cx="395807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80000">
              <a:lnSpc>
                <a:spcPct val="100000"/>
              </a:lnSpc>
              <a:defRPr sz="2000"/>
            </a:lvl1pPr>
            <a:lvl2pPr marL="360000" indent="-180000">
              <a:lnSpc>
                <a:spcPct val="100000"/>
              </a:lnSpc>
              <a:defRPr sz="1800"/>
            </a:lvl2pPr>
            <a:lvl3pPr marL="540000" indent="-180000">
              <a:lnSpc>
                <a:spcPct val="100000"/>
              </a:lnSpc>
              <a:defRPr sz="1800" baseline="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59562C4-41D1-6853-9B07-0816809E72DC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8962888" y="3462621"/>
            <a:ext cx="395807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80000">
              <a:lnSpc>
                <a:spcPct val="100000"/>
              </a:lnSpc>
              <a:defRPr sz="2000"/>
            </a:lvl1pPr>
            <a:lvl2pPr marL="360000" indent="-180000">
              <a:lnSpc>
                <a:spcPct val="100000"/>
              </a:lnSpc>
              <a:defRPr sz="1800"/>
            </a:lvl2pPr>
            <a:lvl3pPr marL="540000" indent="-180000">
              <a:lnSpc>
                <a:spcPct val="100000"/>
              </a:lnSpc>
              <a:defRPr sz="1800" baseline="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162874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neljä otsikkolaatikkoa ja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2" y="1187450"/>
            <a:ext cx="10294740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28C56EA-129A-ACE3-EA5A-D60A84E11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2951" y="2468456"/>
            <a:ext cx="276716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1016DE58-1EAC-E98B-4B0C-A17031600B36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742951" y="3462623"/>
            <a:ext cx="276716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80000">
              <a:lnSpc>
                <a:spcPct val="100000"/>
              </a:lnSpc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4EEFE99-8D86-984E-A201-B4E637E534E4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3852486" y="2468456"/>
            <a:ext cx="276716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5C76B9-0241-9172-EF61-18EE31B017E0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852486" y="3462623"/>
            <a:ext cx="276716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80000">
              <a:lnSpc>
                <a:spcPct val="100000"/>
              </a:lnSpc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5B77373-4DB0-99A0-7AC0-B6B0368914B8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962021" y="2468456"/>
            <a:ext cx="2767167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68FAA14-C4A2-89FE-9B18-07E0A054FC34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6962021" y="3462623"/>
            <a:ext cx="2767167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80000">
              <a:lnSpc>
                <a:spcPct val="100000"/>
              </a:lnSpc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F776B10-C825-53D5-BE01-E875F002C8FD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10071557" y="2468456"/>
            <a:ext cx="2767167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FF3FC027-600A-0282-8D05-360BD7ABB97B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10071557" y="3462623"/>
            <a:ext cx="2767167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 marL="180000" indent="-144000">
              <a:lnSpc>
                <a:spcPct val="100000"/>
              </a:lnSpc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2644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neljä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187451"/>
            <a:ext cx="10298111" cy="1149382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28C56EA-129A-ACE3-EA5A-D60A84E11413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42950" y="2547258"/>
            <a:ext cx="2759792" cy="4155618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B0182DF-A845-179A-3D71-5C121452B4D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3882350" y="2547257"/>
            <a:ext cx="2759792" cy="4155619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B6B018-57E8-26A5-F645-DDECFE9A13E3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7021750" y="2547257"/>
            <a:ext cx="2759792" cy="4155619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1EFF720-16E0-E03D-DE15-CC9BA8C3772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0161150" y="2547257"/>
            <a:ext cx="2759792" cy="4155619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1B0F0B-D953-BF28-DDE6-05748A2A1834}"/>
              </a:ext>
            </a:extLst>
          </p:cNvPr>
          <p:cNvCxnSpPr>
            <a:cxnSpLocks/>
          </p:cNvCxnSpPr>
          <p:nvPr userDrawn="1"/>
        </p:nvCxnSpPr>
        <p:spPr>
          <a:xfrm>
            <a:off x="3296265" y="6492451"/>
            <a:ext cx="7057103" cy="0"/>
          </a:xfrm>
          <a:prstGeom prst="line">
            <a:avLst/>
          </a:prstGeom>
          <a:ln w="127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1065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voiteyhteenv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C6983BF-002C-1D3D-F8D4-54F9EE7B881E}"/>
              </a:ext>
            </a:extLst>
          </p:cNvPr>
          <p:cNvSpPr/>
          <p:nvPr userDrawn="1"/>
        </p:nvSpPr>
        <p:spPr>
          <a:xfrm>
            <a:off x="4881552" y="2404382"/>
            <a:ext cx="3936258" cy="4298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94D193-F180-B53A-6207-329987B7A6E9}"/>
              </a:ext>
            </a:extLst>
          </p:cNvPr>
          <p:cNvSpPr/>
          <p:nvPr userDrawn="1"/>
        </p:nvSpPr>
        <p:spPr>
          <a:xfrm>
            <a:off x="8925842" y="2404382"/>
            <a:ext cx="4005040" cy="4298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69789E-9F82-B1E2-2D28-29048B423F3A}"/>
              </a:ext>
            </a:extLst>
          </p:cNvPr>
          <p:cNvSpPr/>
          <p:nvPr userDrawn="1"/>
        </p:nvSpPr>
        <p:spPr>
          <a:xfrm>
            <a:off x="756526" y="2425166"/>
            <a:ext cx="3961515" cy="4298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187450"/>
            <a:ext cx="10298111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C37E52D-BF4F-3178-56EB-345C3C802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584" y="2482314"/>
            <a:ext cx="1007783" cy="1448155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C0C00622-290F-E5B1-7D31-51E9713E82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055" y="2482314"/>
            <a:ext cx="1007783" cy="1448155"/>
          </a:xfrm>
          <a:prstGeom prst="rect">
            <a:avLst/>
          </a:prstGeom>
        </p:spPr>
      </p:pic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E26DF7C4-7739-0D59-3E8C-B1951845D3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73" y="2482314"/>
            <a:ext cx="1007783" cy="144815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C89560-5F10-66F4-D30C-B53293CBDF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6873" y="4180114"/>
            <a:ext cx="3612470" cy="2367642"/>
          </a:xfrm>
        </p:spPr>
        <p:txBody>
          <a:bodyPr/>
          <a:lstStyle>
            <a:lvl1pPr marL="180000" indent="-180000">
              <a:defRPr sz="2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1F89ECD-0106-9F78-00BD-04F6617886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58528" y="4174974"/>
            <a:ext cx="3605458" cy="2372782"/>
          </a:xfrm>
        </p:spPr>
        <p:txBody>
          <a:bodyPr/>
          <a:lstStyle>
            <a:lvl1pPr marL="180000" indent="-180000">
              <a:defRPr sz="2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C7922DF-997F-4E2A-0395-251A96AA4E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88055" y="4174973"/>
            <a:ext cx="3580971" cy="2372783"/>
          </a:xfrm>
        </p:spPr>
        <p:txBody>
          <a:bodyPr/>
          <a:lstStyle>
            <a:lvl1pPr marL="180000" indent="-180000">
              <a:defRPr sz="2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93985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voiteyhteenv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C6983BF-002C-1D3D-F8D4-54F9EE7B881E}"/>
              </a:ext>
            </a:extLst>
          </p:cNvPr>
          <p:cNvSpPr/>
          <p:nvPr userDrawn="1"/>
        </p:nvSpPr>
        <p:spPr>
          <a:xfrm>
            <a:off x="4948230" y="2404382"/>
            <a:ext cx="3790949" cy="40690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94D193-F180-B53A-6207-329987B7A6E9}"/>
              </a:ext>
            </a:extLst>
          </p:cNvPr>
          <p:cNvSpPr/>
          <p:nvPr userDrawn="1"/>
        </p:nvSpPr>
        <p:spPr>
          <a:xfrm>
            <a:off x="9079666" y="2404382"/>
            <a:ext cx="3851216" cy="40690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69789E-9F82-B1E2-2D28-29048B423F3A}"/>
              </a:ext>
            </a:extLst>
          </p:cNvPr>
          <p:cNvSpPr/>
          <p:nvPr userDrawn="1"/>
        </p:nvSpPr>
        <p:spPr>
          <a:xfrm>
            <a:off x="756527" y="2404382"/>
            <a:ext cx="3851216" cy="40690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187450"/>
            <a:ext cx="10298111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C37E52D-BF4F-3178-56EB-345C3C802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92" y="4550170"/>
            <a:ext cx="1493419" cy="214600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C0C00622-290F-E5B1-7D31-51E9713E82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429" y="4535462"/>
            <a:ext cx="1493419" cy="2146000"/>
          </a:xfrm>
          <a:prstGeom prst="rect">
            <a:avLst/>
          </a:prstGeom>
        </p:spPr>
      </p:pic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E26DF7C4-7739-0D59-3E8C-B1951845D3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28" y="4570555"/>
            <a:ext cx="1493419" cy="2146000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EB6391A-BA9D-CDDC-5E6D-A60804026D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7945" y="2715491"/>
            <a:ext cx="2597151" cy="3498273"/>
          </a:xfrm>
        </p:spPr>
        <p:txBody>
          <a:bodyPr anchor="ctr" anchorCtr="0"/>
          <a:lstStyle>
            <a:lvl1pPr marL="0" indent="0">
              <a:buFontTx/>
              <a:buNone/>
              <a:defRPr>
                <a:latin typeface="+mj-lt"/>
              </a:defRPr>
            </a:lvl1pPr>
            <a:lvl2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/>
            </a:lvl2pPr>
            <a:lvl3pPr marL="504000" indent="0">
              <a:buFontTx/>
              <a:buNone/>
              <a:defRPr/>
            </a:lvl3pPr>
            <a:lvl4pPr marL="756000" indent="0">
              <a:buFontTx/>
              <a:buNone/>
              <a:defRPr/>
            </a:lvl4pPr>
            <a:lvl5pPr marL="9000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90C3F227-5459-0234-6517-0002B00DC9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2713" y="2715491"/>
            <a:ext cx="2597151" cy="3498273"/>
          </a:xfrm>
        </p:spPr>
        <p:txBody>
          <a:bodyPr anchor="ctr" anchorCtr="0"/>
          <a:lstStyle>
            <a:lvl1pPr marL="0" indent="0">
              <a:buFontTx/>
              <a:buNone/>
              <a:defRPr>
                <a:latin typeface="+mj-lt"/>
              </a:defRPr>
            </a:lvl1pPr>
            <a:lvl2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/>
            </a:lvl2pPr>
            <a:lvl3pPr marL="504000" indent="0">
              <a:buFontTx/>
              <a:buNone/>
              <a:defRPr/>
            </a:lvl3pPr>
            <a:lvl4pPr marL="756000" indent="0">
              <a:buFontTx/>
              <a:buNone/>
              <a:defRPr/>
            </a:lvl4pPr>
            <a:lvl5pPr marL="9000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19D00A5-9998-284C-2E43-F8D0B43957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58093" y="2715491"/>
            <a:ext cx="2597151" cy="3498273"/>
          </a:xfrm>
        </p:spPr>
        <p:txBody>
          <a:bodyPr anchor="ctr" anchorCtr="0"/>
          <a:lstStyle>
            <a:lvl1pPr marL="0" indent="0">
              <a:buFontTx/>
              <a:buNone/>
              <a:defRPr>
                <a:latin typeface="+mj-lt"/>
              </a:defRPr>
            </a:lvl1pPr>
            <a:lvl2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/>
            </a:lvl2pPr>
            <a:lvl3pPr marL="504000" indent="0">
              <a:buFontTx/>
              <a:buNone/>
              <a:defRPr/>
            </a:lvl3pPr>
            <a:lvl4pPr marL="756000" indent="0">
              <a:buFontTx/>
              <a:buNone/>
              <a:defRPr/>
            </a:lvl4pPr>
            <a:lvl5pPr marL="9000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410765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teksti suuremp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67D75D8-5497-24E2-2404-803F524AA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320" y="1187449"/>
            <a:ext cx="10294743" cy="1137398"/>
          </a:xfrm>
        </p:spPr>
        <p:txBody>
          <a:bodyPr lIns="0" bIns="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59D2-C9A4-7491-6731-6DB2CDD045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6322" y="2582486"/>
            <a:ext cx="10294741" cy="4068741"/>
          </a:xfrm>
        </p:spPr>
        <p:txBody>
          <a:bodyPr rIns="0">
            <a:noAutofit/>
          </a:bodyPr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2400"/>
            </a:lvl3pPr>
            <a:lvl4pPr>
              <a:lnSpc>
                <a:spcPts val="2600"/>
              </a:lnSpc>
              <a:defRPr sz="2200"/>
            </a:lvl4pPr>
            <a:lvl5pPr>
              <a:lnSpc>
                <a:spcPts val="2600"/>
              </a:lnSpc>
              <a:defRPr sz="2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950EB6F-BAA8-3A44-1889-D8DB909EC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90953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0941" y="2995641"/>
            <a:ext cx="10281816" cy="2025968"/>
          </a:xfrm>
        </p:spPr>
        <p:txBody>
          <a:bodyPr lIns="0" bIns="0" anchor="b">
            <a:noAutofit/>
          </a:bodyPr>
          <a:lstStyle>
            <a:lvl1pPr algn="l">
              <a:lnSpc>
                <a:spcPct val="100000"/>
              </a:lnSpc>
              <a:defRPr sz="4400"/>
            </a:lvl1pPr>
          </a:lstStyle>
          <a:p>
            <a:r>
              <a:rPr lang="en-US" dirty="0" err="1"/>
              <a:t>Lainausteksti</a:t>
            </a:r>
            <a:r>
              <a:rPr lang="en-US" dirty="0"/>
              <a:t> </a:t>
            </a:r>
            <a:r>
              <a:rPr lang="en-US" dirty="0" err="1"/>
              <a:t>tähän</a:t>
            </a:r>
            <a:r>
              <a:rPr lang="en-US" dirty="0"/>
              <a:t>, se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muutaman</a:t>
            </a:r>
            <a:r>
              <a:rPr lang="en-US" dirty="0"/>
              <a:t> </a:t>
            </a:r>
            <a:r>
              <a:rPr lang="en-US" dirty="0" err="1"/>
              <a:t>rivin</a:t>
            </a:r>
            <a:r>
              <a:rPr lang="en-US" dirty="0"/>
              <a:t> </a:t>
            </a:r>
            <a:r>
              <a:rPr lang="en-US" dirty="0" err="1"/>
              <a:t>mittainen</a:t>
            </a:r>
            <a:r>
              <a:rPr lang="en-US" dirty="0"/>
              <a:t>. Jos </a:t>
            </a:r>
            <a:r>
              <a:rPr lang="en-US" dirty="0" err="1"/>
              <a:t>lainaus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mahdu</a:t>
            </a:r>
            <a:r>
              <a:rPr lang="en-US" dirty="0"/>
              <a:t>, </a:t>
            </a:r>
            <a:r>
              <a:rPr lang="en-US" dirty="0" err="1"/>
              <a:t>kokoa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pienentää</a:t>
            </a:r>
            <a:r>
              <a:rPr lang="en-US" dirty="0"/>
              <a:t> 32 </a:t>
            </a:r>
            <a:r>
              <a:rPr lang="en-US" dirty="0" err="1"/>
              <a:t>pisteeseen</a:t>
            </a:r>
            <a:r>
              <a:rPr lang="en-US" dirty="0"/>
              <a:t> </a:t>
            </a:r>
            <a:r>
              <a:rPr lang="en-US" dirty="0" err="1"/>
              <a:t>asti</a:t>
            </a:r>
            <a:r>
              <a:rPr lang="en-US" dirty="0"/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86426" y="5402531"/>
            <a:ext cx="3254637" cy="728998"/>
          </a:xfrm>
        </p:spPr>
        <p:txBody>
          <a:bodyPr rIns="0">
            <a:noAutofit/>
          </a:bodyPr>
          <a:lstStyle>
            <a:lvl1pPr marL="0" indent="0" algn="r">
              <a:buNone/>
              <a:defRPr sz="1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F0F01-5BE5-FE7C-0847-9F67D1DF9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05219" y="492941"/>
            <a:ext cx="20400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b="0" i="0" dirty="0">
                <a:ln w="38100">
                  <a:solidFill>
                    <a:srgbClr val="C84D19"/>
                  </a:solidFill>
                </a:ln>
                <a:noFill/>
                <a:latin typeface="Source Sans 3 Black" panose="020B0303030403020204" pitchFamily="34" charset="0"/>
                <a:ea typeface="Source Sans Pro Black" panose="020B0503030403020204" pitchFamily="34" charset="0"/>
              </a:rPr>
              <a:t>”</a:t>
            </a:r>
            <a:endParaRPr lang="en-FI" sz="30000" b="0" i="0" dirty="0">
              <a:ln w="38100">
                <a:solidFill>
                  <a:srgbClr val="C84D19"/>
                </a:solidFill>
              </a:ln>
              <a:noFill/>
              <a:latin typeface="Source Sans 3 Black" panose="020B0303030403020204" pitchFamily="34" charset="0"/>
              <a:ea typeface="Source Sans Pro Black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718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825" y="1187450"/>
            <a:ext cx="10290238" cy="1204686"/>
          </a:xfrm>
        </p:spPr>
        <p:txBody>
          <a:bodyPr anchor="t" anchorCtr="0">
            <a:no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53002" y="2522764"/>
            <a:ext cx="10374919" cy="4046329"/>
          </a:xfrm>
        </p:spPr>
        <p:txBody>
          <a:bodyPr anchor="t" anchorCtr="0">
            <a:noAutofit/>
          </a:bodyPr>
          <a:lstStyle>
            <a:lvl1pPr marL="0" indent="0" defTabSz="9972000">
              <a:lnSpc>
                <a:spcPts val="4000"/>
              </a:lnSpc>
              <a:spcBef>
                <a:spcPts val="0"/>
              </a:spcBef>
              <a:buNone/>
              <a:tabLst>
                <a:tab pos="0" algn="r"/>
              </a:tabLst>
              <a:defRPr sz="2800" b="0" u="none" baseline="0">
                <a:uFill>
                  <a:solidFill>
                    <a:schemeClr val="tx1"/>
                  </a:solidFill>
                </a:u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  <a:br>
              <a:rPr lang="en-US" dirty="0"/>
            </a:b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68768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49163E-2642-441E-EC46-9FE620A14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17544DC-832F-DC85-A321-022B47B4C1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0" name="Picture 29" descr="A picture containing logo&#10;&#10;Description automatically generated">
            <a:extLst>
              <a:ext uri="{FF2B5EF4-FFF2-40B4-BE49-F238E27FC236}">
                <a16:creationId xmlns:a16="http://schemas.microsoft.com/office/drawing/2014/main" id="{13516BC5-A45B-687A-557C-22F6D89637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0" y="575931"/>
            <a:ext cx="4860046" cy="69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10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497DE-EC0E-DE01-6D84-3DAFDE81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61" y="675892"/>
            <a:ext cx="4860046" cy="6983744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3B566-D341-5756-0524-5902DE2CC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98EA0E-4523-8FD1-B1DB-2ABF2EA7A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56C7996D-74A0-F8CF-FDFA-FF8CE2B920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492302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F01F7C11-EF7B-8D19-C50B-5E47B01A93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48" y="631917"/>
            <a:ext cx="4860046" cy="698374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F7D914A-47FD-5CA3-64D6-4E3C0C5A0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B39C02-30F7-C91E-D518-E634545DE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1345407C-D7F3-5E28-5542-4B58408A81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93151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AF690E63-2B38-7A0B-AD7C-A160AD507E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3" y="610579"/>
            <a:ext cx="4860046" cy="698374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73A8E0F-053A-D03A-52EA-500E6D102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DEE091-1B23-031C-BDB2-7E682CC59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1BDE92BC-A160-82E8-B7E0-85F2A7468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9900832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2417ECCE-B69A-80DC-2313-BD34139E5A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98" y="616319"/>
            <a:ext cx="4860046" cy="698374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1F40B4F-6619-A555-5B78-C27826FE0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8AC06CF-9734-6B1D-EF9C-CC181C514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C8A09F2D-034A-ED35-8412-A15F815EED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61147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6" name="Picture 15" descr="Logo, icon&#10;&#10;Description automatically generated">
            <a:extLst>
              <a:ext uri="{FF2B5EF4-FFF2-40B4-BE49-F238E27FC236}">
                <a16:creationId xmlns:a16="http://schemas.microsoft.com/office/drawing/2014/main" id="{7A9A3F08-B9E3-59B5-C2BC-417A1D4D19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25" y="672305"/>
            <a:ext cx="4860046" cy="698374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5C88167-B788-D53E-96CE-124B710B4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2934BC-1A89-3ABE-65C7-968B4EAB1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691CB246-E608-04A3-08A2-A71DAF6779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122693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A2FC22CB-B223-DE54-752A-F878594325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7" y="575931"/>
            <a:ext cx="4860046" cy="698374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6171D88-5EDD-2397-F200-C6D886C72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6FB223-13B0-7061-E70A-8D80366D3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669959BE-A764-4EC2-1B0F-94BD69188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9997794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3C274379-8D88-5D49-D683-2BA57261D7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82" y="815703"/>
            <a:ext cx="4680214" cy="65341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3950402-5833-C207-359E-67279573B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7724AFE-D16E-A478-5A34-585E969A1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D8CF2788-628C-818D-AFDA-DE41CE35C9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5993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B389275-BF00-FEDC-FB2E-AC3F73AFA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800"/>
            </a:lvl1pPr>
            <a:lvl2pPr marL="252000" indent="0">
              <a:lnSpc>
                <a:spcPct val="100000"/>
              </a:lnSpc>
              <a:buFontTx/>
              <a:buNone/>
              <a:defRPr sz="2400"/>
            </a:lvl2pPr>
            <a:lvl3pPr marL="504000" indent="0">
              <a:lnSpc>
                <a:spcPct val="100000"/>
              </a:lnSpc>
              <a:buFontTx/>
              <a:buNone/>
              <a:defRPr sz="2400"/>
            </a:lvl3pPr>
            <a:lvl4pPr marL="756000" indent="0">
              <a:lnSpc>
                <a:spcPts val="2600"/>
              </a:lnSpc>
              <a:buFontTx/>
              <a:buNone/>
              <a:defRPr sz="2200"/>
            </a:lvl4pPr>
            <a:lvl5pPr marL="1008000" indent="0">
              <a:lnSpc>
                <a:spcPts val="2600"/>
              </a:lnSpc>
              <a:buFontTx/>
              <a:buNone/>
              <a:defRPr sz="2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B3607B7-2B45-4F11-3A4C-93EF6295E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6193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16EAFA41-DC7A-A5E5-4EB9-C71CDD8449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2" y="565408"/>
            <a:ext cx="4860046" cy="720015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10C4535-D7E8-D283-8F7D-5DDDA364B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1F79B4-893E-2B85-7E55-7EBCDC31F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1A9258B1-B4DF-9583-C54D-0B0895AC49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308054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FC8C6D7-E2B5-56AC-8449-F2B3A1F36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92" y="486015"/>
            <a:ext cx="5039878" cy="707366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67805D1-D0E4-301F-821A-56ADFF16F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ECE793A-D2B8-531B-A00E-C28B6193D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C30AE6E1-31CB-C310-3FCD-E8187585A2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98892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1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20A86776-DE54-6345-F43B-0106F0D61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09" y="-19881"/>
            <a:ext cx="5400025" cy="758667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4E7619B-307B-2BC4-102E-D7860F6B4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A95F403-809D-8760-AEDD-A5B6C11D5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0AEB0558-0290-FB17-29A1-2E4BD1655E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696739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 1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8D1BE-777A-B2D3-D0E6-BF957A9A3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45625" y="4426526"/>
            <a:ext cx="3272848" cy="261879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  <a:lvl4pPr marL="540000" indent="0">
              <a:buFontTx/>
              <a:buNone/>
              <a:defRPr/>
            </a:lvl4pPr>
            <a:lvl5pPr marL="7200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F934F3-1D7D-D5AE-A936-A1536BD9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25" y="2628898"/>
            <a:ext cx="3272848" cy="1600201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B817C73-F791-5497-53BB-E284586AB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5" r="14128"/>
          <a:stretch/>
        </p:blipFill>
        <p:spPr>
          <a:xfrm>
            <a:off x="124691" y="0"/>
            <a:ext cx="9133609" cy="758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897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 2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32A2227-0B9C-E2FE-0224-950C608E60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r="13279"/>
          <a:stretch/>
        </p:blipFill>
        <p:spPr>
          <a:xfrm>
            <a:off x="1" y="-1"/>
            <a:ext cx="8759536" cy="755892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8D1BE-777A-B2D3-D0E6-BF957A9A3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45625" y="4426526"/>
            <a:ext cx="3272848" cy="261879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  <a:lvl4pPr marL="540000" indent="0">
              <a:buFontTx/>
              <a:buNone/>
              <a:defRPr/>
            </a:lvl4pPr>
            <a:lvl5pPr marL="7200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F934F3-1D7D-D5AE-A936-A1536BD9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25" y="2628898"/>
            <a:ext cx="3272848" cy="1600201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920051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61B3E-6FE4-ABC8-E3A8-69D16A501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80104-B4E5-30C8-0930-D1E58FB2D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931373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BF10A58-3D89-C1D4-158E-CFF7ACF3B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9247" y="1187449"/>
            <a:ext cx="10281816" cy="2896469"/>
          </a:xfrm>
        </p:spPr>
        <p:txBody>
          <a:bodyPr lIns="0" bIns="0" anchor="b">
            <a:no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317" y="4610695"/>
            <a:ext cx="10285745" cy="2052513"/>
          </a:xfrm>
        </p:spPr>
        <p:txBody>
          <a:bodyPr rIns="0">
            <a:noAutofit/>
          </a:bodyPr>
          <a:lstStyle>
            <a:lvl1pPr marL="0" indent="0" algn="l"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49163E-2642-441E-EC46-9FE620A14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55317" y="4368088"/>
            <a:ext cx="76890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BF10968-7924-4DB9-8B13-609C5B070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29628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AF02ED-6A32-8466-F552-84C773F24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486" y="1187449"/>
            <a:ext cx="10292032" cy="112560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85" y="2509630"/>
            <a:ext cx="10292032" cy="424118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2B0042-82FF-47A8-6413-660FB30A8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66989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FD955F5-C8D6-D53B-EB13-71CFE2D05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252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56000" indent="0">
              <a:buFontTx/>
              <a:buNone/>
              <a:defRPr/>
            </a:lvl4pPr>
            <a:lvl5pPr marL="10080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870EA60-D1E6-9D9E-B72F-618A5A1B2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168581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tsikko ja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E8A67-0F84-5F07-6EF9-809C6302B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486" y="1187449"/>
            <a:ext cx="10292032" cy="1009099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047" y="2352650"/>
            <a:ext cx="5867130" cy="44960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2471" y="2352650"/>
            <a:ext cx="5928471" cy="44960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83AE7-1A88-70A8-B1F0-B7CB8F6EB8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812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tsikko ja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D34FBE2-2740-7DE3-C957-688AAF455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047" y="2432162"/>
            <a:ext cx="5867130" cy="449606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2471" y="2432162"/>
            <a:ext cx="5928471" cy="449606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1B1D081-9BBD-A5B7-BC79-9080F32CA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1254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tsikko, alaotsikko ja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E59D1BB-7FB3-E287-12F1-07DF159401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825" y="1187449"/>
            <a:ext cx="10290238" cy="1078671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003" y="2364090"/>
            <a:ext cx="5618753" cy="808415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0825" y="3396343"/>
            <a:ext cx="5620931" cy="346102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7" y="2364089"/>
            <a:ext cx="6117055" cy="808416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7" y="3396343"/>
            <a:ext cx="6117055" cy="346102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A1C7E64-A0D8-92D2-8529-42011F8F0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8365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+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7EFC0-CD3C-2110-BAE1-AFFFD4C91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1187450"/>
            <a:ext cx="7086757" cy="559629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0690" y="2073834"/>
            <a:ext cx="4450252" cy="994167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0689" y="3331028"/>
            <a:ext cx="4450251" cy="345271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715C8-768F-9F25-8132-EE8059154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1536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E39589-5CA4-7ED4-39C2-2B745DE21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3" y="531906"/>
            <a:ext cx="10294740" cy="1207443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11175B-B31E-9629-1812-EF8EEAE67C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6322" y="1972234"/>
            <a:ext cx="12174619" cy="489066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F16D278-B534-84F4-7945-1EFCFE894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63503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43F62FB-0678-4A51-9ADA-5BDCC2AF1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1187450"/>
            <a:ext cx="9778243" cy="564365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1063" y="3723341"/>
            <a:ext cx="1879879" cy="3107765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21CD857-AB8E-1690-F1C5-0966E8366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93482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viisi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6139118-79A1-820A-5CC9-AA43431D4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2" y="1187450"/>
            <a:ext cx="10294740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6323" y="4885763"/>
            <a:ext cx="1853442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4FB1DA9-5769-19E4-D5A7-1B824AD17E6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2846188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828EEA5-66A4-3217-02CD-3C7DA1C615E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846188" y="4885763"/>
            <a:ext cx="1895278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CAE6319-D406-B699-C90C-3BF2E6E3204F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4946054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445972-E6AC-1546-10A1-D2E33B0B596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4946053" y="4885763"/>
            <a:ext cx="1895278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0EE87E3-C846-8AF1-E33B-4FD404C8865B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7045920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7450CDF-1CF4-65EE-2AF5-DBE4C17A067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045917" y="4885763"/>
            <a:ext cx="1895277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548423F-3124-C741-E716-D487645D87E4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9145785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120273-2800-A2FF-C89F-0A70D1B0BEE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9145780" y="4885763"/>
            <a:ext cx="1895276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02C3D48-ADB4-F42A-95DC-03108D35D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04268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usi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9CF34-DD65-21FB-38B7-6CE3AB68F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F397E2-7EC2-5987-F230-EBA29745123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6318" y="525929"/>
            <a:ext cx="2953115" cy="808073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950" y="1424839"/>
            <a:ext cx="2953114" cy="245035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CAE6319-D406-B699-C90C-3BF2E6E3204F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3888977" y="2168825"/>
            <a:ext cx="1672025" cy="1715881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94346D-605E-F482-A53D-1963E59EF812}"/>
              </a:ext>
            </a:extLst>
          </p:cNvPr>
          <p:cNvSpPr>
            <a:spLocks noGrp="1" noChangeAspect="1"/>
          </p:cNvSpPr>
          <p:nvPr>
            <p:ph type="pic" idx="19"/>
          </p:nvPr>
        </p:nvSpPr>
        <p:spPr>
          <a:xfrm>
            <a:off x="5750545" y="0"/>
            <a:ext cx="3871574" cy="388470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445972-E6AC-1546-10A1-D2E33B0B596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811662" y="1187450"/>
            <a:ext cx="1626502" cy="129449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6321" y="5032189"/>
            <a:ext cx="1717737" cy="1858418"/>
          </a:xfrm>
        </p:spPr>
        <p:txBody>
          <a:bodyPr anchor="b" anchorCtr="0">
            <a:noAutofit/>
          </a:bodyPr>
          <a:lstStyle>
            <a:lvl1pPr marL="0" indent="0" algn="r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4FB1DA9-5769-19E4-D5A7-1B824AD17E6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2653604" y="4085408"/>
            <a:ext cx="2348702" cy="280519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5848A29-BB76-68C6-DA75-5C3442246AAD}"/>
              </a:ext>
            </a:extLst>
          </p:cNvPr>
          <p:cNvSpPr>
            <a:spLocks noGrp="1" noChangeAspect="1"/>
          </p:cNvSpPr>
          <p:nvPr>
            <p:ph type="pic" idx="21"/>
          </p:nvPr>
        </p:nvSpPr>
        <p:spPr>
          <a:xfrm>
            <a:off x="5211482" y="4085408"/>
            <a:ext cx="4410636" cy="280519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4756B5E-320C-3D39-840D-FCA209E8E4BE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888977" y="525929"/>
            <a:ext cx="1672025" cy="1542719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120273-2800-A2FF-C89F-0A70D1B0BEE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9811662" y="5982369"/>
            <a:ext cx="3070404" cy="91341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7450CDF-1CF4-65EE-2AF5-DBE4C17A067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811662" y="2650016"/>
            <a:ext cx="3109278" cy="60118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548423F-3124-C741-E716-D487645D87E4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9811662" y="3358698"/>
            <a:ext cx="3109278" cy="251617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963D9B4-C2BF-65A9-E116-758C9F64D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3471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515731"/>
            <a:ext cx="3807749" cy="4782974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445972-E6AC-1546-10A1-D2E33B0B596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46322" y="5510307"/>
            <a:ext cx="3807749" cy="1376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F397E2-7EC2-5987-F230-EBA29745123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882776" y="1187450"/>
            <a:ext cx="3113742" cy="1225755"/>
          </a:xfrm>
        </p:spPr>
        <p:txBody>
          <a:bodyPr anchor="b" anchorCtr="0">
            <a:noAutofit/>
          </a:bodyPr>
          <a:lstStyle>
            <a:lvl1pPr marL="0" indent="0" algn="r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94346D-605E-F482-A53D-1963E59EF812}"/>
              </a:ext>
            </a:extLst>
          </p:cNvPr>
          <p:cNvSpPr>
            <a:spLocks noGrp="1" noChangeAspect="1"/>
          </p:cNvSpPr>
          <p:nvPr>
            <p:ph type="pic" idx="19"/>
          </p:nvPr>
        </p:nvSpPr>
        <p:spPr>
          <a:xfrm>
            <a:off x="8325224" y="0"/>
            <a:ext cx="2405048" cy="241320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5848A29-BB76-68C6-DA75-5C3442246AAD}"/>
              </a:ext>
            </a:extLst>
          </p:cNvPr>
          <p:cNvSpPr>
            <a:spLocks noGrp="1" noChangeAspect="1"/>
          </p:cNvSpPr>
          <p:nvPr>
            <p:ph type="pic" idx="21"/>
          </p:nvPr>
        </p:nvSpPr>
        <p:spPr>
          <a:xfrm>
            <a:off x="4927568" y="2683435"/>
            <a:ext cx="5802704" cy="4207171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7450CDF-1CF4-65EE-2AF5-DBE4C17A067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041063" y="2683435"/>
            <a:ext cx="1951783" cy="3753224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37775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rostus, otsikko ja 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A9A78C8-FC58-1AD4-0EFF-D4A387FC36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20535" cy="7559675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669" y="2247105"/>
            <a:ext cx="8044273" cy="1130003"/>
          </a:xfrm>
        </p:spPr>
        <p:txBody>
          <a:bodyPr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669" y="3522963"/>
            <a:ext cx="8044273" cy="3382720"/>
          </a:xfrm>
        </p:spPr>
        <p:txBody>
          <a:bodyPr>
            <a:noAutofit/>
          </a:bodyPr>
          <a:lstStyle>
            <a:lvl1pPr marL="252000" indent="-2520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8317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anen korostusalue,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4CE815-ED25-A924-2474-B0A369062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420535" cy="7559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BFBB53-55F6-9FC3-9DF6-ED50E19EE7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2950" y="2187828"/>
            <a:ext cx="3169330" cy="112528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6322" y="3522963"/>
            <a:ext cx="3169330" cy="321461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669" y="2187828"/>
            <a:ext cx="8044273" cy="1130003"/>
          </a:xfrm>
        </p:spPr>
        <p:txBody>
          <a:bodyPr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669" y="3522963"/>
            <a:ext cx="8044273" cy="3382720"/>
          </a:xfrm>
        </p:spPr>
        <p:txBody>
          <a:bodyPr>
            <a:noAutofit/>
          </a:bodyPr>
          <a:lstStyle>
            <a:lvl1pPr marL="252000" indent="-2520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19002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kolme otsikkolaatikkoa ja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2" y="1187450"/>
            <a:ext cx="10294740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28C56EA-129A-ACE3-EA5A-D60A84E11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2950" y="2468455"/>
            <a:ext cx="395807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1016DE58-1EAC-E98B-4B0C-A17031600B3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42950" y="3462623"/>
            <a:ext cx="395807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C1D1897-A6D4-5911-4B73-84FE0E49894E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852919" y="2468455"/>
            <a:ext cx="395807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96A8927-9B45-EBF2-434C-59D3BF1455F5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852919" y="3462623"/>
            <a:ext cx="395807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53B1F74-7FD5-63E5-D2CC-729F389405EB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962888" y="2468455"/>
            <a:ext cx="395807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tIns="72000" rIns="72000" bIns="72000" anchor="ctr" anchorCtr="1">
            <a:noAutofit/>
          </a:bodyPr>
          <a:lstStyle>
            <a:lvl1pPr marL="0" indent="0" algn="ctr"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788C2F1-E552-4431-BF52-000D15966FB9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8962888" y="3462623"/>
            <a:ext cx="395807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109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tsikko, alaotsikko ja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825" y="1187449"/>
            <a:ext cx="10290238" cy="1183611"/>
          </a:xfrm>
        </p:spPr>
        <p:txBody>
          <a:bodyPr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003" y="2474383"/>
            <a:ext cx="5618753" cy="844032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003" y="3471529"/>
            <a:ext cx="5620931" cy="3322739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7" y="2474381"/>
            <a:ext cx="6117055" cy="844033"/>
          </a:xfrm>
        </p:spPr>
        <p:txBody>
          <a:bodyPr anchor="t" anchorCtr="0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7" y="3471529"/>
            <a:ext cx="6117055" cy="3322739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81875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neljä otsikkolaatikkoa ja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2" y="1187450"/>
            <a:ext cx="10294740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28C56EA-129A-ACE3-EA5A-D60A84E11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2951" y="2468456"/>
            <a:ext cx="276716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72000" rIns="108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1016DE58-1EAC-E98B-4B0C-A17031600B3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42951" y="3462623"/>
            <a:ext cx="276716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 marL="252000" indent="0">
              <a:buNone/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4EEFE99-8D86-984E-A201-B4E637E534E4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3852486" y="2468456"/>
            <a:ext cx="2767166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72000" rIns="108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5C76B9-0241-9172-EF61-18EE31B017E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852486" y="3462623"/>
            <a:ext cx="2767166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5B77373-4DB0-99A0-7AC0-B6B0368914B8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6962021" y="2468456"/>
            <a:ext cx="2767167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72000" rIns="108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68FAA14-C4A2-89FE-9B18-07E0A054FC3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6962021" y="3462623"/>
            <a:ext cx="2767167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F776B10-C825-53D5-BE01-E875F002C8FD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10071557" y="2468456"/>
            <a:ext cx="2767167" cy="99416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72000" rIns="108000" bIns="72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FF3FC027-600A-0282-8D05-360BD7ABB97B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10071557" y="3462623"/>
            <a:ext cx="2767167" cy="3418237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lIns="216000" tIns="216000" rIns="216000" bIns="216000"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141340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neljä teksti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187450"/>
            <a:ext cx="10298111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28C56EA-129A-ACE3-EA5A-D60A84E11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42950" y="2839065"/>
            <a:ext cx="2759792" cy="361747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B0182DF-A845-179A-3D71-5C121452B4D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882350" y="2839064"/>
            <a:ext cx="2759792" cy="3617471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B6B018-57E8-26A5-F645-DDECFE9A13E3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7021750" y="2839064"/>
            <a:ext cx="2759792" cy="3617471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1EFF720-16E0-E03D-DE15-CC9BA8C3772D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10161150" y="2839064"/>
            <a:ext cx="2759792" cy="3617471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000" tIns="108000" rIns="108000" bIns="108000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800"/>
            </a:lvl2pPr>
            <a:lvl3pPr marL="1007943" indent="0" algn="ctr">
              <a:buFont typeface="Arial" panose="020B0604020202020204" pitchFamily="34" charset="0"/>
              <a:buNone/>
              <a:defRPr sz="1323"/>
            </a:lvl3pPr>
            <a:lvl4pPr marL="1511915" indent="0" algn="ctr">
              <a:buFont typeface="Arial" panose="020B0604020202020204" pitchFamily="34" charset="0"/>
              <a:buNone/>
              <a:defRPr sz="1102"/>
            </a:lvl4pPr>
            <a:lvl5pPr marL="2015886" indent="0" algn="ctr">
              <a:buFont typeface="Arial" panose="020B0604020202020204" pitchFamily="34" charset="0"/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F53A6C1-A521-5F5D-778E-3C969D9B4510}"/>
              </a:ext>
            </a:extLst>
          </p:cNvPr>
          <p:cNvCxnSpPr/>
          <p:nvPr userDrawn="1"/>
        </p:nvCxnSpPr>
        <p:spPr>
          <a:xfrm>
            <a:off x="3165764" y="4679620"/>
            <a:ext cx="757150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211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0941" y="2995641"/>
            <a:ext cx="10281816" cy="2025968"/>
          </a:xfrm>
        </p:spPr>
        <p:txBody>
          <a:bodyPr lIns="0" bIns="0" anchor="b">
            <a:noAutofit/>
          </a:bodyPr>
          <a:lstStyle>
            <a:lvl1pPr algn="l">
              <a:lnSpc>
                <a:spcPct val="100000"/>
              </a:lnSpc>
              <a:defRPr sz="4400"/>
            </a:lvl1pPr>
          </a:lstStyle>
          <a:p>
            <a:r>
              <a:rPr lang="en-US" dirty="0" err="1"/>
              <a:t>Lainausteksti</a:t>
            </a:r>
            <a:r>
              <a:rPr lang="en-US" dirty="0"/>
              <a:t> </a:t>
            </a:r>
            <a:r>
              <a:rPr lang="en-US" dirty="0" err="1"/>
              <a:t>tähän</a:t>
            </a:r>
            <a:r>
              <a:rPr lang="en-US" dirty="0"/>
              <a:t>, se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muutaman</a:t>
            </a:r>
            <a:r>
              <a:rPr lang="en-US" dirty="0"/>
              <a:t> </a:t>
            </a:r>
            <a:r>
              <a:rPr lang="en-US" dirty="0" err="1"/>
              <a:t>rivin</a:t>
            </a:r>
            <a:r>
              <a:rPr lang="en-US" dirty="0"/>
              <a:t> </a:t>
            </a:r>
            <a:r>
              <a:rPr lang="en-US" dirty="0" err="1"/>
              <a:t>mittainen</a:t>
            </a:r>
            <a:r>
              <a:rPr lang="en-US" dirty="0"/>
              <a:t>. Jos </a:t>
            </a:r>
            <a:r>
              <a:rPr lang="en-US" dirty="0" err="1"/>
              <a:t>lainaus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mahdu</a:t>
            </a:r>
            <a:r>
              <a:rPr lang="en-US" dirty="0"/>
              <a:t>, </a:t>
            </a:r>
            <a:r>
              <a:rPr lang="en-US" dirty="0" err="1"/>
              <a:t>kokoa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pienentää</a:t>
            </a:r>
            <a:r>
              <a:rPr lang="en-US" dirty="0"/>
              <a:t> 32 </a:t>
            </a:r>
            <a:r>
              <a:rPr lang="en-US" dirty="0" err="1"/>
              <a:t>pisteeseen</a:t>
            </a:r>
            <a:r>
              <a:rPr lang="en-US" dirty="0"/>
              <a:t> </a:t>
            </a:r>
            <a:r>
              <a:rPr lang="en-US" dirty="0" err="1"/>
              <a:t>asti</a:t>
            </a:r>
            <a:r>
              <a:rPr lang="en-US" dirty="0"/>
              <a:t>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86426" y="5402531"/>
            <a:ext cx="3254637" cy="728998"/>
          </a:xfrm>
        </p:spPr>
        <p:txBody>
          <a:bodyPr rIns="0">
            <a:noAutofit/>
          </a:bodyPr>
          <a:lstStyle>
            <a:lvl1pPr marL="0" indent="0" algn="r">
              <a:buNone/>
              <a:defRPr sz="1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63A568-8787-AE04-50B5-EEB4751C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2" y="1144818"/>
            <a:ext cx="1767844" cy="146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014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C6511A-5650-2617-E576-CF367D2F4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825" y="1187450"/>
            <a:ext cx="10290238" cy="919646"/>
          </a:xfrm>
        </p:spPr>
        <p:txBody>
          <a:bodyPr anchor="t" anchorCtr="0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6DD412-7233-1B02-4E16-B7CFE914D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879E6D-75A0-079A-B519-DDB767AF351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3002" y="2522764"/>
            <a:ext cx="10374919" cy="4046329"/>
          </a:xfrm>
        </p:spPr>
        <p:txBody>
          <a:bodyPr anchor="t" anchorCtr="0">
            <a:noAutofit/>
          </a:bodyPr>
          <a:lstStyle>
            <a:lvl1pPr marL="0" indent="0" defTabSz="9972000">
              <a:lnSpc>
                <a:spcPts val="4000"/>
              </a:lnSpc>
              <a:spcBef>
                <a:spcPts val="0"/>
              </a:spcBef>
              <a:buNone/>
              <a:tabLst>
                <a:tab pos="0" algn="r"/>
              </a:tabLst>
              <a:defRPr sz="2800" b="0" u="none" baseline="0">
                <a:uFill>
                  <a:solidFill>
                    <a:schemeClr val="tx1"/>
                  </a:solidFill>
                </a:u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</a:p>
          <a:p>
            <a:pPr lvl="0"/>
            <a:r>
              <a:rPr lang="en-US" dirty="0"/>
              <a:t>Click to edit Master text styles	xx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163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61B3E-6FE4-ABC8-E3A8-69D16A501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80104-B4E5-30C8-0930-D1E58FB2D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26338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3AED4EC9-5606-E88C-27DA-9FCC89F5AB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7" y="407449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A327D4C-CF94-62C3-0148-241A1E489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8D99B33-2E32-57E4-AA76-3B2E092AE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D0EB515D-981F-3627-E8E8-2A996C3AA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5871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8057F938-79FE-8479-8588-0C798B9541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7" y="707842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7848AC0A-7873-F6B7-6D3C-B5C64CA37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2D0507-FB27-28C2-22C2-B99BD787B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283B2B9B-9D34-EA4D-5D81-B5681972A8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29771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B6884AF-F4A3-0111-2972-9429ED286B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9" y="670522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405E755E-2324-284A-2A91-2083F018A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CDCC99-FB08-032F-0723-73E15A354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513CDA5-232F-ADB7-AC6A-078C955FF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00507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23AA600-FC51-370F-99CF-E9A036BF51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6" y="575931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957DC4CC-D7F9-6936-FCC3-4314422A8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676B5B-99BF-4249-BE82-C9082000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E5147E6-85CE-B3BD-B834-6E16F63061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99394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8FABA29E-5846-47D0-160E-FF3628AB07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96" y="642529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2A3209F2-EE96-1CAB-AF22-2CC642658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25FC9F-6103-D97A-8DD6-1F82636A4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9455B336-8B01-8828-5BBA-60576FC1FC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9027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+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1187450"/>
            <a:ext cx="7086757" cy="559629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0690" y="2073834"/>
            <a:ext cx="4450252" cy="994167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0689" y="3301408"/>
            <a:ext cx="4450251" cy="348233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71885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4FFF3BA-7184-4D90-0674-B51E42275E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31" y="726504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65C5AC12-7D0C-CC98-27D7-5571417B5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6E6D2BA-D054-D699-C72B-9914082E8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2C2D2137-A6C8-3316-62B4-EFD229269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52721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5D74C84-2900-8805-5AF3-C8C7A808B7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0" y="575931"/>
            <a:ext cx="4860046" cy="698374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A5CB2B8A-E6A7-6973-7561-BC46587C6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126224-4D60-2B1E-CD1C-2CF979977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8C957978-80CC-99DA-97B0-F18121A707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25978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AF76594-B871-88F1-94C5-A00F6A8656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86" y="787710"/>
            <a:ext cx="4680214" cy="653416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717A45BC-DC6E-502C-0B22-3048B6EB97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752150-3D93-04EA-2821-42F411E0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69904353-44A5-6CAA-C2AF-4F08B8C1A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32039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A8A865EA-6F41-8A27-4D9E-1C9EF9E9CD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8" y="590309"/>
            <a:ext cx="4860046" cy="720015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359F134-7EF7-3782-EB56-5D58C14FC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C91260B-A431-60C0-5163-2B438B20A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4C5E42E-BC49-B3FE-5EB2-F1F6F0D96C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31981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F186CE-7AFF-4B42-DE40-D1496FD02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54ECD99-1E51-1006-88B8-BB2ABB4FBE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52" y="556403"/>
            <a:ext cx="5039878" cy="707366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2A54B3BA-0C60-C060-0B8E-67AF88A87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6018" y="4783918"/>
            <a:ext cx="6269182" cy="1734267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latin typeface="+mj-lt"/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94F866-4877-5E32-3B5D-D4E0CE4D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56018" y="4437112"/>
            <a:ext cx="768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1B18FCD-71C5-4469-491C-D0177D1CDC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6018" y="1187450"/>
            <a:ext cx="6269182" cy="2902857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48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11986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 1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8D1BE-777A-B2D3-D0E6-BF957A9A3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45625" y="4426526"/>
            <a:ext cx="3272848" cy="261879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  <a:lvl4pPr marL="540000" indent="0">
              <a:buFontTx/>
              <a:buNone/>
              <a:defRPr/>
            </a:lvl4pPr>
            <a:lvl5pPr marL="7200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F934F3-1D7D-D5AE-A936-A1536BD9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25" y="2628898"/>
            <a:ext cx="3272848" cy="1600201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2208AD38-C9C5-D930-0D41-FC234205D5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5"/>
          <a:stretch/>
        </p:blipFill>
        <p:spPr>
          <a:xfrm>
            <a:off x="106679" y="0"/>
            <a:ext cx="11018343" cy="755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952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 2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EEA36B30-A813-8FB6-A0FB-318CE8A5D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8D1BE-777A-B2D3-D0E6-BF957A9A3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45625" y="4426526"/>
            <a:ext cx="3272848" cy="261879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  <a:lvl4pPr marL="540000" indent="0">
              <a:buFontTx/>
              <a:buNone/>
              <a:defRPr/>
            </a:lvl4pPr>
            <a:lvl5pPr marL="7200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F934F3-1D7D-D5AE-A936-A1536BD9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625" y="2628898"/>
            <a:ext cx="3272848" cy="1600201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FEF16F13-9695-C3D8-DDFD-0682A6FC09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4"/>
          <a:stretch/>
        </p:blipFill>
        <p:spPr>
          <a:xfrm>
            <a:off x="-10379" y="-1"/>
            <a:ext cx="1124830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7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751A236-BC17-A52D-A35B-7FFCFF409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3" y="531906"/>
            <a:ext cx="10294740" cy="1207443"/>
          </a:xfrm>
        </p:spPr>
        <p:txBody>
          <a:bodyPr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11175B-B31E-9629-1812-EF8EEAE67C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6322" y="1972234"/>
            <a:ext cx="12174619" cy="489066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8637513-BD7D-DD07-659A-857909AA9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683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ksi 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1187450"/>
            <a:ext cx="9778243" cy="5643656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18629" y="3524693"/>
            <a:ext cx="2102314" cy="3306413"/>
          </a:xfrm>
        </p:spPr>
        <p:txBody>
          <a:bodyPr anchor="b" anchorCtr="0">
            <a:noAutofit/>
          </a:bodyPr>
          <a:lstStyle>
            <a:lvl1pPr marL="0" indent="0">
              <a:lnSpc>
                <a:spcPts val="2200"/>
              </a:lnSpc>
              <a:buNone/>
              <a:defRPr sz="20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757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viisi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73E56-DD38-B706-0C78-C841B9EEF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322" y="1187450"/>
            <a:ext cx="10294740" cy="994167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6322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46322" y="4885761"/>
            <a:ext cx="1853442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4FB1DA9-5769-19E4-D5A7-1B824AD17E6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2846188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CAE6319-D406-B699-C90C-3BF2E6E3204F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4946054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2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0EE87E3-C846-8AF1-E33B-4FD404C8865B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7045920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548423F-3124-C741-E716-D487645D87E4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9145785" y="2394238"/>
            <a:ext cx="1895278" cy="227890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D68729-4A09-4234-C75D-30B5EB76E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57F4414-A102-B88D-C096-5D1A77700F4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43550" y="4885762"/>
            <a:ext cx="1853442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84035D9-07B7-3FA2-7EA9-3A8202D1E9F4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940777" y="4885761"/>
            <a:ext cx="1853442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8C6B5E7-AF9D-BB2A-B220-28FF888ADB88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7087756" y="4885761"/>
            <a:ext cx="1853442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81A5098-E7CF-3310-3DDC-E9F0CBBFDEAF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166703" y="4885761"/>
            <a:ext cx="1853442" cy="200484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08560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image" Target="../media/image15.png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8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2486" y="1187449"/>
            <a:ext cx="10292032" cy="11329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485" y="2564296"/>
            <a:ext cx="10292032" cy="4315723"/>
          </a:xfrm>
          <a:prstGeom prst="rect">
            <a:avLst/>
          </a:prstGeom>
        </p:spPr>
        <p:txBody>
          <a:bodyPr vert="horz" lIns="0" tIns="0" rIns="36000" bIns="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1278588-57C8-6D63-61D6-749AD997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1791576" y="534191"/>
            <a:ext cx="1137953" cy="1132907"/>
          </a:xfrm>
          <a:prstGeom prst="rect">
            <a:avLst/>
          </a:prstGeom>
        </p:spPr>
      </p:pic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741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2" r:id="rId2"/>
    <p:sldLayoutId id="2147483683" r:id="rId3"/>
    <p:sldLayoutId id="2147483676" r:id="rId4"/>
    <p:sldLayoutId id="2147483677" r:id="rId5"/>
    <p:sldLayoutId id="2147483681" r:id="rId6"/>
    <p:sldLayoutId id="2147483678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0" r:id="rId13"/>
    <p:sldLayoutId id="2147483692" r:id="rId14"/>
    <p:sldLayoutId id="2147483694" r:id="rId15"/>
    <p:sldLayoutId id="2147483696" r:id="rId16"/>
    <p:sldLayoutId id="2147483695" r:id="rId17"/>
    <p:sldLayoutId id="2147483746" r:id="rId18"/>
    <p:sldLayoutId id="2147483745" r:id="rId19"/>
    <p:sldLayoutId id="2147483691" r:id="rId20"/>
    <p:sldLayoutId id="2147483693" r:id="rId21"/>
    <p:sldLayoutId id="2147483719" r:id="rId22"/>
    <p:sldLayoutId id="2147483728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39" r:id="rId32"/>
    <p:sldLayoutId id="2147483742" r:id="rId33"/>
    <p:sldLayoutId id="2147483741" r:id="rId34"/>
    <p:sldLayoutId id="2147483679" r:id="rId35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1007943" rtl="0" eaLnBrk="1" latinLnBrk="0" hangingPunct="1">
        <a:lnSpc>
          <a:spcPct val="100000"/>
        </a:lnSpc>
        <a:spcBef>
          <a:spcPts val="1102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1007943" rtl="0" eaLnBrk="1" latinLnBrk="0" hangingPunct="1">
        <a:lnSpc>
          <a:spcPct val="100000"/>
        </a:lnSpc>
        <a:spcBef>
          <a:spcPts val="55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1007943" rtl="0" eaLnBrk="1" latinLnBrk="0" hangingPunct="1">
        <a:lnSpc>
          <a:spcPct val="100000"/>
        </a:lnSpc>
        <a:spcBef>
          <a:spcPts val="55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1007943" rtl="0" eaLnBrk="1" latinLnBrk="0" hangingPunct="1">
        <a:lnSpc>
          <a:spcPts val="2600"/>
        </a:lnSpc>
        <a:spcBef>
          <a:spcPts val="55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52000" algn="l" defTabSz="1007943" rtl="0" eaLnBrk="1" latinLnBrk="0" hangingPunct="1">
        <a:lnSpc>
          <a:spcPts val="2600"/>
        </a:lnSpc>
        <a:spcBef>
          <a:spcPts val="55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48" userDrawn="1">
          <p15:clr>
            <a:srgbClr val="F26B43"/>
          </p15:clr>
        </p15:guide>
        <p15:guide id="2" pos="4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2486" y="1187449"/>
            <a:ext cx="10292032" cy="11327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485" y="2498271"/>
            <a:ext cx="10292032" cy="4252540"/>
          </a:xfrm>
          <a:prstGeom prst="rect">
            <a:avLst/>
          </a:prstGeom>
        </p:spPr>
        <p:txBody>
          <a:bodyPr vert="horz" lIns="0" tIns="0" rIns="3600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68993" y="6947383"/>
            <a:ext cx="8451949" cy="4024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322" y="6947383"/>
            <a:ext cx="3023949" cy="402483"/>
          </a:xfrm>
          <a:prstGeom prst="rect">
            <a:avLst/>
          </a:prstGeom>
        </p:spPr>
        <p:txBody>
          <a:bodyPr vert="horz" lIns="0" tIns="45720" rIns="91440" bIns="0" rtlCol="0" anchor="b" anchorCtr="0"/>
          <a:lstStyle>
            <a:lvl1pPr algn="l">
              <a:defRPr sz="1100">
                <a:solidFill>
                  <a:schemeClr val="bg1"/>
                </a:solidFill>
                <a:latin typeface="+mj-lt"/>
              </a:defRPr>
            </a:lvl1pPr>
          </a:lstStyle>
          <a:p>
            <a:fld id="{6AA57862-0A67-47A3-90AF-A5BAFFA0C3D6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13EC0C41-855E-3F1C-1396-634D8CCC0C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562" y="534386"/>
            <a:ext cx="1137556" cy="113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0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44" r:id="rId30"/>
    <p:sldLayoutId id="2147483743" r:id="rId3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1007943" rtl="0" eaLnBrk="1" latinLnBrk="0" hangingPunct="1">
        <a:lnSpc>
          <a:spcPct val="100000"/>
        </a:lnSpc>
        <a:spcBef>
          <a:spcPts val="1102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504000" indent="-252000" algn="l" defTabSz="1007943" rtl="0" eaLnBrk="1" latinLnBrk="0" hangingPunct="1">
        <a:lnSpc>
          <a:spcPct val="100000"/>
        </a:lnSpc>
        <a:spcBef>
          <a:spcPts val="55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756000" indent="-252000" algn="l" defTabSz="1007943" rtl="0" eaLnBrk="1" latinLnBrk="0" hangingPunct="1">
        <a:lnSpc>
          <a:spcPct val="100000"/>
        </a:lnSpc>
        <a:spcBef>
          <a:spcPts val="55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008000" indent="-252000" algn="l" defTabSz="1007943" rtl="0" eaLnBrk="1" latinLnBrk="0" hangingPunct="1">
        <a:lnSpc>
          <a:spcPts val="26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+mn-lt"/>
          <a:ea typeface="+mn-ea"/>
          <a:cs typeface="+mn-cs"/>
        </a:defRPr>
      </a:lvl4pPr>
      <a:lvl5pPr marL="1152000" indent="-252000" algn="l" defTabSz="1007943" rtl="0" eaLnBrk="1" latinLnBrk="0" hangingPunct="1">
        <a:lnSpc>
          <a:spcPts val="2600"/>
        </a:lnSpc>
        <a:spcBef>
          <a:spcPts val="551"/>
        </a:spcBef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48" userDrawn="1">
          <p15:clr>
            <a:srgbClr val="F26B43"/>
          </p15:clr>
        </p15:guide>
        <p15:guide id="2" pos="4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B79BE904-E8AB-491A-EBB6-7988ACBB2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1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D90A6EB-A12D-CB94-DD75-6373E938E1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 of </a:t>
            </a:r>
            <a:r>
              <a:rPr lang="fi-FI" dirty="0" err="1"/>
              <a:t>Humans</a:t>
            </a:r>
            <a:r>
              <a:rPr lang="fi-FI" dirty="0"/>
              <a:t> </a:t>
            </a:r>
            <a:r>
              <a:rPr lang="fi-FI" dirty="0" err="1"/>
              <a:t>when</a:t>
            </a:r>
            <a:r>
              <a:rPr lang="fi-FI" dirty="0"/>
              <a:t> Using AI in Professional Reporting?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828387C5-65C2-111A-8544-F0F602A3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247" y="4946463"/>
            <a:ext cx="10560221" cy="1742992"/>
          </a:xfrm>
        </p:spPr>
        <p:txBody>
          <a:bodyPr/>
          <a:lstStyle/>
          <a:p>
            <a:r>
              <a:rPr lang="fi-FI" dirty="0"/>
              <a:t>Eero Voutilainen, </a:t>
            </a:r>
            <a:r>
              <a:rPr lang="fi-FI" dirty="0" err="1"/>
              <a:t>Parliament</a:t>
            </a:r>
            <a:r>
              <a:rPr lang="fi-FI" dirty="0"/>
              <a:t> of Finland</a:t>
            </a:r>
          </a:p>
          <a:p>
            <a:r>
              <a:rPr lang="fi-FI" dirty="0" err="1"/>
              <a:t>Diamesic</a:t>
            </a:r>
            <a:r>
              <a:rPr lang="fi-FI" dirty="0"/>
              <a:t> 9 Conference, 28 </a:t>
            </a:r>
            <a:r>
              <a:rPr lang="fi-FI" dirty="0" err="1"/>
              <a:t>July</a:t>
            </a:r>
            <a:r>
              <a:rPr lang="fi-FI" dirty="0"/>
              <a:t> 2026</a:t>
            </a:r>
          </a:p>
          <a:p>
            <a:r>
              <a:rPr lang="fi-FI" dirty="0" err="1"/>
              <a:t>Adelphi</a:t>
            </a:r>
            <a:r>
              <a:rPr lang="fi-FI" dirty="0"/>
              <a:t> Hotel, Liverpool</a:t>
            </a:r>
          </a:p>
        </p:txBody>
      </p:sp>
    </p:spTree>
    <p:extLst>
      <p:ext uri="{BB962C8B-B14F-4D97-AF65-F5344CB8AC3E}">
        <p14:creationId xmlns:p14="http://schemas.microsoft.com/office/powerpoint/2010/main" val="3314063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C8C5F-04ED-944C-9523-1E86ACDD1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3325827-FF6F-DC99-CD01-74E8663A0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10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C3A8718-E830-3D1E-0A5C-84B38D1BA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 err="1"/>
              <a:t>References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CF08593-A9CB-898E-10FD-089043E4B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3" y="1657350"/>
            <a:ext cx="10672009" cy="5528698"/>
          </a:xfrm>
        </p:spPr>
        <p:txBody>
          <a:bodyPr/>
          <a:lstStyle/>
          <a:p>
            <a:r>
              <a:rPr lang="fi-FI" sz="2400" dirty="0"/>
              <a:t>Eugeni, Carlo 2023: </a:t>
            </a:r>
            <a:r>
              <a:rPr lang="fi-FI" sz="2400" dirty="0" err="1"/>
              <a:t>Mice</a:t>
            </a:r>
            <a:r>
              <a:rPr lang="fi-FI" sz="2400" dirty="0"/>
              <a:t>, Machines and </a:t>
            </a:r>
            <a:r>
              <a:rPr lang="fi-FI" sz="2400" dirty="0" err="1"/>
              <a:t>Men</a:t>
            </a:r>
            <a:r>
              <a:rPr lang="fi-FI" sz="2400" dirty="0"/>
              <a:t>. – </a:t>
            </a:r>
            <a:r>
              <a:rPr lang="fi-FI" sz="2400" i="1" dirty="0" err="1"/>
              <a:t>Tiro</a:t>
            </a:r>
            <a:r>
              <a:rPr lang="fi-FI" sz="2400" i="1" dirty="0"/>
              <a:t> 1/2023.</a:t>
            </a:r>
            <a:r>
              <a:rPr lang="fi-FI" sz="2400" dirty="0"/>
              <a:t> </a:t>
            </a:r>
          </a:p>
          <a:p>
            <a:r>
              <a:rPr lang="fi-FI" sz="2400" dirty="0"/>
              <a:t>Pereira, Ana Rita &amp; Paulo Granja 2025: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Influence</a:t>
            </a:r>
            <a:r>
              <a:rPr lang="fi-FI" sz="2400" dirty="0"/>
              <a:t> of AI on </a:t>
            </a:r>
            <a:r>
              <a:rPr lang="fi-FI" sz="2400" dirty="0" err="1"/>
              <a:t>Grammatical</a:t>
            </a:r>
            <a:r>
              <a:rPr lang="fi-FI" sz="2400" dirty="0"/>
              <a:t> </a:t>
            </a:r>
            <a:r>
              <a:rPr lang="fi-FI" sz="2400" dirty="0" err="1"/>
              <a:t>Correction</a:t>
            </a:r>
            <a:r>
              <a:rPr lang="fi-FI" sz="2400" dirty="0"/>
              <a:t> in </a:t>
            </a:r>
            <a:r>
              <a:rPr lang="fi-FI" sz="2400" dirty="0" err="1"/>
              <a:t>Portuguese</a:t>
            </a:r>
            <a:r>
              <a:rPr lang="fi-FI" sz="2400" dirty="0"/>
              <a:t> </a:t>
            </a:r>
            <a:r>
              <a:rPr lang="fi-FI" sz="2400" dirty="0" err="1"/>
              <a:t>Parliament</a:t>
            </a:r>
            <a:r>
              <a:rPr lang="fi-FI" sz="2400" dirty="0"/>
              <a:t> </a:t>
            </a:r>
            <a:r>
              <a:rPr lang="fi-FI" sz="2400" dirty="0" err="1"/>
              <a:t>Plenary</a:t>
            </a:r>
            <a:r>
              <a:rPr lang="fi-FI" sz="2400" dirty="0"/>
              <a:t> Session </a:t>
            </a:r>
            <a:r>
              <a:rPr lang="fi-FI" sz="2400" dirty="0" err="1"/>
              <a:t>Reports</a:t>
            </a:r>
            <a:r>
              <a:rPr lang="fi-FI" sz="2400" dirty="0"/>
              <a:t> – </a:t>
            </a:r>
            <a:r>
              <a:rPr lang="fi-FI" sz="2400" dirty="0" err="1"/>
              <a:t>First</a:t>
            </a:r>
            <a:r>
              <a:rPr lang="fi-FI" sz="2400" dirty="0"/>
              <a:t> </a:t>
            </a:r>
            <a:r>
              <a:rPr lang="fi-FI" sz="2400" dirty="0" err="1"/>
              <a:t>Observations</a:t>
            </a:r>
            <a:r>
              <a:rPr lang="fi-FI" sz="2400" dirty="0"/>
              <a:t> – </a:t>
            </a:r>
            <a:r>
              <a:rPr lang="fi-FI" sz="2400" i="1" dirty="0" err="1"/>
              <a:t>Tiro</a:t>
            </a:r>
            <a:r>
              <a:rPr lang="fi-FI" sz="2400" i="1" dirty="0"/>
              <a:t> 2/2025</a:t>
            </a:r>
            <a:r>
              <a:rPr lang="fi-FI" sz="2400" dirty="0"/>
              <a:t>.</a:t>
            </a:r>
          </a:p>
          <a:p>
            <a:r>
              <a:rPr lang="fi-FI" sz="2400" dirty="0"/>
              <a:t>Pereira, Ana Rita &amp; Paulo Granja 2026: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Influence</a:t>
            </a:r>
            <a:r>
              <a:rPr lang="fi-FI" sz="2400" dirty="0"/>
              <a:t> of AI on </a:t>
            </a:r>
            <a:r>
              <a:rPr lang="fi-FI" sz="2400" dirty="0" err="1"/>
              <a:t>Grammatical</a:t>
            </a:r>
            <a:r>
              <a:rPr lang="fi-FI" sz="2400" dirty="0"/>
              <a:t> </a:t>
            </a:r>
            <a:r>
              <a:rPr lang="fi-FI" sz="2400" dirty="0" err="1"/>
              <a:t>Correction</a:t>
            </a:r>
            <a:r>
              <a:rPr lang="fi-FI" sz="2400" dirty="0"/>
              <a:t> in </a:t>
            </a:r>
            <a:r>
              <a:rPr lang="fi-FI" sz="2400" dirty="0" err="1"/>
              <a:t>Portuguese</a:t>
            </a:r>
            <a:r>
              <a:rPr lang="fi-FI" sz="2400" dirty="0"/>
              <a:t> </a:t>
            </a:r>
            <a:r>
              <a:rPr lang="fi-FI" sz="2400" dirty="0" err="1"/>
              <a:t>Parliament</a:t>
            </a:r>
            <a:r>
              <a:rPr lang="fi-FI" sz="2400" dirty="0"/>
              <a:t> </a:t>
            </a:r>
            <a:r>
              <a:rPr lang="fi-FI" sz="2400" dirty="0" err="1"/>
              <a:t>Plenary</a:t>
            </a:r>
            <a:r>
              <a:rPr lang="fi-FI" sz="2400" dirty="0"/>
              <a:t> Session </a:t>
            </a:r>
            <a:r>
              <a:rPr lang="fi-FI" sz="2400" dirty="0" err="1"/>
              <a:t>Reports</a:t>
            </a:r>
            <a:r>
              <a:rPr lang="fi-FI" sz="2400" dirty="0"/>
              <a:t> — Preliminary </a:t>
            </a:r>
            <a:r>
              <a:rPr lang="fi-FI" sz="2400" dirty="0" err="1"/>
              <a:t>Conclusions</a:t>
            </a:r>
            <a:r>
              <a:rPr lang="fi-FI" sz="2400" dirty="0"/>
              <a:t>. – </a:t>
            </a:r>
            <a:r>
              <a:rPr lang="fi-FI" sz="2400" i="1" dirty="0" err="1"/>
              <a:t>Tiro</a:t>
            </a:r>
            <a:r>
              <a:rPr lang="fi-FI" sz="2400" i="1" dirty="0"/>
              <a:t> 1/2026</a:t>
            </a:r>
            <a:r>
              <a:rPr lang="fi-FI" sz="2400" dirty="0"/>
              <a:t>.</a:t>
            </a:r>
          </a:p>
          <a:p>
            <a:r>
              <a:rPr lang="fi-FI" sz="2400" dirty="0"/>
              <a:t>Reis, Ana Luísa 2025: AI-</a:t>
            </a:r>
            <a:r>
              <a:rPr lang="fi-FI" sz="2400" dirty="0" err="1"/>
              <a:t>Based</a:t>
            </a:r>
            <a:r>
              <a:rPr lang="fi-FI" sz="2400" dirty="0"/>
              <a:t> ASR Tools and </a:t>
            </a:r>
            <a:r>
              <a:rPr lang="fi-FI" sz="2400" dirty="0" err="1"/>
              <a:t>Humorous</a:t>
            </a:r>
            <a:r>
              <a:rPr lang="fi-FI" sz="2400" dirty="0"/>
              <a:t> Mix-Ups: </a:t>
            </a:r>
            <a:r>
              <a:rPr lang="fi-FI" sz="2400" dirty="0" err="1"/>
              <a:t>Rethinking</a:t>
            </a:r>
            <a:r>
              <a:rPr lang="fi-FI" sz="2400" dirty="0"/>
              <a:t> Human </a:t>
            </a:r>
            <a:r>
              <a:rPr lang="fi-FI" sz="2400" dirty="0" err="1"/>
              <a:t>Work</a:t>
            </a:r>
            <a:r>
              <a:rPr lang="fi-FI" sz="2400" dirty="0"/>
              <a:t> </a:t>
            </a:r>
            <a:r>
              <a:rPr lang="fi-FI" sz="2400" dirty="0" err="1"/>
              <a:t>with</a:t>
            </a:r>
            <a:r>
              <a:rPr lang="fi-FI" sz="2400" dirty="0"/>
              <a:t> </a:t>
            </a:r>
            <a:r>
              <a:rPr lang="fi-FI" sz="2400" dirty="0" err="1"/>
              <a:t>Automatic</a:t>
            </a:r>
            <a:r>
              <a:rPr lang="fi-FI" sz="2400" dirty="0"/>
              <a:t> </a:t>
            </a:r>
            <a:r>
              <a:rPr lang="fi-FI" sz="2400" dirty="0" err="1"/>
              <a:t>Transcription</a:t>
            </a:r>
            <a:r>
              <a:rPr lang="fi-FI" sz="2400" dirty="0"/>
              <a:t>. – </a:t>
            </a:r>
            <a:r>
              <a:rPr lang="fi-FI" sz="2400" i="1" dirty="0" err="1"/>
              <a:t>Tiro</a:t>
            </a:r>
            <a:r>
              <a:rPr lang="fi-FI" sz="2400" i="1" dirty="0"/>
              <a:t> 2/2025.</a:t>
            </a:r>
          </a:p>
          <a:p>
            <a:r>
              <a:rPr lang="fi-FI" sz="2400" dirty="0"/>
              <a:t>Varisto, Niklas &amp; Riikka Kuronen 2022: A </a:t>
            </a:r>
            <a:r>
              <a:rPr lang="fi-FI" sz="2400" dirty="0" err="1"/>
              <a:t>Good</a:t>
            </a:r>
            <a:r>
              <a:rPr lang="fi-FI" sz="2400" dirty="0"/>
              <a:t> </a:t>
            </a:r>
            <a:r>
              <a:rPr lang="fi-FI" sz="2400" dirty="0" err="1"/>
              <a:t>servant</a:t>
            </a:r>
            <a:r>
              <a:rPr lang="fi-FI" sz="2400" dirty="0"/>
              <a:t> </a:t>
            </a:r>
            <a:r>
              <a:rPr lang="fi-FI" sz="2400" dirty="0" err="1"/>
              <a:t>but</a:t>
            </a:r>
            <a:r>
              <a:rPr lang="fi-FI" sz="2400" dirty="0"/>
              <a:t> a </a:t>
            </a:r>
            <a:r>
              <a:rPr lang="fi-FI" sz="2400" dirty="0" err="1"/>
              <a:t>bad</a:t>
            </a:r>
            <a:r>
              <a:rPr lang="fi-FI" sz="2400" dirty="0"/>
              <a:t> </a:t>
            </a:r>
            <a:r>
              <a:rPr lang="fi-FI" sz="2400" dirty="0" err="1"/>
              <a:t>master</a:t>
            </a:r>
            <a:r>
              <a:rPr lang="fi-FI" sz="2400" dirty="0"/>
              <a:t>. </a:t>
            </a:r>
            <a:r>
              <a:rPr lang="fi-FI" sz="2400" dirty="0" err="1"/>
              <a:t>Introducing</a:t>
            </a:r>
            <a:r>
              <a:rPr lang="fi-FI" sz="2400" dirty="0"/>
              <a:t> ASR at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Parliament</a:t>
            </a:r>
            <a:r>
              <a:rPr lang="fi-FI" sz="2400" dirty="0"/>
              <a:t> of Finland. – </a:t>
            </a:r>
            <a:r>
              <a:rPr lang="fi-FI" sz="2400" i="1" dirty="0" err="1"/>
              <a:t>Tiro</a:t>
            </a:r>
            <a:r>
              <a:rPr lang="fi-FI" sz="2400" i="1" dirty="0"/>
              <a:t> 2/2022 </a:t>
            </a:r>
          </a:p>
          <a:p>
            <a:r>
              <a:rPr lang="fi-FI" sz="2400" dirty="0"/>
              <a:t>Voutilainen, Eero 2025: </a:t>
            </a:r>
            <a:r>
              <a:rPr lang="fi-FI" sz="2400" dirty="0" err="1"/>
              <a:t>Who</a:t>
            </a:r>
            <a:r>
              <a:rPr lang="fi-FI" sz="2400" dirty="0"/>
              <a:t> </a:t>
            </a:r>
            <a:r>
              <a:rPr lang="fi-FI" sz="2400" dirty="0" err="1"/>
              <a:t>or</a:t>
            </a:r>
            <a:r>
              <a:rPr lang="fi-FI" sz="2400" dirty="0"/>
              <a:t> </a:t>
            </a:r>
            <a:r>
              <a:rPr lang="fi-FI" sz="2400" dirty="0" err="1"/>
              <a:t>What</a:t>
            </a:r>
            <a:r>
              <a:rPr lang="fi-FI" sz="2400" dirty="0"/>
              <a:t> </a:t>
            </a:r>
            <a:r>
              <a:rPr lang="fi-FI" sz="2400" dirty="0" err="1"/>
              <a:t>Makes</a:t>
            </a:r>
            <a:r>
              <a:rPr lang="fi-FI" sz="2400" dirty="0"/>
              <a:t>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Decisions</a:t>
            </a:r>
            <a:r>
              <a:rPr lang="fi-FI" sz="2400" dirty="0"/>
              <a:t> in AI-</a:t>
            </a:r>
            <a:r>
              <a:rPr lang="fi-FI" sz="2400" dirty="0" err="1"/>
              <a:t>Assisted</a:t>
            </a:r>
            <a:r>
              <a:rPr lang="fi-FI" sz="2400" dirty="0"/>
              <a:t> Professional Reporting?  – </a:t>
            </a:r>
            <a:r>
              <a:rPr lang="fi-FI" sz="2400" i="1" dirty="0" err="1"/>
              <a:t>Tiro</a:t>
            </a:r>
            <a:r>
              <a:rPr lang="fi-FI" sz="2400" i="1" dirty="0"/>
              <a:t> 2/2025</a:t>
            </a:r>
            <a:r>
              <a:rPr lang="fi-FI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905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CB475-6E99-714F-FB7F-AF343E51E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2A58AD88-3FFA-48CE-001A-E14B99863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2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9C1A105E-D2ED-FF9E-61DB-59F8AE992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 err="1"/>
              <a:t>Reporter’s</a:t>
            </a:r>
            <a:r>
              <a:rPr lang="fi-FI" dirty="0"/>
              <a:t> </a:t>
            </a:r>
            <a:r>
              <a:rPr lang="fi-FI" dirty="0" err="1"/>
              <a:t>Role</a:t>
            </a:r>
            <a:r>
              <a:rPr lang="fi-FI" dirty="0"/>
              <a:t> and </a:t>
            </a:r>
            <a:r>
              <a:rPr lang="fi-FI" dirty="0" err="1"/>
              <a:t>Agency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Age</a:t>
            </a:r>
            <a:r>
              <a:rPr lang="fi-FI" dirty="0"/>
              <a:t> of AI:</a:t>
            </a:r>
            <a:br>
              <a:rPr lang="fi-FI" dirty="0"/>
            </a:br>
            <a:r>
              <a:rPr lang="fi-FI" dirty="0" err="1"/>
              <a:t>The</a:t>
            </a:r>
            <a:r>
              <a:rPr lang="fi-FI" dirty="0"/>
              <a:t> Case of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Parliament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BB029DB-370E-CD04-7A6A-3EE0AD99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2" y="1657350"/>
            <a:ext cx="9477367" cy="5528698"/>
          </a:xfrm>
        </p:spPr>
        <p:txBody>
          <a:bodyPr/>
          <a:lstStyle/>
          <a:p>
            <a:r>
              <a:rPr lang="en-US" b="1" dirty="0"/>
              <a:t>Question</a:t>
            </a:r>
            <a:r>
              <a:rPr lang="en-US" dirty="0"/>
              <a:t>: How have reporting and the role of reporter been changed by AI in the reporting office of the Finnish Parliament?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ASR for </a:t>
            </a:r>
            <a:r>
              <a:rPr lang="fi-FI" dirty="0" err="1"/>
              <a:t>draft</a:t>
            </a:r>
            <a:r>
              <a:rPr lang="fi-FI" dirty="0"/>
              <a:t> </a:t>
            </a:r>
            <a:r>
              <a:rPr lang="fi-FI" dirty="0" err="1"/>
              <a:t>reports</a:t>
            </a:r>
            <a:r>
              <a:rPr lang="fi-FI" dirty="0"/>
              <a:t> </a:t>
            </a:r>
            <a:r>
              <a:rPr lang="fi-FI" dirty="0" err="1"/>
              <a:t>since</a:t>
            </a:r>
            <a:r>
              <a:rPr lang="fi-FI" dirty="0"/>
              <a:t> 2019 (</a:t>
            </a:r>
            <a:r>
              <a:rPr lang="fi-FI" dirty="0" err="1"/>
              <a:t>see</a:t>
            </a:r>
            <a:r>
              <a:rPr lang="fi-FI" dirty="0"/>
              <a:t> Varisto &amp; Kuronen 2022)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A </a:t>
            </a:r>
            <a:r>
              <a:rPr lang="fi-FI" dirty="0" err="1"/>
              <a:t>new</a:t>
            </a:r>
            <a:r>
              <a:rPr lang="fi-FI" dirty="0"/>
              <a:t> LLM for </a:t>
            </a:r>
            <a:r>
              <a:rPr lang="fi-FI" dirty="0" err="1"/>
              <a:t>better</a:t>
            </a:r>
            <a:r>
              <a:rPr lang="fi-FI" dirty="0"/>
              <a:t> </a:t>
            </a:r>
            <a:r>
              <a:rPr lang="fi-FI" dirty="0" err="1"/>
              <a:t>results</a:t>
            </a:r>
            <a:r>
              <a:rPr lang="fi-FI" dirty="0"/>
              <a:t> and </a:t>
            </a:r>
            <a:r>
              <a:rPr lang="fi-FI" dirty="0" err="1"/>
              <a:t>pre-editing</a:t>
            </a:r>
            <a:r>
              <a:rPr lang="fi-FI" dirty="0"/>
              <a:t> </a:t>
            </a:r>
            <a:r>
              <a:rPr lang="fi-FI" dirty="0" err="1"/>
              <a:t>since</a:t>
            </a:r>
            <a:r>
              <a:rPr lang="fi-FI" dirty="0"/>
              <a:t> 2025                 (</a:t>
            </a:r>
            <a:r>
              <a:rPr lang="fi-FI" dirty="0" err="1"/>
              <a:t>see</a:t>
            </a:r>
            <a:r>
              <a:rPr lang="fi-FI" dirty="0"/>
              <a:t> Voutilainen 2025)</a:t>
            </a:r>
          </a:p>
          <a:p>
            <a:endParaRPr lang="fi-FI" b="1" dirty="0"/>
          </a:p>
          <a:p>
            <a:r>
              <a:rPr lang="fi-FI" b="1" dirty="0"/>
              <a:t>Data</a:t>
            </a:r>
            <a:r>
              <a:rPr lang="fi-FI" dirty="0"/>
              <a:t>: </a:t>
            </a:r>
            <a:r>
              <a:rPr lang="fi-FI" dirty="0" err="1"/>
              <a:t>Ethnographic</a:t>
            </a:r>
            <a:r>
              <a:rPr lang="fi-FI" dirty="0"/>
              <a:t> </a:t>
            </a:r>
            <a:r>
              <a:rPr lang="fi-FI" dirty="0" err="1"/>
              <a:t>observations</a:t>
            </a:r>
            <a:r>
              <a:rPr lang="fi-FI" dirty="0"/>
              <a:t> and </a:t>
            </a:r>
            <a:r>
              <a:rPr lang="fi-FI" dirty="0" err="1"/>
              <a:t>internal</a:t>
            </a:r>
            <a:r>
              <a:rPr lang="fi-FI" dirty="0"/>
              <a:t> </a:t>
            </a:r>
            <a:r>
              <a:rPr lang="fi-FI" dirty="0" err="1"/>
              <a:t>discussions</a:t>
            </a:r>
            <a:r>
              <a:rPr lang="fi-FI" dirty="0"/>
              <a:t> </a:t>
            </a:r>
            <a:r>
              <a:rPr lang="fi-FI" dirty="0" err="1"/>
              <a:t>within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Records Office, </a:t>
            </a:r>
            <a:r>
              <a:rPr lang="fi-FI" dirty="0" err="1"/>
              <a:t>Spring</a:t>
            </a:r>
            <a:r>
              <a:rPr lang="fi-FI" dirty="0"/>
              <a:t> 2026</a:t>
            </a:r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800" dirty="0"/>
              <a:t>”</a:t>
            </a:r>
            <a:r>
              <a:rPr lang="fi-FI" sz="2800" i="1" dirty="0"/>
              <a:t>How </a:t>
            </a:r>
            <a:r>
              <a:rPr lang="fi-FI" sz="2800" i="1" dirty="0" err="1"/>
              <a:t>do</a:t>
            </a:r>
            <a:r>
              <a:rPr lang="fi-FI" sz="2800" i="1" dirty="0"/>
              <a:t> </a:t>
            </a:r>
            <a:r>
              <a:rPr lang="fi-FI" sz="2800" i="1" dirty="0" err="1"/>
              <a:t>you</a:t>
            </a:r>
            <a:r>
              <a:rPr lang="fi-FI" sz="2800" i="1" dirty="0"/>
              <a:t> </a:t>
            </a:r>
            <a:r>
              <a:rPr lang="fi-FI" sz="2800" i="1" dirty="0" err="1"/>
              <a:t>think</a:t>
            </a:r>
            <a:r>
              <a:rPr lang="fi-FI" sz="2800" i="1" dirty="0"/>
              <a:t> </a:t>
            </a:r>
            <a:r>
              <a:rPr lang="fi-FI" sz="2800" i="1" dirty="0" err="1"/>
              <a:t>that</a:t>
            </a:r>
            <a:r>
              <a:rPr lang="fi-FI" sz="2800" i="1" dirty="0"/>
              <a:t> 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making</a:t>
            </a:r>
            <a:r>
              <a:rPr lang="fi-FI" sz="2800" i="1" dirty="0"/>
              <a:t> of 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official</a:t>
            </a:r>
            <a:r>
              <a:rPr lang="fi-FI" sz="2800" i="1" dirty="0"/>
              <a:t> </a:t>
            </a:r>
            <a:r>
              <a:rPr lang="fi-FI" sz="2800" i="1" dirty="0" err="1"/>
              <a:t>report</a:t>
            </a:r>
            <a:r>
              <a:rPr lang="fi-FI" sz="2800" i="1" dirty="0"/>
              <a:t> and </a:t>
            </a:r>
            <a:r>
              <a:rPr lang="fi-FI" sz="2800" i="1" dirty="0" err="1"/>
              <a:t>your</a:t>
            </a:r>
            <a:r>
              <a:rPr lang="fi-FI" sz="2800" i="1" dirty="0"/>
              <a:t> </a:t>
            </a:r>
            <a:r>
              <a:rPr lang="fi-FI" sz="2800" i="1" dirty="0" err="1"/>
              <a:t>own</a:t>
            </a:r>
            <a:r>
              <a:rPr lang="fi-FI" sz="2800" i="1" dirty="0"/>
              <a:t> </a:t>
            </a:r>
            <a:r>
              <a:rPr lang="fi-FI" sz="2800" i="1" dirty="0" err="1"/>
              <a:t>role</a:t>
            </a:r>
            <a:r>
              <a:rPr lang="fi-FI" sz="2800" i="1" dirty="0"/>
              <a:t> in it </a:t>
            </a:r>
            <a:r>
              <a:rPr lang="fi-FI" sz="2800" i="1" dirty="0" err="1"/>
              <a:t>have</a:t>
            </a:r>
            <a:r>
              <a:rPr lang="fi-FI" sz="2800" i="1" dirty="0"/>
              <a:t> </a:t>
            </a:r>
            <a:r>
              <a:rPr lang="fi-FI" sz="2800" i="1" dirty="0" err="1"/>
              <a:t>changed</a:t>
            </a:r>
            <a:r>
              <a:rPr lang="fi-FI" sz="2800" i="1" dirty="0"/>
              <a:t> </a:t>
            </a:r>
            <a:r>
              <a:rPr lang="fi-FI" sz="2800" i="1" dirty="0" err="1"/>
              <a:t>after</a:t>
            </a:r>
            <a:r>
              <a:rPr lang="fi-FI" sz="2800" i="1" dirty="0"/>
              <a:t> </a:t>
            </a:r>
            <a:r>
              <a:rPr lang="fi-FI" sz="2800" i="1" dirty="0" err="1"/>
              <a:t>taking</a:t>
            </a:r>
            <a:r>
              <a:rPr lang="fi-FI" sz="2800" i="1" dirty="0"/>
              <a:t> </a:t>
            </a:r>
            <a:r>
              <a:rPr lang="fi-FI" sz="2800" i="1" dirty="0" err="1"/>
              <a:t>up</a:t>
            </a:r>
            <a:r>
              <a:rPr lang="fi-FI" sz="2800" i="1" dirty="0"/>
              <a:t> ASR? </a:t>
            </a:r>
            <a:r>
              <a:rPr lang="fi-FI" sz="2800" i="1" dirty="0" err="1"/>
              <a:t>What</a:t>
            </a:r>
            <a:r>
              <a:rPr lang="fi-FI" sz="2800" i="1" dirty="0"/>
              <a:t> </a:t>
            </a:r>
            <a:r>
              <a:rPr lang="fi-FI" sz="2800" i="1" dirty="0" err="1"/>
              <a:t>do</a:t>
            </a:r>
            <a:r>
              <a:rPr lang="fi-FI" sz="2800" i="1" dirty="0"/>
              <a:t> </a:t>
            </a:r>
            <a:r>
              <a:rPr lang="fi-FI" sz="2800" i="1" dirty="0" err="1"/>
              <a:t>you</a:t>
            </a:r>
            <a:r>
              <a:rPr lang="fi-FI" sz="2800" i="1" dirty="0"/>
              <a:t> </a:t>
            </a:r>
            <a:r>
              <a:rPr lang="fi-FI" sz="2800" i="1" dirty="0" err="1"/>
              <a:t>think</a:t>
            </a:r>
            <a:r>
              <a:rPr lang="fi-FI" sz="2800" i="1" dirty="0"/>
              <a:t> </a:t>
            </a:r>
            <a:r>
              <a:rPr lang="fi-FI" sz="2800" i="1" dirty="0" err="1"/>
              <a:t>about</a:t>
            </a:r>
            <a:r>
              <a:rPr lang="fi-FI" sz="2800" i="1" dirty="0"/>
              <a:t> </a:t>
            </a:r>
            <a:r>
              <a:rPr lang="fi-FI" sz="2800" i="1" dirty="0" err="1"/>
              <a:t>this</a:t>
            </a:r>
            <a:r>
              <a:rPr lang="fi-FI" sz="2800" i="1" dirty="0"/>
              <a:t> </a:t>
            </a:r>
            <a:r>
              <a:rPr lang="fi-FI" sz="2800" i="1" dirty="0" err="1"/>
              <a:t>change</a:t>
            </a:r>
            <a:r>
              <a:rPr lang="fi-FI" sz="2800" i="1" dirty="0"/>
              <a:t>?”</a:t>
            </a:r>
            <a:endParaRPr lang="fi-FI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C5ED2E2-EC0D-120B-B829-2473B3074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r="56383"/>
          <a:stretch>
            <a:fillRect/>
          </a:stretch>
        </p:blipFill>
        <p:spPr>
          <a:xfrm>
            <a:off x="10547985" y="0"/>
            <a:ext cx="2891790" cy="75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3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1C195-A8E2-273A-DF43-633F4EA87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6E17003-C984-BDE8-7139-667882ABB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3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E67B4D3-3A98-71AE-F3E5-8BA6636F5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/>
              <a:t>1) </a:t>
            </a:r>
            <a:r>
              <a:rPr lang="fi-FI" dirty="0" err="1"/>
              <a:t>Workflow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EAC3A55-BAD7-0998-6967-4AFF0BD3B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2" y="1657350"/>
            <a:ext cx="8595414" cy="5528698"/>
          </a:xfrm>
        </p:spPr>
        <p:txBody>
          <a:bodyPr/>
          <a:lstStyle/>
          <a:p>
            <a:r>
              <a:rPr lang="fi-FI" b="1" dirty="0" err="1"/>
              <a:t>From</a:t>
            </a:r>
            <a:r>
              <a:rPr lang="fi-FI" b="1" dirty="0"/>
              <a:t> </a:t>
            </a:r>
            <a:r>
              <a:rPr lang="fi-FI" b="1" dirty="0" err="1"/>
              <a:t>two-stage</a:t>
            </a:r>
            <a:r>
              <a:rPr lang="fi-FI" b="1" dirty="0"/>
              <a:t> to </a:t>
            </a:r>
            <a:r>
              <a:rPr lang="fi-FI" b="1" dirty="0" err="1"/>
              <a:t>one-stage</a:t>
            </a:r>
            <a:r>
              <a:rPr lang="fi-FI" b="1" dirty="0"/>
              <a:t> </a:t>
            </a:r>
            <a:r>
              <a:rPr lang="fi-FI" b="1" dirty="0" err="1"/>
              <a:t>process</a:t>
            </a:r>
            <a:endParaRPr lang="fi-FI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b="1" dirty="0" err="1"/>
              <a:t>Before</a:t>
            </a:r>
            <a:r>
              <a:rPr lang="fi-FI" dirty="0"/>
              <a:t>: </a:t>
            </a:r>
            <a:r>
              <a:rPr lang="fi-FI" dirty="0" err="1"/>
              <a:t>Typist</a:t>
            </a:r>
            <a:r>
              <a:rPr lang="fi-FI" dirty="0"/>
              <a:t> (</a:t>
            </a:r>
            <a:r>
              <a:rPr lang="fi-FI" dirty="0" err="1"/>
              <a:t>Document</a:t>
            </a:r>
            <a:r>
              <a:rPr lang="fi-FI" dirty="0"/>
              <a:t> </a:t>
            </a:r>
            <a:r>
              <a:rPr lang="fi-FI" dirty="0" err="1"/>
              <a:t>Secretary</a:t>
            </a:r>
            <a:r>
              <a:rPr lang="fi-FI" dirty="0"/>
              <a:t>) </a:t>
            </a:r>
            <a:r>
              <a:rPr lang="fi-FI" dirty="0">
                <a:sym typeface="Wingdings" panose="05000000000000000000" pitchFamily="2" charset="2"/>
              </a:rPr>
              <a:t></a:t>
            </a:r>
            <a:r>
              <a:rPr lang="fi-FI" dirty="0"/>
              <a:t> </a:t>
            </a:r>
            <a:r>
              <a:rPr lang="fi-FI" dirty="0" err="1"/>
              <a:t>Editor</a:t>
            </a:r>
            <a:r>
              <a:rPr lang="fi-FI" dirty="0"/>
              <a:t> (Senior </a:t>
            </a:r>
            <a:r>
              <a:rPr lang="fi-FI" dirty="0" err="1"/>
              <a:t>Specialist</a:t>
            </a:r>
            <a:r>
              <a:rPr lang="fi-FI" dirty="0"/>
              <a:t>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b="1" dirty="0" err="1">
                <a:sym typeface="Wingdings" panose="05000000000000000000" pitchFamily="2" charset="2"/>
              </a:rPr>
              <a:t>After</a:t>
            </a:r>
            <a:r>
              <a:rPr lang="fi-FI" dirty="0">
                <a:sym typeface="Wingdings" panose="05000000000000000000" pitchFamily="2" charset="2"/>
              </a:rPr>
              <a:t>: ASR  </a:t>
            </a:r>
            <a:r>
              <a:rPr lang="fi-FI" dirty="0" err="1">
                <a:sym typeface="Wingdings" panose="05000000000000000000" pitchFamily="2" charset="2"/>
              </a:rPr>
              <a:t>Editor</a:t>
            </a:r>
            <a:r>
              <a:rPr lang="fi-FI" dirty="0">
                <a:sym typeface="Wingdings" panose="05000000000000000000" pitchFamily="2" charset="2"/>
              </a:rPr>
              <a:t> (</a:t>
            </a:r>
            <a:r>
              <a:rPr lang="fi-FI" dirty="0" err="1">
                <a:sym typeface="Wingdings" panose="05000000000000000000" pitchFamily="2" charset="2"/>
              </a:rPr>
              <a:t>Document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Secretary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or</a:t>
            </a:r>
            <a:r>
              <a:rPr lang="fi-FI" dirty="0">
                <a:sym typeface="Wingdings" panose="05000000000000000000" pitchFamily="2" charset="2"/>
              </a:rPr>
              <a:t> Senior </a:t>
            </a:r>
            <a:r>
              <a:rPr lang="fi-FI" dirty="0" err="1">
                <a:sym typeface="Wingdings" panose="05000000000000000000" pitchFamily="2" charset="2"/>
              </a:rPr>
              <a:t>Specialist</a:t>
            </a:r>
            <a:r>
              <a:rPr lang="fi-FI" dirty="0">
                <a:sym typeface="Wingdings" panose="05000000000000000000" pitchFamily="2" charset="2"/>
              </a:rPr>
              <a:t>)</a:t>
            </a:r>
          </a:p>
          <a:p>
            <a:endParaRPr lang="fi-FI" b="1" dirty="0"/>
          </a:p>
          <a:p>
            <a:r>
              <a:rPr lang="fi-FI" b="1" dirty="0" err="1"/>
              <a:t>Varying</a:t>
            </a:r>
            <a:r>
              <a:rPr lang="fi-FI" b="1" dirty="0"/>
              <a:t> </a:t>
            </a:r>
            <a:r>
              <a:rPr lang="fi-FI" b="1" dirty="0" err="1"/>
              <a:t>changes</a:t>
            </a:r>
            <a:r>
              <a:rPr lang="fi-FI" b="1" dirty="0"/>
              <a:t> in </a:t>
            </a:r>
            <a:r>
              <a:rPr lang="fi-FI" b="1" dirty="0" err="1"/>
              <a:t>staff</a:t>
            </a:r>
            <a:r>
              <a:rPr lang="fi-FI" b="1" dirty="0"/>
              <a:t> </a:t>
            </a:r>
            <a:r>
              <a:rPr lang="fi-FI" b="1" dirty="0" err="1"/>
              <a:t>roles</a:t>
            </a:r>
            <a:endParaRPr lang="fi-FI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Big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 for </a:t>
            </a:r>
            <a:r>
              <a:rPr lang="fi-FI" dirty="0" err="1"/>
              <a:t>Document</a:t>
            </a:r>
            <a:r>
              <a:rPr lang="fi-FI" dirty="0"/>
              <a:t> </a:t>
            </a:r>
            <a:r>
              <a:rPr lang="fi-FI" dirty="0" err="1"/>
              <a:t>Secretaries</a:t>
            </a:r>
            <a:r>
              <a:rPr lang="fi-FI" dirty="0"/>
              <a:t>: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typing</a:t>
            </a:r>
            <a:r>
              <a:rPr lang="fi-FI" dirty="0"/>
              <a:t> to </a:t>
            </a:r>
            <a:r>
              <a:rPr lang="fi-FI" dirty="0" err="1"/>
              <a:t>editing</a:t>
            </a:r>
            <a:r>
              <a:rPr lang="fi-FI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Relatively</a:t>
            </a:r>
            <a:r>
              <a:rPr lang="fi-FI" dirty="0"/>
              <a:t> </a:t>
            </a:r>
            <a:r>
              <a:rPr lang="fi-FI" dirty="0" err="1"/>
              <a:t>small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 for Senior </a:t>
            </a:r>
            <a:r>
              <a:rPr lang="fi-FI" dirty="0" err="1"/>
              <a:t>Specialists</a:t>
            </a:r>
            <a:r>
              <a:rPr lang="fi-FI" dirty="0"/>
              <a:t>: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typists’s</a:t>
            </a:r>
            <a:r>
              <a:rPr lang="fi-FI" dirty="0"/>
              <a:t> </a:t>
            </a:r>
            <a:r>
              <a:rPr lang="fi-FI" dirty="0" err="1"/>
              <a:t>draft</a:t>
            </a:r>
            <a:r>
              <a:rPr lang="fi-FI" dirty="0"/>
              <a:t> to ASR </a:t>
            </a:r>
            <a:r>
              <a:rPr lang="fi-FI" dirty="0" err="1"/>
              <a:t>draft</a:t>
            </a:r>
            <a:r>
              <a:rPr lang="fi-FI" dirty="0"/>
              <a:t> in </a:t>
            </a:r>
            <a:r>
              <a:rPr lang="fi-FI" dirty="0" err="1"/>
              <a:t>editing</a:t>
            </a:r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AEF8B7A-5623-E793-5714-5F9D90937C48}"/>
              </a:ext>
            </a:extLst>
          </p:cNvPr>
          <p:cNvSpPr txBox="1"/>
          <p:nvPr/>
        </p:nvSpPr>
        <p:spPr>
          <a:xfrm>
            <a:off x="9854082" y="2394842"/>
            <a:ext cx="32334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i="1" dirty="0"/>
              <a:t>”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process</a:t>
            </a:r>
            <a:r>
              <a:rPr lang="fi-FI" sz="2800" i="1" dirty="0"/>
              <a:t> is </a:t>
            </a:r>
            <a:r>
              <a:rPr lang="fi-FI" sz="2800" i="1" dirty="0" err="1"/>
              <a:t>completely</a:t>
            </a:r>
            <a:r>
              <a:rPr lang="fi-FI" sz="2800" i="1" dirty="0"/>
              <a:t> </a:t>
            </a:r>
            <a:r>
              <a:rPr lang="fi-FI" sz="2800" i="1" dirty="0" err="1"/>
              <a:t>different</a:t>
            </a:r>
            <a:r>
              <a:rPr lang="fi-FI" sz="2800" i="1" dirty="0"/>
              <a:t> </a:t>
            </a:r>
            <a:r>
              <a:rPr lang="fi-FI" sz="2800" i="1" dirty="0" err="1"/>
              <a:t>than</a:t>
            </a:r>
            <a:r>
              <a:rPr lang="fi-FI" sz="2800" i="1" dirty="0"/>
              <a:t> </a:t>
            </a:r>
            <a:r>
              <a:rPr lang="fi-FI" sz="2800" i="1" dirty="0" err="1"/>
              <a:t>before</a:t>
            </a:r>
            <a:r>
              <a:rPr lang="fi-FI" sz="2800" i="1" dirty="0"/>
              <a:t>.”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FC169E6-B02B-3FB7-5B20-37DC4131D3C4}"/>
              </a:ext>
            </a:extLst>
          </p:cNvPr>
          <p:cNvSpPr txBox="1"/>
          <p:nvPr/>
        </p:nvSpPr>
        <p:spPr>
          <a:xfrm>
            <a:off x="9854082" y="5230018"/>
            <a:ext cx="3739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i="1" dirty="0"/>
              <a:t>”I </a:t>
            </a:r>
            <a:r>
              <a:rPr lang="fi-FI" sz="2800" i="1" dirty="0" err="1"/>
              <a:t>don’t</a:t>
            </a:r>
            <a:r>
              <a:rPr lang="fi-FI" sz="2800" i="1" dirty="0"/>
              <a:t> </a:t>
            </a:r>
            <a:r>
              <a:rPr lang="fi-FI" sz="2800" i="1" dirty="0" err="1"/>
              <a:t>feel</a:t>
            </a:r>
            <a:r>
              <a:rPr lang="fi-FI" sz="2800" i="1" dirty="0"/>
              <a:t> </a:t>
            </a:r>
            <a:r>
              <a:rPr lang="fi-FI" sz="2800" i="1" dirty="0" err="1"/>
              <a:t>that</a:t>
            </a:r>
            <a:r>
              <a:rPr lang="fi-FI" sz="2800" i="1" dirty="0"/>
              <a:t> - - </a:t>
            </a:r>
            <a:r>
              <a:rPr lang="fi-FI" sz="2800" i="1" dirty="0" err="1"/>
              <a:t>anything</a:t>
            </a:r>
            <a:r>
              <a:rPr lang="fi-FI" sz="2800" i="1" dirty="0"/>
              <a:t> </a:t>
            </a:r>
            <a:r>
              <a:rPr lang="fi-FI" sz="2800" i="1" dirty="0" err="1"/>
              <a:t>has</a:t>
            </a:r>
            <a:r>
              <a:rPr lang="fi-FI" sz="2800" i="1" dirty="0"/>
              <a:t> </a:t>
            </a:r>
            <a:r>
              <a:rPr lang="fi-FI" sz="2800" i="1" dirty="0" err="1"/>
              <a:t>changed</a:t>
            </a:r>
            <a:r>
              <a:rPr lang="fi-FI" sz="2800" i="1" dirty="0"/>
              <a:t> in my </a:t>
            </a:r>
            <a:r>
              <a:rPr lang="fi-FI" sz="2800" i="1" dirty="0" err="1"/>
              <a:t>reporting</a:t>
            </a:r>
            <a:r>
              <a:rPr lang="fi-FI" sz="2800" i="1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95483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CECAB-09CA-873E-85D3-1B7AA268F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FC97891-8D07-D500-C413-53642B96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4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4D0B4CF-1127-9D4F-3B56-BE3B9300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/>
              <a:t>2)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E1C0112-2059-EB24-7B4F-0F2AD6832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4" y="1758462"/>
            <a:ext cx="8326202" cy="5427585"/>
          </a:xfrm>
        </p:spPr>
        <p:txBody>
          <a:bodyPr/>
          <a:lstStyle/>
          <a:p>
            <a:r>
              <a:rPr lang="fi-FI" b="1" dirty="0" err="1"/>
              <a:t>Changes</a:t>
            </a:r>
            <a:r>
              <a:rPr lang="fi-FI" b="1" dirty="0"/>
              <a:t> in </a:t>
            </a:r>
            <a:r>
              <a:rPr lang="fi-FI" b="1" dirty="0" err="1"/>
              <a:t>the</a:t>
            </a:r>
            <a:r>
              <a:rPr lang="fi-FI" b="1" dirty="0"/>
              <a:t> editorial </a:t>
            </a:r>
            <a:r>
              <a:rPr lang="fi-FI" b="1" dirty="0" err="1"/>
              <a:t>approach</a:t>
            </a:r>
            <a:endParaRPr lang="fi-FI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ASR </a:t>
            </a:r>
            <a:r>
              <a:rPr lang="fi-FI" dirty="0" err="1"/>
              <a:t>makes</a:t>
            </a:r>
            <a:r>
              <a:rPr lang="fi-FI" dirty="0"/>
              <a:t>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mistakes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typists</a:t>
            </a: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Steering</a:t>
            </a:r>
            <a:r>
              <a:rPr lang="fi-FI" dirty="0"/>
              <a:t> </a:t>
            </a:r>
            <a:r>
              <a:rPr lang="fi-FI" dirty="0" err="1"/>
              <a:t>Effect</a:t>
            </a:r>
            <a:r>
              <a:rPr lang="fi-FI" dirty="0"/>
              <a:t>: </a:t>
            </a:r>
            <a:r>
              <a:rPr lang="fi-FI" dirty="0" err="1"/>
              <a:t>changes</a:t>
            </a:r>
            <a:r>
              <a:rPr lang="fi-FI" dirty="0"/>
              <a:t> </a:t>
            </a:r>
            <a:r>
              <a:rPr lang="fi-FI" dirty="0" err="1"/>
              <a:t>get</a:t>
            </a:r>
            <a:r>
              <a:rPr lang="fi-FI" dirty="0"/>
              <a:t> </a:t>
            </a:r>
            <a:r>
              <a:rPr lang="fi-FI" dirty="0" err="1"/>
              <a:t>unnoticed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AI </a:t>
            </a:r>
            <a:r>
              <a:rPr lang="fi-FI" dirty="0" err="1"/>
              <a:t>draft</a:t>
            </a:r>
            <a:endParaRPr lang="fi-FI" b="1" dirty="0"/>
          </a:p>
          <a:p>
            <a:endParaRPr lang="fi-FI" b="1" dirty="0"/>
          </a:p>
          <a:p>
            <a:r>
              <a:rPr lang="fi-FI" b="1" dirty="0" err="1"/>
              <a:t>Elements</a:t>
            </a:r>
            <a:r>
              <a:rPr lang="fi-FI" b="1" dirty="0"/>
              <a:t> of post-</a:t>
            </a:r>
            <a:r>
              <a:rPr lang="fi-FI" b="1" dirty="0" err="1"/>
              <a:t>editing</a:t>
            </a:r>
            <a:endParaRPr lang="fi-FI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Reviewing</a:t>
            </a:r>
            <a:r>
              <a:rPr lang="fi-FI" dirty="0"/>
              <a:t> some </a:t>
            </a:r>
            <a:r>
              <a:rPr lang="fi-FI" dirty="0" err="1"/>
              <a:t>pre</a:t>
            </a:r>
            <a:r>
              <a:rPr lang="fi-FI" dirty="0"/>
              <a:t>-editorial </a:t>
            </a:r>
            <a:r>
              <a:rPr lang="fi-FI" dirty="0" err="1"/>
              <a:t>suggestions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AI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reporters</a:t>
            </a:r>
            <a:r>
              <a:rPr lang="fi-FI" dirty="0"/>
              <a:t> </a:t>
            </a:r>
            <a:r>
              <a:rPr lang="fi-FI" dirty="0" err="1"/>
              <a:t>still</a:t>
            </a:r>
            <a:r>
              <a:rPr lang="fi-FI" dirty="0"/>
              <a:t> </a:t>
            </a:r>
            <a:r>
              <a:rPr lang="fi-FI" dirty="0" err="1"/>
              <a:t>feel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editors</a:t>
            </a:r>
            <a:r>
              <a:rPr lang="fi-FI" dirty="0"/>
              <a:t>,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reviewers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supervisors</a:t>
            </a:r>
            <a:r>
              <a:rPr lang="fi-FI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4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7D7206B0-9B77-C8CC-054D-DF0AE13F33DD}"/>
              </a:ext>
            </a:extLst>
          </p:cNvPr>
          <p:cNvSpPr txBox="1"/>
          <p:nvPr/>
        </p:nvSpPr>
        <p:spPr>
          <a:xfrm>
            <a:off x="9542573" y="4348869"/>
            <a:ext cx="35667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i="1" dirty="0"/>
              <a:t>”ASR </a:t>
            </a:r>
            <a:r>
              <a:rPr lang="fi-FI" sz="2800" i="1" dirty="0" err="1"/>
              <a:t>has</a:t>
            </a:r>
            <a:r>
              <a:rPr lang="fi-FI" sz="2800" i="1" dirty="0"/>
              <a:t> </a:t>
            </a:r>
            <a:r>
              <a:rPr lang="fi-FI" sz="2800" i="1" dirty="0" err="1"/>
              <a:t>meant</a:t>
            </a:r>
            <a:r>
              <a:rPr lang="fi-FI" sz="2800" i="1" dirty="0"/>
              <a:t> </a:t>
            </a:r>
            <a:r>
              <a:rPr lang="fi-FI" sz="2800" i="1" dirty="0" err="1"/>
              <a:t>one</a:t>
            </a:r>
            <a:r>
              <a:rPr lang="fi-FI" sz="2800" i="1" dirty="0"/>
              <a:t> </a:t>
            </a:r>
            <a:r>
              <a:rPr lang="fi-FI" sz="2800" i="1" dirty="0" err="1"/>
              <a:t>step</a:t>
            </a:r>
            <a:r>
              <a:rPr lang="fi-FI" sz="2800" i="1" dirty="0"/>
              <a:t> </a:t>
            </a:r>
            <a:r>
              <a:rPr lang="fi-FI" sz="2800" i="1" dirty="0" err="1"/>
              <a:t>towards</a:t>
            </a:r>
            <a:r>
              <a:rPr lang="fi-FI" sz="2800" i="1" dirty="0"/>
              <a:t> </a:t>
            </a:r>
            <a:r>
              <a:rPr lang="fi-FI" sz="2800" i="1" dirty="0" err="1"/>
              <a:t>more</a:t>
            </a:r>
            <a:r>
              <a:rPr lang="fi-FI" sz="2800" i="1" dirty="0"/>
              <a:t> </a:t>
            </a:r>
            <a:r>
              <a:rPr lang="fi-FI" sz="2800" i="1" dirty="0" err="1"/>
              <a:t>technical</a:t>
            </a:r>
            <a:r>
              <a:rPr lang="fi-FI" sz="2800" i="1" dirty="0"/>
              <a:t> </a:t>
            </a:r>
            <a:r>
              <a:rPr lang="fi-FI" sz="2800" i="1" dirty="0" err="1"/>
              <a:t>work</a:t>
            </a:r>
            <a:r>
              <a:rPr lang="fi-FI" sz="2800" i="1" dirty="0"/>
              <a:t> </a:t>
            </a:r>
            <a:r>
              <a:rPr lang="fi-FI" sz="2800" i="1" dirty="0" err="1"/>
              <a:t>with</a:t>
            </a:r>
            <a:r>
              <a:rPr lang="fi-FI" sz="2800" i="1" dirty="0"/>
              <a:t> </a:t>
            </a:r>
            <a:r>
              <a:rPr lang="fi-FI" sz="2800" i="1" dirty="0" err="1"/>
              <a:t>lesser</a:t>
            </a:r>
            <a:r>
              <a:rPr lang="fi-FI" sz="2800" i="1" dirty="0"/>
              <a:t> </a:t>
            </a:r>
            <a:r>
              <a:rPr lang="fi-FI" sz="2800" i="1" dirty="0" err="1"/>
              <a:t>human</a:t>
            </a:r>
            <a:r>
              <a:rPr lang="fi-FI" sz="2800" i="1" dirty="0"/>
              <a:t> </a:t>
            </a:r>
            <a:r>
              <a:rPr lang="fi-FI" sz="2800" i="1" dirty="0" err="1"/>
              <a:t>contact</a:t>
            </a:r>
            <a:r>
              <a:rPr lang="fi-FI" sz="2800" i="1" dirty="0"/>
              <a:t>.”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D2B997C-588E-5CED-F4EA-4CDBE742F3DB}"/>
              </a:ext>
            </a:extLst>
          </p:cNvPr>
          <p:cNvSpPr txBox="1"/>
          <p:nvPr/>
        </p:nvSpPr>
        <p:spPr>
          <a:xfrm>
            <a:off x="9542573" y="2068188"/>
            <a:ext cx="35667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i="1" dirty="0"/>
              <a:t>”</a:t>
            </a:r>
            <a:r>
              <a:rPr lang="fi-FI" sz="2800" i="1" dirty="0" err="1"/>
              <a:t>You</a:t>
            </a:r>
            <a:r>
              <a:rPr lang="fi-FI" sz="2800" i="1" dirty="0"/>
              <a:t> </a:t>
            </a:r>
            <a:r>
              <a:rPr lang="fi-FI" sz="2800" i="1" dirty="0" err="1"/>
              <a:t>have</a:t>
            </a:r>
            <a:r>
              <a:rPr lang="fi-FI" sz="2800" i="1" dirty="0"/>
              <a:t> to </a:t>
            </a:r>
            <a:r>
              <a:rPr lang="fi-FI" sz="2800" i="1" dirty="0" err="1"/>
              <a:t>pay</a:t>
            </a:r>
            <a:r>
              <a:rPr lang="fi-FI" sz="2800" i="1" dirty="0"/>
              <a:t> </a:t>
            </a:r>
            <a:r>
              <a:rPr lang="fi-FI" sz="2800" i="1" dirty="0" err="1"/>
              <a:t>more</a:t>
            </a:r>
            <a:r>
              <a:rPr lang="fi-FI" sz="2800" i="1" dirty="0"/>
              <a:t> and </a:t>
            </a:r>
            <a:r>
              <a:rPr lang="fi-FI" sz="2800" i="1" dirty="0" err="1"/>
              <a:t>different</a:t>
            </a:r>
            <a:r>
              <a:rPr lang="fi-FI" sz="2800" i="1" dirty="0"/>
              <a:t> </a:t>
            </a:r>
            <a:r>
              <a:rPr lang="fi-FI" sz="2800" i="1" dirty="0" err="1"/>
              <a:t>attention</a:t>
            </a:r>
            <a:r>
              <a:rPr lang="fi-FI" sz="2800" i="1" dirty="0"/>
              <a:t> to 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draft</a:t>
            </a:r>
            <a:r>
              <a:rPr lang="fi-FI" sz="2800" i="1" dirty="0"/>
              <a:t> </a:t>
            </a:r>
            <a:r>
              <a:rPr lang="fi-FI" sz="2800" i="1" dirty="0" err="1"/>
              <a:t>transcript</a:t>
            </a:r>
            <a:r>
              <a:rPr lang="fi-FI" sz="2800" i="1" dirty="0"/>
              <a:t> in </a:t>
            </a:r>
            <a:r>
              <a:rPr lang="fi-FI" sz="2800" i="1" dirty="0" err="1"/>
              <a:t>front</a:t>
            </a:r>
            <a:r>
              <a:rPr lang="fi-FI" sz="2800" i="1" dirty="0"/>
              <a:t> of </a:t>
            </a:r>
            <a:r>
              <a:rPr lang="fi-FI" sz="2800" i="1" dirty="0" err="1"/>
              <a:t>you</a:t>
            </a:r>
            <a:r>
              <a:rPr lang="fi-FI" sz="2800" i="1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124354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4C6C6-8D55-A8D4-F8AC-02D8565AC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ECC9628C-418B-70E4-DE91-3B7146B7A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5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91D402BC-442C-F135-474C-763998F47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/>
              <a:t>3) </a:t>
            </a:r>
            <a:r>
              <a:rPr lang="fi-FI" dirty="0" err="1"/>
              <a:t>Principles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08735B9-555C-9CF8-542C-453230206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3" y="1657350"/>
            <a:ext cx="8377229" cy="5528698"/>
          </a:xfrm>
        </p:spPr>
        <p:txBody>
          <a:bodyPr/>
          <a:lstStyle/>
          <a:p>
            <a:r>
              <a:rPr lang="fi-FI" b="1" dirty="0" err="1"/>
              <a:t>Over-editing</a:t>
            </a:r>
            <a:r>
              <a:rPr lang="fi-FI" b="1" dirty="0"/>
              <a:t> and </a:t>
            </a:r>
            <a:r>
              <a:rPr lang="fi-FI" b="1" dirty="0" err="1"/>
              <a:t>hallucinations</a:t>
            </a:r>
            <a:endParaRPr lang="fi-FI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Unnecessary</a:t>
            </a:r>
            <a:r>
              <a:rPr lang="fi-FI" dirty="0"/>
              <a:t> </a:t>
            </a:r>
            <a:r>
              <a:rPr lang="fi-FI" dirty="0" err="1"/>
              <a:t>structural</a:t>
            </a:r>
            <a:r>
              <a:rPr lang="fi-FI" dirty="0"/>
              <a:t> </a:t>
            </a:r>
            <a:r>
              <a:rPr lang="fi-FI" dirty="0" err="1"/>
              <a:t>changes</a:t>
            </a: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Unpredictable</a:t>
            </a:r>
            <a:r>
              <a:rPr lang="fi-FI" dirty="0"/>
              <a:t> </a:t>
            </a:r>
            <a:r>
              <a:rPr lang="fi-FI" dirty="0" err="1"/>
              <a:t>misinterpretations</a:t>
            </a:r>
            <a:r>
              <a:rPr lang="fi-FI" dirty="0"/>
              <a:t>, </a:t>
            </a:r>
            <a:r>
              <a:rPr lang="fi-FI" dirty="0" err="1"/>
              <a:t>additions</a:t>
            </a:r>
            <a:r>
              <a:rPr lang="fi-FI" dirty="0"/>
              <a:t> and </a:t>
            </a:r>
            <a:r>
              <a:rPr lang="fi-FI" dirty="0" err="1"/>
              <a:t>removals</a:t>
            </a:r>
            <a:r>
              <a:rPr lang="fi-FI" dirty="0"/>
              <a:t> of </a:t>
            </a:r>
            <a:r>
              <a:rPr lang="fi-FI" dirty="0" err="1"/>
              <a:t>content</a:t>
            </a:r>
            <a:r>
              <a:rPr lang="fi-FI" dirty="0"/>
              <a:t> (</a:t>
            </a:r>
            <a:r>
              <a:rPr lang="fi-FI" dirty="0" err="1"/>
              <a:t>see</a:t>
            </a:r>
            <a:r>
              <a:rPr lang="fi-FI" dirty="0"/>
              <a:t> Reis 2025; Voutilainen 2025)</a:t>
            </a:r>
          </a:p>
          <a:p>
            <a:endParaRPr lang="fi-FI" b="1" dirty="0"/>
          </a:p>
          <a:p>
            <a:r>
              <a:rPr lang="fi-FI" b="1" dirty="0" err="1"/>
              <a:t>Under-editing</a:t>
            </a:r>
            <a:endParaRPr lang="fi-FI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Loose</a:t>
            </a:r>
            <a:r>
              <a:rPr lang="fi-FI" dirty="0"/>
              <a:t> and </a:t>
            </a:r>
            <a:r>
              <a:rPr lang="fi-FI" dirty="0" err="1"/>
              <a:t>irregular</a:t>
            </a:r>
            <a:r>
              <a:rPr lang="fi-FI" dirty="0"/>
              <a:t> </a:t>
            </a:r>
            <a:r>
              <a:rPr lang="fi-FI" dirty="0" err="1"/>
              <a:t>sentence</a:t>
            </a:r>
            <a:r>
              <a:rPr lang="fi-FI" dirty="0"/>
              <a:t> </a:t>
            </a:r>
            <a:r>
              <a:rPr lang="fi-FI" dirty="0" err="1"/>
              <a:t>structures</a:t>
            </a: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May</a:t>
            </a:r>
            <a:r>
              <a:rPr lang="fi-FI" dirty="0"/>
              <a:t> </a:t>
            </a:r>
            <a:r>
              <a:rPr lang="fi-FI" dirty="0" err="1"/>
              <a:t>unocsciously</a:t>
            </a:r>
            <a:r>
              <a:rPr lang="fi-FI" dirty="0"/>
              <a:t> </a:t>
            </a:r>
            <a:r>
              <a:rPr lang="fi-FI" dirty="0" err="1"/>
              <a:t>steer</a:t>
            </a:r>
            <a:r>
              <a:rPr lang="fi-FI" dirty="0"/>
              <a:t> </a:t>
            </a:r>
            <a:r>
              <a:rPr lang="fi-FI" dirty="0" err="1"/>
              <a:t>editing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foregrounding</a:t>
            </a:r>
            <a:r>
              <a:rPr lang="fi-FI" dirty="0"/>
              <a:t> </a:t>
            </a:r>
            <a:r>
              <a:rPr lang="fi-FI" dirty="0" err="1"/>
              <a:t>certain</a:t>
            </a:r>
            <a:r>
              <a:rPr lang="fi-FI" dirty="0"/>
              <a:t> </a:t>
            </a:r>
            <a:r>
              <a:rPr lang="fi-FI" dirty="0" err="1"/>
              <a:t>choices</a:t>
            </a:r>
            <a:r>
              <a:rPr lang="fi-FI" dirty="0"/>
              <a:t> (</a:t>
            </a:r>
            <a:r>
              <a:rPr lang="fi-FI" dirty="0" err="1"/>
              <a:t>see</a:t>
            </a:r>
            <a:r>
              <a:rPr lang="fi-FI" dirty="0"/>
              <a:t> Pereira &amp; Granja 2025; 2026)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4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16725B6-D60B-0BC9-3AE2-8119654908AE}"/>
              </a:ext>
            </a:extLst>
          </p:cNvPr>
          <p:cNvSpPr txBox="1"/>
          <p:nvPr/>
        </p:nvSpPr>
        <p:spPr>
          <a:xfrm>
            <a:off x="9434354" y="2517170"/>
            <a:ext cx="35667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i="1" dirty="0"/>
              <a:t>”</a:t>
            </a:r>
            <a:r>
              <a:rPr lang="fi-FI" sz="2800" i="1" dirty="0" err="1"/>
              <a:t>You</a:t>
            </a:r>
            <a:r>
              <a:rPr lang="fi-FI" sz="2800" i="1" dirty="0"/>
              <a:t> </a:t>
            </a:r>
            <a:r>
              <a:rPr lang="fi-FI" sz="2800" i="1" dirty="0" err="1"/>
              <a:t>have</a:t>
            </a:r>
            <a:r>
              <a:rPr lang="fi-FI" sz="2800" i="1" dirty="0"/>
              <a:t> to </a:t>
            </a:r>
            <a:r>
              <a:rPr lang="fi-FI" sz="2800" i="1" dirty="0" err="1"/>
              <a:t>view</a:t>
            </a:r>
            <a:r>
              <a:rPr lang="fi-FI" sz="2800" i="1" dirty="0"/>
              <a:t> 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text</a:t>
            </a:r>
            <a:r>
              <a:rPr lang="fi-FI" sz="2800" i="1" dirty="0"/>
              <a:t> </a:t>
            </a:r>
            <a:r>
              <a:rPr lang="fi-FI" sz="2800" i="1" dirty="0" err="1"/>
              <a:t>created</a:t>
            </a:r>
            <a:r>
              <a:rPr lang="fi-FI" sz="2800" i="1" dirty="0"/>
              <a:t> </a:t>
            </a:r>
            <a:r>
              <a:rPr lang="fi-FI" sz="2800" i="1" dirty="0" err="1"/>
              <a:t>by</a:t>
            </a:r>
            <a:r>
              <a:rPr lang="fi-FI" sz="2800" i="1" dirty="0"/>
              <a:t> ASR </a:t>
            </a:r>
            <a:r>
              <a:rPr lang="fi-FI" sz="2800" i="1" dirty="0" err="1"/>
              <a:t>very</a:t>
            </a:r>
            <a:r>
              <a:rPr lang="fi-FI" sz="2800" i="1" dirty="0"/>
              <a:t> </a:t>
            </a:r>
            <a:r>
              <a:rPr lang="fi-FI" sz="2800" i="1" dirty="0" err="1"/>
              <a:t>critically</a:t>
            </a:r>
            <a:r>
              <a:rPr lang="fi-FI" sz="2800" i="1" dirty="0"/>
              <a:t> in </a:t>
            </a:r>
            <a:r>
              <a:rPr lang="fi-FI" sz="2800" i="1" dirty="0" err="1"/>
              <a:t>that</a:t>
            </a:r>
            <a:r>
              <a:rPr lang="fi-FI" sz="2800" i="1" dirty="0"/>
              <a:t> </a:t>
            </a:r>
            <a:r>
              <a:rPr lang="fi-FI" sz="2800" i="1" dirty="0" err="1"/>
              <a:t>sense</a:t>
            </a:r>
            <a:r>
              <a:rPr lang="fi-FI" sz="2800" i="1" dirty="0"/>
              <a:t> </a:t>
            </a:r>
            <a:r>
              <a:rPr lang="fi-FI" sz="2800" i="1" dirty="0" err="1"/>
              <a:t>too</a:t>
            </a:r>
            <a:r>
              <a:rPr lang="fi-FI" sz="2800" i="1" dirty="0"/>
              <a:t> </a:t>
            </a:r>
            <a:r>
              <a:rPr lang="fi-FI" sz="2800" i="1" dirty="0" err="1"/>
              <a:t>that</a:t>
            </a:r>
            <a:r>
              <a:rPr lang="fi-FI" sz="2800" i="1" dirty="0"/>
              <a:t> it </a:t>
            </a:r>
            <a:r>
              <a:rPr lang="fi-FI" sz="2800" i="1" dirty="0" err="1"/>
              <a:t>has</a:t>
            </a:r>
            <a:r>
              <a:rPr lang="fi-FI" sz="2800" i="1" dirty="0"/>
              <a:t> </a:t>
            </a:r>
            <a:r>
              <a:rPr lang="fi-FI" sz="2800" i="1" dirty="0" err="1"/>
              <a:t>not</a:t>
            </a:r>
            <a:r>
              <a:rPr lang="fi-FI" sz="2800" i="1" dirty="0"/>
              <a:t> made </a:t>
            </a:r>
            <a:r>
              <a:rPr lang="fi-FI" sz="2800" i="1" dirty="0" err="1"/>
              <a:t>completely</a:t>
            </a:r>
            <a:r>
              <a:rPr lang="fi-FI" sz="2800" i="1" dirty="0"/>
              <a:t> </a:t>
            </a:r>
            <a:r>
              <a:rPr lang="fi-FI" sz="2800" i="1" dirty="0" err="1"/>
              <a:t>incorrect</a:t>
            </a:r>
            <a:r>
              <a:rPr lang="fi-FI" sz="2800" i="1" dirty="0"/>
              <a:t> </a:t>
            </a:r>
            <a:r>
              <a:rPr lang="fi-FI" sz="2800" i="1" dirty="0" err="1"/>
              <a:t>interpretations</a:t>
            </a:r>
            <a:r>
              <a:rPr lang="fi-FI" sz="2800" i="1" dirty="0"/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391078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D6912-501D-72BE-0A96-11A1CC6A7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2D423C7E-B0FC-78B4-FD15-8E893BF96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6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4EC9E35-E59A-499C-560A-72E673530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/>
              <a:t>4) </a:t>
            </a:r>
            <a:r>
              <a:rPr lang="fi-FI" dirty="0" err="1"/>
              <a:t>Practices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8F5AEE5-955E-D1B5-0F9E-B08AE7D0C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22" y="1418684"/>
            <a:ext cx="8872463" cy="5767363"/>
          </a:xfrm>
        </p:spPr>
        <p:txBody>
          <a:bodyPr/>
          <a:lstStyle/>
          <a:p>
            <a:r>
              <a:rPr lang="fi-FI" sz="2500" b="1" dirty="0"/>
              <a:t>More </a:t>
            </a:r>
            <a:r>
              <a:rPr lang="fi-FI" sz="2500" b="1" dirty="0" err="1"/>
              <a:t>work</a:t>
            </a:r>
            <a:r>
              <a:rPr lang="fi-FI" sz="2500" b="1" dirty="0"/>
              <a:t> in </a:t>
            </a:r>
            <a:r>
              <a:rPr lang="fi-FI" sz="2500" b="1" dirty="0" err="1"/>
              <a:t>the</a:t>
            </a:r>
            <a:r>
              <a:rPr lang="fi-FI" sz="2500" b="1" dirty="0"/>
              <a:t> editorial </a:t>
            </a:r>
            <a:r>
              <a:rPr lang="fi-FI" sz="2500" b="1" dirty="0" err="1"/>
              <a:t>stage</a:t>
            </a:r>
            <a:endParaRPr lang="fi-FI" sz="25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500" dirty="0"/>
              <a:t>More </a:t>
            </a:r>
            <a:r>
              <a:rPr lang="fi-FI" sz="2500" dirty="0" err="1"/>
              <a:t>technical</a:t>
            </a:r>
            <a:r>
              <a:rPr lang="fi-FI" sz="2500" dirty="0"/>
              <a:t> </a:t>
            </a:r>
            <a:r>
              <a:rPr lang="fi-FI" sz="2500" dirty="0" err="1"/>
              <a:t>tasks</a:t>
            </a:r>
            <a:r>
              <a:rPr lang="fi-FI" sz="2500" dirty="0"/>
              <a:t> (”</a:t>
            </a:r>
            <a:r>
              <a:rPr lang="fi-FI" sz="2500" dirty="0" err="1"/>
              <a:t>clicking</a:t>
            </a:r>
            <a:r>
              <a:rPr lang="fi-FI" sz="2500" dirty="0"/>
              <a:t>”)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2500" dirty="0"/>
              <a:t>Addition of </a:t>
            </a:r>
            <a:r>
              <a:rPr lang="fi-FI" sz="2500" dirty="0" err="1"/>
              <a:t>interruptions</a:t>
            </a:r>
            <a:r>
              <a:rPr lang="fi-FI" sz="2500" dirty="0"/>
              <a:t>, non-</a:t>
            </a:r>
            <a:r>
              <a:rPr lang="fi-FI" sz="2500" dirty="0" err="1"/>
              <a:t>verbal</a:t>
            </a:r>
            <a:r>
              <a:rPr lang="fi-FI" sz="2500" dirty="0"/>
              <a:t> </a:t>
            </a:r>
            <a:r>
              <a:rPr lang="fi-FI" sz="2500" dirty="0" err="1"/>
              <a:t>elements</a:t>
            </a:r>
            <a:r>
              <a:rPr lang="fi-FI" sz="2500" dirty="0"/>
              <a:t> and </a:t>
            </a:r>
            <a:r>
              <a:rPr lang="fi-FI" sz="2500" dirty="0" err="1"/>
              <a:t>chairperson’s</a:t>
            </a:r>
            <a:r>
              <a:rPr lang="fi-FI" sz="2500" dirty="0"/>
              <a:t> </a:t>
            </a:r>
            <a:r>
              <a:rPr lang="fi-FI" sz="2500" dirty="0" err="1"/>
              <a:t>interventions</a:t>
            </a:r>
            <a:r>
              <a:rPr lang="fi-FI" sz="2500" dirty="0"/>
              <a:t> </a:t>
            </a:r>
            <a:r>
              <a:rPr lang="fi-FI" sz="2500" dirty="0" err="1"/>
              <a:t>previously</a:t>
            </a:r>
            <a:r>
              <a:rPr lang="fi-FI" sz="2500" dirty="0"/>
              <a:t> </a:t>
            </a:r>
            <a:r>
              <a:rPr lang="fi-FI" sz="2500" dirty="0" err="1"/>
              <a:t>inserted</a:t>
            </a:r>
            <a:r>
              <a:rPr lang="fi-FI" sz="2500" dirty="0"/>
              <a:t> in </a:t>
            </a:r>
            <a:r>
              <a:rPr lang="fi-FI" sz="2500" dirty="0" err="1"/>
              <a:t>another</a:t>
            </a:r>
            <a:r>
              <a:rPr lang="fi-FI" sz="2500" dirty="0"/>
              <a:t> </a:t>
            </a:r>
            <a:r>
              <a:rPr lang="fi-FI" sz="2500" dirty="0" err="1"/>
              <a:t>stage</a:t>
            </a:r>
            <a:endParaRPr lang="fi-FI" sz="2500" dirty="0"/>
          </a:p>
          <a:p>
            <a:endParaRPr lang="fi-FI" sz="2500" b="1" dirty="0"/>
          </a:p>
          <a:p>
            <a:r>
              <a:rPr lang="fi-FI" sz="2500" b="1" dirty="0"/>
              <a:t>More </a:t>
            </a:r>
            <a:r>
              <a:rPr lang="fi-FI" sz="2500" b="1" dirty="0" err="1"/>
              <a:t>flexibility</a:t>
            </a:r>
            <a:r>
              <a:rPr lang="fi-FI" sz="2500" b="1" dirty="0"/>
              <a:t> and </a:t>
            </a:r>
            <a:r>
              <a:rPr lang="fi-FI" sz="2500" b="1" dirty="0" err="1"/>
              <a:t>variation</a:t>
            </a:r>
            <a:r>
              <a:rPr lang="fi-FI" sz="2500" b="1" dirty="0"/>
              <a:t> in </a:t>
            </a:r>
            <a:r>
              <a:rPr lang="fi-FI" sz="2500" b="1" dirty="0" err="1"/>
              <a:t>editing</a:t>
            </a:r>
            <a:r>
              <a:rPr lang="fi-FI" sz="2500" b="1" dirty="0"/>
              <a:t> </a:t>
            </a:r>
            <a:r>
              <a:rPr lang="fi-FI" sz="2500" b="1" dirty="0" err="1"/>
              <a:t>conventions</a:t>
            </a:r>
            <a:endParaRPr lang="fi-FI" sz="2500" b="1" dirty="0"/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500" dirty="0"/>
              <a:t>A) Editing </a:t>
            </a:r>
            <a:r>
              <a:rPr lang="fi-FI" sz="2500" dirty="0">
                <a:sym typeface="Wingdings" panose="05000000000000000000" pitchFamily="2" charset="2"/>
              </a:rPr>
              <a:t></a:t>
            </a:r>
            <a:r>
              <a:rPr lang="fi-FI" sz="2500" dirty="0"/>
              <a:t> B) </a:t>
            </a:r>
            <a:r>
              <a:rPr lang="fi-FI" sz="2500" dirty="0" err="1"/>
              <a:t>Proof-reading</a:t>
            </a:r>
            <a:endParaRPr lang="fi-FI" sz="2500" dirty="0"/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500" dirty="0"/>
              <a:t>A) </a:t>
            </a:r>
            <a:r>
              <a:rPr lang="fi-FI" sz="2500" dirty="0" err="1"/>
              <a:t>Light</a:t>
            </a:r>
            <a:r>
              <a:rPr lang="fi-FI" sz="2500" dirty="0"/>
              <a:t> </a:t>
            </a:r>
            <a:r>
              <a:rPr lang="fi-FI" sz="2500" dirty="0" err="1"/>
              <a:t>editing</a:t>
            </a:r>
            <a:r>
              <a:rPr lang="fi-FI" sz="2500" dirty="0"/>
              <a:t> + </a:t>
            </a:r>
            <a:r>
              <a:rPr lang="fi-FI" sz="2500" dirty="0" err="1"/>
              <a:t>inserting</a:t>
            </a:r>
            <a:r>
              <a:rPr lang="fi-FI" sz="2500" dirty="0"/>
              <a:t> </a:t>
            </a:r>
            <a:r>
              <a:rPr lang="fi-FI" sz="2500" dirty="0" err="1"/>
              <a:t>interruptions</a:t>
            </a:r>
            <a:r>
              <a:rPr lang="fi-FI" sz="2500" dirty="0"/>
              <a:t> etc. </a:t>
            </a:r>
            <a:r>
              <a:rPr lang="fi-FI" sz="2500" dirty="0">
                <a:sym typeface="Wingdings" panose="05000000000000000000" pitchFamily="2" charset="2"/>
              </a:rPr>
              <a:t></a:t>
            </a:r>
            <a:r>
              <a:rPr lang="fi-FI" sz="2500" dirty="0"/>
              <a:t> B) Comprehensive </a:t>
            </a:r>
            <a:r>
              <a:rPr lang="fi-FI" sz="2500" dirty="0" err="1"/>
              <a:t>editing</a:t>
            </a:r>
            <a:r>
              <a:rPr lang="fi-FI" sz="2500" dirty="0"/>
              <a:t> </a:t>
            </a:r>
            <a:r>
              <a:rPr lang="fi-FI" sz="2500" dirty="0">
                <a:sym typeface="Wingdings" panose="05000000000000000000" pitchFamily="2" charset="2"/>
              </a:rPr>
              <a:t></a:t>
            </a:r>
            <a:r>
              <a:rPr lang="fi-FI" sz="2500" dirty="0"/>
              <a:t> C) </a:t>
            </a:r>
            <a:r>
              <a:rPr lang="fi-FI" sz="2500" dirty="0" err="1"/>
              <a:t>Proof-reading</a:t>
            </a:r>
            <a:endParaRPr lang="fi-FI" sz="2500" dirty="0"/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500" dirty="0"/>
              <a:t>A) </a:t>
            </a:r>
            <a:r>
              <a:rPr lang="fi-FI" sz="2500" dirty="0" err="1"/>
              <a:t>Light</a:t>
            </a:r>
            <a:r>
              <a:rPr lang="fi-FI" sz="2500" dirty="0"/>
              <a:t> </a:t>
            </a:r>
            <a:r>
              <a:rPr lang="fi-FI" sz="2500" dirty="0" err="1"/>
              <a:t>editing</a:t>
            </a:r>
            <a:r>
              <a:rPr lang="fi-FI" sz="2500" dirty="0"/>
              <a:t> </a:t>
            </a:r>
            <a:r>
              <a:rPr lang="fi-FI" sz="2500" dirty="0" err="1"/>
              <a:t>before</a:t>
            </a:r>
            <a:r>
              <a:rPr lang="fi-FI" sz="2500" dirty="0"/>
              <a:t> </a:t>
            </a:r>
            <a:r>
              <a:rPr lang="fi-FI" sz="2500" dirty="0" err="1"/>
              <a:t>listening</a:t>
            </a:r>
            <a:r>
              <a:rPr lang="fi-FI" sz="2500" dirty="0"/>
              <a:t> </a:t>
            </a:r>
            <a:r>
              <a:rPr lang="fi-FI" sz="2500" dirty="0">
                <a:sym typeface="Wingdings" panose="05000000000000000000" pitchFamily="2" charset="2"/>
              </a:rPr>
              <a:t></a:t>
            </a:r>
            <a:r>
              <a:rPr lang="fi-FI" sz="2500" dirty="0"/>
              <a:t> B) Comprehensive </a:t>
            </a:r>
            <a:r>
              <a:rPr lang="fi-FI" sz="2500" dirty="0" err="1"/>
              <a:t>editing</a:t>
            </a:r>
            <a:r>
              <a:rPr lang="fi-FI" sz="2500" dirty="0"/>
              <a:t> </a:t>
            </a:r>
            <a:r>
              <a:rPr lang="fi-FI" sz="2500" dirty="0" err="1"/>
              <a:t>while</a:t>
            </a:r>
            <a:r>
              <a:rPr lang="fi-FI" sz="2500" dirty="0"/>
              <a:t> </a:t>
            </a:r>
            <a:r>
              <a:rPr lang="fi-FI" sz="2500" dirty="0" err="1"/>
              <a:t>listening</a:t>
            </a:r>
            <a:r>
              <a:rPr lang="fi-FI" sz="2500" dirty="0"/>
              <a:t> </a:t>
            </a:r>
            <a:r>
              <a:rPr lang="fi-FI" sz="2500" dirty="0">
                <a:sym typeface="Wingdings" panose="05000000000000000000" pitchFamily="2" charset="2"/>
              </a:rPr>
              <a:t></a:t>
            </a:r>
            <a:r>
              <a:rPr lang="fi-FI" sz="2500" dirty="0"/>
              <a:t> C) </a:t>
            </a:r>
            <a:r>
              <a:rPr lang="fi-FI" sz="2500" dirty="0" err="1"/>
              <a:t>Proof-reading</a:t>
            </a:r>
            <a:endParaRPr lang="fi-FI" sz="2500" dirty="0"/>
          </a:p>
          <a:p>
            <a:pPr marL="709200" lvl="1" indent="-457200">
              <a:buFont typeface="Wingdings" panose="05000000000000000000" pitchFamily="2" charset="2"/>
              <a:buChar char="v"/>
            </a:pPr>
            <a:r>
              <a:rPr lang="fi-FI" sz="2500" dirty="0" err="1"/>
              <a:t>Might</a:t>
            </a:r>
            <a:r>
              <a:rPr lang="fi-FI" sz="2500" dirty="0"/>
              <a:t> </a:t>
            </a:r>
            <a:r>
              <a:rPr lang="fi-FI" sz="2500" dirty="0" err="1"/>
              <a:t>also</a:t>
            </a:r>
            <a:r>
              <a:rPr lang="fi-FI" sz="2500" dirty="0"/>
              <a:t> </a:t>
            </a:r>
            <a:r>
              <a:rPr lang="fi-FI" sz="2500" dirty="0" err="1"/>
              <a:t>vary</a:t>
            </a:r>
            <a:r>
              <a:rPr lang="fi-FI" sz="2500" dirty="0"/>
              <a:t> </a:t>
            </a:r>
            <a:r>
              <a:rPr lang="fi-FI" sz="2500" dirty="0" err="1"/>
              <a:t>with</a:t>
            </a:r>
            <a:r>
              <a:rPr lang="fi-FI" sz="2500" dirty="0"/>
              <a:t> </a:t>
            </a:r>
            <a:r>
              <a:rPr lang="fi-FI" sz="2500" dirty="0" err="1"/>
              <a:t>the</a:t>
            </a:r>
            <a:r>
              <a:rPr lang="fi-FI" sz="2500" dirty="0"/>
              <a:t> </a:t>
            </a:r>
            <a:r>
              <a:rPr lang="fi-FI" sz="2500" dirty="0" err="1"/>
              <a:t>same</a:t>
            </a:r>
            <a:r>
              <a:rPr lang="fi-FI" sz="2500" dirty="0"/>
              <a:t> </a:t>
            </a:r>
            <a:r>
              <a:rPr lang="fi-FI" sz="2500" dirty="0" err="1"/>
              <a:t>reporter</a:t>
            </a:r>
            <a:r>
              <a:rPr lang="fi-FI" sz="2500" dirty="0"/>
              <a:t> in </a:t>
            </a:r>
            <a:r>
              <a:rPr lang="fi-FI" sz="2500" dirty="0" err="1"/>
              <a:t>different</a:t>
            </a:r>
            <a:r>
              <a:rPr lang="fi-FI" sz="2500" dirty="0"/>
              <a:t> </a:t>
            </a:r>
            <a:r>
              <a:rPr lang="fi-FI" sz="2500" dirty="0" err="1"/>
              <a:t>cases</a:t>
            </a:r>
            <a:r>
              <a:rPr lang="fi-FI" sz="2500" dirty="0"/>
              <a:t>!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F209E39-E0DE-9F08-A3DD-53805C3C316C}"/>
              </a:ext>
            </a:extLst>
          </p:cNvPr>
          <p:cNvSpPr txBox="1"/>
          <p:nvPr/>
        </p:nvSpPr>
        <p:spPr>
          <a:xfrm>
            <a:off x="9699159" y="3178980"/>
            <a:ext cx="35667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i="1" dirty="0"/>
              <a:t>”I </a:t>
            </a:r>
            <a:r>
              <a:rPr lang="fi-FI" sz="2800" i="1" dirty="0" err="1"/>
              <a:t>believe</a:t>
            </a:r>
            <a:r>
              <a:rPr lang="fi-FI" sz="2800" i="1" dirty="0"/>
              <a:t> </a:t>
            </a:r>
            <a:r>
              <a:rPr lang="fi-FI" sz="2800" i="1" dirty="0" err="1"/>
              <a:t>that</a:t>
            </a:r>
            <a:r>
              <a:rPr lang="fi-FI" sz="2800" i="1" dirty="0"/>
              <a:t> </a:t>
            </a:r>
            <a:r>
              <a:rPr lang="fi-FI" sz="2800" i="1" dirty="0" err="1"/>
              <a:t>after</a:t>
            </a:r>
            <a:r>
              <a:rPr lang="fi-FI" sz="2800" i="1" dirty="0"/>
              <a:t> 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introduction</a:t>
            </a:r>
            <a:r>
              <a:rPr lang="fi-FI" sz="2800" i="1" dirty="0"/>
              <a:t> of ASR </a:t>
            </a:r>
            <a:r>
              <a:rPr lang="fi-FI" sz="2800" i="1" dirty="0" err="1"/>
              <a:t>the</a:t>
            </a:r>
            <a:r>
              <a:rPr lang="fi-FI" sz="2800" i="1" dirty="0"/>
              <a:t> </a:t>
            </a:r>
            <a:r>
              <a:rPr lang="fi-FI" sz="2800" i="1" dirty="0" err="1"/>
              <a:t>process</a:t>
            </a:r>
            <a:r>
              <a:rPr lang="fi-FI" sz="2800" i="1" dirty="0"/>
              <a:t> </a:t>
            </a:r>
            <a:r>
              <a:rPr lang="fi-FI" sz="2800" i="1" dirty="0" err="1"/>
              <a:t>varies</a:t>
            </a:r>
            <a:r>
              <a:rPr lang="fi-FI" sz="2800" i="1" dirty="0"/>
              <a:t> </a:t>
            </a:r>
            <a:r>
              <a:rPr lang="fi-FI" sz="2800" i="1" dirty="0" err="1"/>
              <a:t>between</a:t>
            </a:r>
            <a:r>
              <a:rPr lang="fi-FI" sz="2800" i="1" dirty="0"/>
              <a:t> </a:t>
            </a:r>
            <a:r>
              <a:rPr lang="fi-FI" sz="2800" i="1" dirty="0" err="1"/>
              <a:t>different</a:t>
            </a:r>
            <a:r>
              <a:rPr lang="fi-FI" sz="2800" i="1" dirty="0"/>
              <a:t> </a:t>
            </a:r>
            <a:r>
              <a:rPr lang="fi-FI" sz="2800" i="1" dirty="0" err="1"/>
              <a:t>people</a:t>
            </a:r>
            <a:r>
              <a:rPr lang="fi-FI" sz="2800" i="1" dirty="0"/>
              <a:t> </a:t>
            </a:r>
            <a:r>
              <a:rPr lang="fi-FI" sz="2800" i="1" dirty="0" err="1"/>
              <a:t>more</a:t>
            </a:r>
            <a:r>
              <a:rPr lang="fi-FI" sz="2800" i="1" dirty="0"/>
              <a:t> </a:t>
            </a:r>
            <a:r>
              <a:rPr lang="fi-FI" sz="2800" i="1" dirty="0" err="1"/>
              <a:t>than</a:t>
            </a:r>
            <a:r>
              <a:rPr lang="fi-FI" sz="2800" i="1" dirty="0"/>
              <a:t> </a:t>
            </a:r>
            <a:r>
              <a:rPr lang="fi-FI" sz="2800" i="1" dirty="0" err="1"/>
              <a:t>before</a:t>
            </a:r>
            <a:r>
              <a:rPr lang="fi-FI" sz="2800" i="1" dirty="0"/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2061103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EF7B1-0E2C-4F03-1EB9-26D9AA00D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B983DBC3-FD57-09F0-01FD-CA8FEE160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7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2343A9D-853A-4EEF-1FE2-7C668FA07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Does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Job:</a:t>
            </a:r>
            <a:br>
              <a:rPr lang="fi-FI" dirty="0"/>
            </a:br>
            <a:r>
              <a:rPr lang="fi-FI" dirty="0"/>
              <a:t>A </a:t>
            </a:r>
            <a:r>
              <a:rPr lang="fi-FI" dirty="0" err="1"/>
              <a:t>Quantitative</a:t>
            </a:r>
            <a:r>
              <a:rPr lang="fi-FI" dirty="0"/>
              <a:t> </a:t>
            </a:r>
            <a:r>
              <a:rPr lang="fi-FI" dirty="0" err="1"/>
              <a:t>Perspective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9EBCA59-EBF2-9B46-E53D-7BB6E7341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23" y="1738648"/>
            <a:ext cx="10192187" cy="5447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A </a:t>
            </a:r>
            <a:r>
              <a:rPr lang="fi-FI" dirty="0" err="1"/>
              <a:t>four-step</a:t>
            </a:r>
            <a:r>
              <a:rPr lang="fi-FI" dirty="0"/>
              <a:t> </a:t>
            </a:r>
            <a:r>
              <a:rPr lang="fi-FI" dirty="0" err="1"/>
              <a:t>model</a:t>
            </a:r>
            <a:r>
              <a:rPr lang="fi-FI" dirty="0"/>
              <a:t> – </a:t>
            </a:r>
            <a:r>
              <a:rPr lang="fi-FI" dirty="0" err="1"/>
              <a:t>roots</a:t>
            </a:r>
            <a:r>
              <a:rPr lang="fi-FI" dirty="0"/>
              <a:t> in </a:t>
            </a:r>
            <a:r>
              <a:rPr lang="fi-FI" dirty="0" err="1"/>
              <a:t>translation</a:t>
            </a:r>
            <a:r>
              <a:rPr lang="fi-FI" dirty="0"/>
              <a:t> </a:t>
            </a:r>
            <a:r>
              <a:rPr lang="fi-FI" dirty="0" err="1"/>
              <a:t>studies</a:t>
            </a:r>
            <a:r>
              <a:rPr lang="fi-FI" dirty="0"/>
              <a:t> (</a:t>
            </a:r>
            <a:r>
              <a:rPr lang="fi-FI" dirty="0" err="1"/>
              <a:t>see</a:t>
            </a:r>
            <a:r>
              <a:rPr lang="fi-FI" dirty="0"/>
              <a:t> Eugeni 2023)</a:t>
            </a:r>
          </a:p>
          <a:p>
            <a:pPr marL="709200" lvl="1" indent="-457200">
              <a:buFont typeface="+mj-lt"/>
              <a:buAutoNum type="arabicParenR"/>
            </a:pPr>
            <a:r>
              <a:rPr lang="fi-FI" sz="2800" dirty="0" err="1"/>
              <a:t>Fully</a:t>
            </a:r>
            <a:r>
              <a:rPr lang="fi-FI" sz="2800" dirty="0"/>
              <a:t> </a:t>
            </a:r>
            <a:r>
              <a:rPr lang="fi-FI" sz="2800" dirty="0" err="1"/>
              <a:t>human</a:t>
            </a:r>
            <a:r>
              <a:rPr lang="fi-FI" sz="2800" dirty="0"/>
              <a:t> (e.g. </a:t>
            </a:r>
            <a:r>
              <a:rPr lang="fi-FI" sz="2800" dirty="0" err="1"/>
              <a:t>pen</a:t>
            </a:r>
            <a:r>
              <a:rPr lang="fi-FI" sz="2800" dirty="0"/>
              <a:t> </a:t>
            </a:r>
            <a:r>
              <a:rPr lang="fi-FI" sz="2800" dirty="0" err="1"/>
              <a:t>shorthand</a:t>
            </a:r>
            <a:r>
              <a:rPr lang="fi-FI" sz="2800" dirty="0"/>
              <a:t>)</a:t>
            </a:r>
          </a:p>
          <a:p>
            <a:pPr marL="709200" lvl="1" indent="-457200">
              <a:buFont typeface="+mj-lt"/>
              <a:buAutoNum type="arabicParenR"/>
            </a:pPr>
            <a:r>
              <a:rPr lang="fi-FI" sz="2800" dirty="0"/>
              <a:t>Computer-</a:t>
            </a:r>
            <a:r>
              <a:rPr lang="fi-FI" sz="2800" dirty="0" err="1"/>
              <a:t>aided</a:t>
            </a:r>
            <a:r>
              <a:rPr lang="fi-FI" sz="2800" dirty="0"/>
              <a:t> (e.g. </a:t>
            </a:r>
            <a:r>
              <a:rPr lang="fi-FI" sz="2800" dirty="0" err="1"/>
              <a:t>digital</a:t>
            </a:r>
            <a:r>
              <a:rPr lang="fi-FI" sz="2800" dirty="0"/>
              <a:t> </a:t>
            </a:r>
            <a:r>
              <a:rPr lang="fi-FI" sz="2800" dirty="0" err="1"/>
              <a:t>machine</a:t>
            </a:r>
            <a:r>
              <a:rPr lang="fi-FI" sz="2800" dirty="0"/>
              <a:t> </a:t>
            </a:r>
            <a:r>
              <a:rPr lang="fi-FI" sz="2800" dirty="0" err="1"/>
              <a:t>stenography</a:t>
            </a:r>
            <a:r>
              <a:rPr lang="fi-FI" sz="2800" dirty="0"/>
              <a:t>)</a:t>
            </a:r>
          </a:p>
          <a:p>
            <a:pPr marL="709200" lvl="1" indent="-457200">
              <a:buFont typeface="+mj-lt"/>
              <a:buAutoNum type="arabicParenR"/>
            </a:pPr>
            <a:r>
              <a:rPr lang="fi-FI" sz="2800" b="1" dirty="0"/>
              <a:t>Human-</a:t>
            </a:r>
            <a:r>
              <a:rPr lang="fi-FI" sz="2800" b="1" dirty="0" err="1"/>
              <a:t>aided</a:t>
            </a:r>
            <a:r>
              <a:rPr lang="fi-FI" sz="2800" b="1" dirty="0"/>
              <a:t> (e.g. ASR-</a:t>
            </a:r>
            <a:r>
              <a:rPr lang="fi-FI" sz="2800" b="1" dirty="0" err="1"/>
              <a:t>based</a:t>
            </a:r>
            <a:r>
              <a:rPr lang="fi-FI" sz="2800" b="1" dirty="0"/>
              <a:t> </a:t>
            </a:r>
            <a:r>
              <a:rPr lang="fi-FI" sz="2800" b="1" dirty="0" err="1"/>
              <a:t>reporting</a:t>
            </a:r>
            <a:r>
              <a:rPr lang="fi-FI" sz="2800" b="1" dirty="0"/>
              <a:t>)</a:t>
            </a:r>
          </a:p>
          <a:p>
            <a:pPr marL="709200" lvl="1" indent="-457200">
              <a:buFont typeface="+mj-lt"/>
              <a:buAutoNum type="arabicParenR"/>
            </a:pPr>
            <a:r>
              <a:rPr lang="fi-FI" sz="2800" dirty="0" err="1"/>
              <a:t>Fully</a:t>
            </a:r>
            <a:r>
              <a:rPr lang="fi-FI" sz="2800" dirty="0"/>
              <a:t> </a:t>
            </a:r>
            <a:r>
              <a:rPr lang="fi-FI" sz="2800" dirty="0" err="1"/>
              <a:t>automated</a:t>
            </a:r>
            <a:r>
              <a:rPr lang="fi-FI" sz="2800" dirty="0"/>
              <a:t> (e.g. </a:t>
            </a:r>
            <a:r>
              <a:rPr lang="fi-FI" sz="2800" dirty="0" err="1"/>
              <a:t>automatic</a:t>
            </a:r>
            <a:r>
              <a:rPr lang="fi-FI" sz="2800" dirty="0"/>
              <a:t> live </a:t>
            </a:r>
            <a:r>
              <a:rPr lang="fi-FI" sz="2800" dirty="0" err="1"/>
              <a:t>subtitling</a:t>
            </a:r>
            <a:r>
              <a:rPr lang="fi-FI" sz="2800" dirty="0"/>
              <a:t>)</a:t>
            </a:r>
          </a:p>
          <a:p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Focus on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physical</a:t>
            </a:r>
            <a:r>
              <a:rPr lang="fi-FI" dirty="0"/>
              <a:t> </a:t>
            </a:r>
            <a:r>
              <a:rPr lang="fi-FI" dirty="0" err="1"/>
              <a:t>reproduction</a:t>
            </a:r>
            <a:r>
              <a:rPr lang="fi-FI" dirty="0"/>
              <a:t> of </a:t>
            </a:r>
            <a:r>
              <a:rPr lang="fi-FI" dirty="0" err="1"/>
              <a:t>words</a:t>
            </a: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Inadequate</a:t>
            </a:r>
            <a:r>
              <a:rPr lang="fi-FI" dirty="0"/>
              <a:t> </a:t>
            </a:r>
            <a:r>
              <a:rPr lang="fi-FI" dirty="0" err="1"/>
              <a:t>when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human</a:t>
            </a:r>
            <a:r>
              <a:rPr lang="fi-FI" dirty="0"/>
              <a:t> </a:t>
            </a:r>
            <a:r>
              <a:rPr lang="fi-FI" dirty="0" err="1"/>
              <a:t>agency</a:t>
            </a:r>
            <a:r>
              <a:rPr lang="fi-FI" dirty="0"/>
              <a:t> is </a:t>
            </a:r>
            <a:r>
              <a:rPr lang="fi-FI" dirty="0" err="1"/>
              <a:t>essential</a:t>
            </a:r>
            <a:r>
              <a:rPr lang="fi-FI" dirty="0"/>
              <a:t> in e.g. </a:t>
            </a:r>
            <a:r>
              <a:rPr lang="fi-FI" dirty="0" err="1"/>
              <a:t>editing</a:t>
            </a: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formulation</a:t>
            </a:r>
            <a:r>
              <a:rPr lang="fi-FI" dirty="0"/>
              <a:t> </a:t>
            </a:r>
            <a:r>
              <a:rPr lang="fi-FI" dirty="0" err="1"/>
              <a:t>suggests</a:t>
            </a:r>
            <a:r>
              <a:rPr lang="fi-FI" dirty="0"/>
              <a:t> </a:t>
            </a:r>
            <a:r>
              <a:rPr lang="fi-FI" dirty="0" err="1"/>
              <a:t>independent</a:t>
            </a:r>
            <a:r>
              <a:rPr lang="fi-FI" dirty="0"/>
              <a:t> </a:t>
            </a:r>
            <a:r>
              <a:rPr lang="fi-FI" dirty="0" err="1"/>
              <a:t>goals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ownership</a:t>
            </a:r>
            <a:r>
              <a:rPr lang="fi-FI" dirty="0"/>
              <a:t> for AI</a:t>
            </a:r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800" dirty="0"/>
              <a:t>Cf. </a:t>
            </a:r>
            <a:r>
              <a:rPr lang="fi-FI" sz="2800" dirty="0" err="1"/>
              <a:t>Driving</a:t>
            </a:r>
            <a:r>
              <a:rPr lang="fi-FI" sz="2800" dirty="0"/>
              <a:t> 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car</a:t>
            </a:r>
            <a:r>
              <a:rPr lang="fi-FI" sz="2800" dirty="0"/>
              <a:t> as a ”</a:t>
            </a:r>
            <a:r>
              <a:rPr lang="fi-FI" sz="2800" dirty="0" err="1"/>
              <a:t>human-aided</a:t>
            </a:r>
            <a:r>
              <a:rPr lang="fi-FI" sz="2800" dirty="0"/>
              <a:t>” </a:t>
            </a:r>
            <a:r>
              <a:rPr lang="fi-FI" sz="2800" dirty="0" err="1"/>
              <a:t>activity</a:t>
            </a:r>
            <a:r>
              <a:rPr lang="fi-FI" sz="2800" dirty="0"/>
              <a:t> </a:t>
            </a:r>
          </a:p>
        </p:txBody>
      </p:sp>
      <p:pic>
        <p:nvPicPr>
          <p:cNvPr id="6" name="Kuva 5" descr="Kuva, joka sisältää kohteen vaate, portaat, jalkineet, seinä&#10;&#10;Tekoälyllä luotu sisältö voi olla virheellistä.">
            <a:extLst>
              <a:ext uri="{FF2B5EF4-FFF2-40B4-BE49-F238E27FC236}">
                <a16:creationId xmlns:a16="http://schemas.microsoft.com/office/drawing/2014/main" id="{E900EA37-1029-CA92-B29A-AD81C8C63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66" r="8127"/>
          <a:stretch>
            <a:fillRect/>
          </a:stretch>
        </p:blipFill>
        <p:spPr>
          <a:xfrm>
            <a:off x="11005185" y="0"/>
            <a:ext cx="2434590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50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90A29-FF26-986C-2934-5E3F88CB6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0CF4A639-57CA-34BD-129E-822BA4C54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8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7D389E4-5CAD-4619-437C-8E5BB67B5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Does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Job:</a:t>
            </a:r>
            <a:br>
              <a:rPr lang="fi-FI" dirty="0"/>
            </a:br>
            <a:r>
              <a:rPr lang="fi-FI" dirty="0"/>
              <a:t>A </a:t>
            </a:r>
            <a:r>
              <a:rPr lang="fi-FI" dirty="0" err="1"/>
              <a:t>Qualitative</a:t>
            </a:r>
            <a:r>
              <a:rPr lang="fi-FI" dirty="0"/>
              <a:t> </a:t>
            </a:r>
            <a:r>
              <a:rPr lang="fi-FI" dirty="0" err="1"/>
              <a:t>Perspective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15CB59A-66BC-82AB-C1A5-A6729E723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4" y="1738648"/>
            <a:ext cx="9145896" cy="5447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Qualitatively</a:t>
            </a:r>
            <a:r>
              <a:rPr lang="fi-FI" dirty="0"/>
              <a:t>, ASR-</a:t>
            </a:r>
            <a:r>
              <a:rPr lang="fi-FI" dirty="0" err="1"/>
              <a:t>based</a:t>
            </a:r>
            <a:r>
              <a:rPr lang="fi-FI" dirty="0"/>
              <a:t> </a:t>
            </a:r>
            <a:r>
              <a:rPr lang="fi-FI" dirty="0" err="1"/>
              <a:t>raporting</a:t>
            </a:r>
            <a:r>
              <a:rPr lang="fi-FI" dirty="0"/>
              <a:t> is </a:t>
            </a:r>
            <a:r>
              <a:rPr lang="fi-FI" dirty="0" err="1"/>
              <a:t>still</a:t>
            </a:r>
            <a:r>
              <a:rPr lang="fi-FI" dirty="0"/>
              <a:t> </a:t>
            </a:r>
            <a:r>
              <a:rPr lang="fi-FI" i="1" dirty="0" err="1"/>
              <a:t>computer-aided</a:t>
            </a:r>
            <a:endParaRPr lang="fi-FI" i="1" dirty="0"/>
          </a:p>
          <a:p>
            <a:pPr marL="709200" lvl="1" indent="-457200">
              <a:buFont typeface="Wingdings" panose="05000000000000000000" pitchFamily="2" charset="2"/>
              <a:buChar char="Ø"/>
            </a:pPr>
            <a:r>
              <a:rPr lang="fi-FI" sz="2800" i="1" dirty="0"/>
              <a:t>Human-</a:t>
            </a:r>
            <a:r>
              <a:rPr lang="fi-FI" sz="2800" i="1" dirty="0" err="1"/>
              <a:t>Centered</a:t>
            </a:r>
            <a:r>
              <a:rPr lang="fi-FI" sz="2800" i="1" dirty="0"/>
              <a:t>: </a:t>
            </a:r>
            <a:r>
              <a:rPr lang="fi-FI" sz="2800" dirty="0"/>
              <a:t>AI-</a:t>
            </a:r>
            <a:r>
              <a:rPr lang="fi-FI" sz="2800" dirty="0" err="1"/>
              <a:t>produced</a:t>
            </a:r>
            <a:r>
              <a:rPr lang="fi-FI" sz="2800" dirty="0"/>
              <a:t> </a:t>
            </a:r>
            <a:r>
              <a:rPr lang="fi-FI" sz="2800" dirty="0" err="1"/>
              <a:t>material</a:t>
            </a:r>
            <a:r>
              <a:rPr lang="fi-FI" sz="2800" dirty="0"/>
              <a:t> </a:t>
            </a:r>
            <a:r>
              <a:rPr lang="fi-FI" sz="2800" dirty="0" err="1"/>
              <a:t>edited</a:t>
            </a:r>
            <a:r>
              <a:rPr lang="fi-FI" sz="2800" dirty="0"/>
              <a:t> </a:t>
            </a:r>
            <a:r>
              <a:rPr lang="fi-FI" sz="2800" dirty="0" err="1"/>
              <a:t>contextually</a:t>
            </a:r>
            <a:r>
              <a:rPr lang="fi-FI" sz="2800" dirty="0"/>
              <a:t> and </a:t>
            </a:r>
            <a:r>
              <a:rPr lang="fi-FI" sz="2800" dirty="0" err="1"/>
              <a:t>goal</a:t>
            </a:r>
            <a:r>
              <a:rPr lang="fi-FI" sz="2800" dirty="0"/>
              <a:t> </a:t>
            </a:r>
            <a:r>
              <a:rPr lang="fi-FI" sz="2800" dirty="0" err="1"/>
              <a:t>orientedly</a:t>
            </a:r>
            <a:r>
              <a:rPr lang="fi-FI" sz="2800" dirty="0"/>
              <a:t> </a:t>
            </a:r>
            <a:r>
              <a:rPr lang="fi-FI" sz="2800" dirty="0" err="1"/>
              <a:t>by</a:t>
            </a:r>
            <a:r>
              <a:rPr lang="fi-FI" sz="2800" dirty="0"/>
              <a:t> a </a:t>
            </a:r>
            <a:r>
              <a:rPr lang="fi-FI" sz="2800" dirty="0" err="1"/>
              <a:t>trained</a:t>
            </a:r>
            <a:r>
              <a:rPr lang="fi-FI" sz="2800" dirty="0"/>
              <a:t> </a:t>
            </a:r>
            <a:r>
              <a:rPr lang="fi-FI" sz="2800" dirty="0" err="1"/>
              <a:t>specialist</a:t>
            </a:r>
            <a:endParaRPr lang="fi-FI" sz="2800" i="1" dirty="0"/>
          </a:p>
          <a:p>
            <a:pPr marL="709200" lvl="1" indent="-457200">
              <a:buFont typeface="Wingdings" panose="05000000000000000000" pitchFamily="2" charset="2"/>
              <a:buChar char="Ø"/>
            </a:pPr>
            <a:r>
              <a:rPr lang="fi-FI" sz="2800" i="1" dirty="0"/>
              <a:t>Human-</a:t>
            </a:r>
            <a:r>
              <a:rPr lang="fi-FI" sz="2800" i="1" dirty="0" err="1"/>
              <a:t>Lead</a:t>
            </a:r>
            <a:r>
              <a:rPr lang="fi-FI" sz="2800" i="1" dirty="0"/>
              <a:t>: </a:t>
            </a:r>
            <a:r>
              <a:rPr lang="fi-FI" sz="2800" dirty="0" err="1"/>
              <a:t>Choice</a:t>
            </a:r>
            <a:r>
              <a:rPr lang="fi-FI" sz="2800" dirty="0"/>
              <a:t> and </a:t>
            </a:r>
            <a:r>
              <a:rPr lang="fi-FI" sz="2800" dirty="0" err="1"/>
              <a:t>training</a:t>
            </a:r>
            <a:r>
              <a:rPr lang="fi-FI" sz="2800" dirty="0"/>
              <a:t> of </a:t>
            </a:r>
            <a:r>
              <a:rPr lang="fi-FI" sz="2800" dirty="0" err="1"/>
              <a:t>the</a:t>
            </a:r>
            <a:r>
              <a:rPr lang="fi-FI" sz="2800" dirty="0"/>
              <a:t> AI, </a:t>
            </a:r>
            <a:r>
              <a:rPr lang="fi-FI" sz="2800" dirty="0" err="1"/>
              <a:t>choice</a:t>
            </a:r>
            <a:r>
              <a:rPr lang="fi-FI" sz="2800" dirty="0"/>
              <a:t> and </a:t>
            </a:r>
            <a:r>
              <a:rPr lang="fi-FI" sz="2800" dirty="0" err="1"/>
              <a:t>framing</a:t>
            </a:r>
            <a:r>
              <a:rPr lang="fi-FI" sz="2800" dirty="0"/>
              <a:t> of 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reported</a:t>
            </a:r>
            <a:r>
              <a:rPr lang="fi-FI" sz="2800" dirty="0"/>
              <a:t> </a:t>
            </a:r>
            <a:r>
              <a:rPr lang="fi-FI" sz="2800" dirty="0" err="1"/>
              <a:t>text</a:t>
            </a:r>
            <a:r>
              <a:rPr lang="fi-FI" sz="2800" dirty="0"/>
              <a:t>, </a:t>
            </a:r>
            <a:r>
              <a:rPr lang="fi-FI" sz="2800" dirty="0" err="1"/>
              <a:t>controlling</a:t>
            </a:r>
            <a:r>
              <a:rPr lang="fi-FI" sz="2800" dirty="0"/>
              <a:t> 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workflow</a:t>
            </a:r>
            <a:r>
              <a:rPr lang="fi-FI" sz="2800" dirty="0"/>
              <a:t> </a:t>
            </a:r>
            <a:endParaRPr lang="fi-FI" sz="2800" i="1" dirty="0"/>
          </a:p>
          <a:p>
            <a:pPr marL="709200" lvl="1" indent="-457200">
              <a:buFont typeface="Wingdings" panose="05000000000000000000" pitchFamily="2" charset="2"/>
              <a:buChar char="Ø"/>
            </a:pPr>
            <a:r>
              <a:rPr lang="fi-FI" sz="2800" i="1" dirty="0"/>
              <a:t>Human-</a:t>
            </a:r>
            <a:r>
              <a:rPr lang="fi-FI" sz="2800" i="1" dirty="0" err="1"/>
              <a:t>Supervised</a:t>
            </a:r>
            <a:r>
              <a:rPr lang="fi-FI" sz="2800" i="1" dirty="0"/>
              <a:t>: </a:t>
            </a:r>
            <a:r>
              <a:rPr lang="fi-FI" sz="2800" dirty="0" err="1"/>
              <a:t>Responsibly</a:t>
            </a:r>
            <a:r>
              <a:rPr lang="fi-FI" sz="2800" dirty="0"/>
              <a:t> and </a:t>
            </a:r>
            <a:r>
              <a:rPr lang="fi-FI" sz="2800" dirty="0" err="1"/>
              <a:t>ownership</a:t>
            </a:r>
            <a:r>
              <a:rPr lang="fi-FI" sz="2800" dirty="0"/>
              <a:t> </a:t>
            </a:r>
            <a:r>
              <a:rPr lang="fi-FI" sz="2800" dirty="0" err="1"/>
              <a:t>always</a:t>
            </a:r>
            <a:r>
              <a:rPr lang="fi-FI" sz="2800" dirty="0"/>
              <a:t> on 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human</a:t>
            </a:r>
            <a:r>
              <a:rPr lang="fi-FI" sz="2800" dirty="0"/>
              <a:t> </a:t>
            </a:r>
            <a:r>
              <a:rPr lang="fi-FI" sz="2800" dirty="0" err="1"/>
              <a:t>professional</a:t>
            </a:r>
            <a:r>
              <a:rPr lang="fi-FI" sz="2800" dirty="0"/>
              <a:t>.</a:t>
            </a:r>
            <a:endParaRPr lang="fi-FI" sz="2800" i="1" dirty="0"/>
          </a:p>
          <a:p>
            <a:endParaRPr lang="fi-FI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fi-FI" dirty="0"/>
              <a:t>Machine output is a </a:t>
            </a:r>
            <a:r>
              <a:rPr lang="fi-FI" dirty="0" err="1"/>
              <a:t>starting</a:t>
            </a:r>
            <a:r>
              <a:rPr lang="fi-FI" dirty="0"/>
              <a:t> </a:t>
            </a:r>
            <a:r>
              <a:rPr lang="fi-FI" dirty="0" err="1"/>
              <a:t>point</a:t>
            </a:r>
            <a:r>
              <a:rPr lang="fi-FI" dirty="0"/>
              <a:t>, a </a:t>
            </a:r>
            <a:r>
              <a:rPr lang="fi-FI" dirty="0" err="1"/>
              <a:t>first</a:t>
            </a:r>
            <a:r>
              <a:rPr lang="fi-FI" dirty="0"/>
              <a:t> </a:t>
            </a:r>
            <a:r>
              <a:rPr lang="fi-FI" dirty="0" err="1"/>
              <a:t>stage</a:t>
            </a:r>
            <a:r>
              <a:rPr lang="fi-FI" dirty="0"/>
              <a:t>, for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a </a:t>
            </a:r>
            <a:r>
              <a:rPr lang="fi-FI" dirty="0" err="1"/>
              <a:t>trained</a:t>
            </a:r>
            <a:r>
              <a:rPr lang="fi-FI" dirty="0"/>
              <a:t> </a:t>
            </a:r>
            <a:r>
              <a:rPr lang="fi-FI" dirty="0" err="1"/>
              <a:t>specialist</a:t>
            </a:r>
            <a:r>
              <a:rPr lang="fi-FI" dirty="0"/>
              <a:t>.</a:t>
            </a:r>
          </a:p>
        </p:txBody>
      </p:sp>
      <p:pic>
        <p:nvPicPr>
          <p:cNvPr id="6" name="Kuva 5" descr="Kuva, joka sisältää kohteen rakennus, piha-, kukka, punainen&#10;&#10;Tekoälyllä luotu sisältö voi olla virheellistä.">
            <a:extLst>
              <a:ext uri="{FF2B5EF4-FFF2-40B4-BE49-F238E27FC236}">
                <a16:creationId xmlns:a16="http://schemas.microsoft.com/office/drawing/2014/main" id="{421A1501-B0C9-9FD3-A046-C22189E9A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8" r="39156"/>
          <a:stretch>
            <a:fillRect/>
          </a:stretch>
        </p:blipFill>
        <p:spPr>
          <a:xfrm>
            <a:off x="10415826" y="0"/>
            <a:ext cx="302394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2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667AB-5600-D2F8-E009-5CBC09D09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4C89E7CC-C53B-1FC9-553C-8C9ABB2DF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A57862-0A67-47A3-90AF-A5BAFFA0C3D6}" type="slidenum">
              <a:rPr lang="fi-FI" smtClean="0"/>
              <a:pPr/>
              <a:t>9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A37E0EF-5743-7266-23F6-1096068D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85" y="373627"/>
            <a:ext cx="10465243" cy="963560"/>
          </a:xfrm>
        </p:spPr>
        <p:txBody>
          <a:bodyPr/>
          <a:lstStyle/>
          <a:p>
            <a:r>
              <a:rPr lang="fi-FI" dirty="0" err="1"/>
              <a:t>Overview</a:t>
            </a:r>
            <a:r>
              <a:rPr lang="fi-FI" dirty="0"/>
              <a:t> and </a:t>
            </a:r>
            <a:r>
              <a:rPr lang="fi-FI" dirty="0" err="1"/>
              <a:t>Discussion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C782F0A-B8C1-7B4C-A435-DBCBFB7CB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84" y="1337188"/>
            <a:ext cx="10220316" cy="423734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parliament</a:t>
            </a:r>
            <a:r>
              <a:rPr lang="fi-FI" dirty="0"/>
              <a:t>, </a:t>
            </a:r>
            <a:r>
              <a:rPr lang="fi-FI" dirty="0" err="1"/>
              <a:t>taking</a:t>
            </a:r>
            <a:r>
              <a:rPr lang="fi-FI" dirty="0"/>
              <a:t> </a:t>
            </a:r>
            <a:r>
              <a:rPr lang="fi-FI" dirty="0" err="1"/>
              <a:t>up</a:t>
            </a:r>
            <a:r>
              <a:rPr lang="fi-FI" dirty="0"/>
              <a:t> AI-</a:t>
            </a:r>
            <a:r>
              <a:rPr lang="fi-FI" dirty="0" err="1"/>
              <a:t>based</a:t>
            </a:r>
            <a:r>
              <a:rPr lang="fi-FI" dirty="0"/>
              <a:t> ASR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affected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workflow</a:t>
            </a:r>
            <a:r>
              <a:rPr lang="fi-FI" dirty="0"/>
              <a:t>, </a:t>
            </a:r>
            <a:r>
              <a:rPr lang="fi-FI" dirty="0" err="1"/>
              <a:t>methods</a:t>
            </a:r>
            <a:r>
              <a:rPr lang="fi-FI" dirty="0"/>
              <a:t>, </a:t>
            </a:r>
            <a:r>
              <a:rPr lang="fi-FI" dirty="0" err="1"/>
              <a:t>principles</a:t>
            </a:r>
            <a:r>
              <a:rPr lang="fi-FI" dirty="0"/>
              <a:t> and </a:t>
            </a:r>
            <a:r>
              <a:rPr lang="fi-FI" dirty="0" err="1"/>
              <a:t>practices</a:t>
            </a:r>
            <a:r>
              <a:rPr lang="fi-FI" dirty="0"/>
              <a:t> of </a:t>
            </a:r>
            <a:r>
              <a:rPr lang="fi-FI" dirty="0" err="1"/>
              <a:t>official</a:t>
            </a:r>
            <a:r>
              <a:rPr lang="fi-FI" dirty="0"/>
              <a:t> </a:t>
            </a:r>
            <a:r>
              <a:rPr lang="fi-FI" dirty="0" err="1"/>
              <a:t>reporting</a:t>
            </a:r>
            <a:r>
              <a:rPr lang="fi-FI" dirty="0"/>
              <a:t> in </a:t>
            </a:r>
            <a:r>
              <a:rPr lang="fi-FI" dirty="0" err="1"/>
              <a:t>many</a:t>
            </a:r>
            <a:r>
              <a:rPr lang="fi-FI" dirty="0"/>
              <a:t> </a:t>
            </a:r>
            <a:r>
              <a:rPr lang="fi-FI" dirty="0" err="1"/>
              <a:t>ways</a:t>
            </a: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 for </a:t>
            </a:r>
            <a:r>
              <a:rPr lang="fi-FI" dirty="0" err="1"/>
              <a:t>different</a:t>
            </a:r>
            <a:r>
              <a:rPr lang="fi-FI" dirty="0"/>
              <a:t> </a:t>
            </a:r>
            <a:r>
              <a:rPr lang="fi-FI" dirty="0" err="1"/>
              <a:t>professionals</a:t>
            </a:r>
            <a:endParaRPr lang="fi-FI" dirty="0"/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800" dirty="0" err="1"/>
              <a:t>Fewer</a:t>
            </a:r>
            <a:r>
              <a:rPr lang="fi-FI" sz="2800" dirty="0"/>
              <a:t> </a:t>
            </a:r>
            <a:r>
              <a:rPr lang="fi-FI" sz="2800" dirty="0" err="1"/>
              <a:t>physical</a:t>
            </a:r>
            <a:r>
              <a:rPr lang="fi-FI" sz="2800" dirty="0"/>
              <a:t> </a:t>
            </a:r>
            <a:r>
              <a:rPr lang="fi-FI" sz="2800" dirty="0" err="1"/>
              <a:t>strain</a:t>
            </a:r>
            <a:r>
              <a:rPr lang="fi-FI" sz="2800" dirty="0"/>
              <a:t> and </a:t>
            </a:r>
            <a:r>
              <a:rPr lang="fi-FI" sz="2800" dirty="0" err="1"/>
              <a:t>demands</a:t>
            </a:r>
            <a:r>
              <a:rPr lang="fi-FI" sz="2800" dirty="0"/>
              <a:t> for </a:t>
            </a:r>
            <a:r>
              <a:rPr lang="fi-FI" sz="2800" dirty="0" err="1"/>
              <a:t>Document</a:t>
            </a:r>
            <a:r>
              <a:rPr lang="fi-FI" sz="2800" dirty="0"/>
              <a:t> </a:t>
            </a:r>
            <a:r>
              <a:rPr lang="fi-FI" sz="2800" dirty="0" err="1"/>
              <a:t>Secretaries</a:t>
            </a:r>
            <a:endParaRPr lang="fi-FI" sz="2800" dirty="0"/>
          </a:p>
          <a:p>
            <a:pPr marL="709200" lvl="1" indent="-457200">
              <a:buFont typeface="Arial" panose="020B0604020202020204" pitchFamily="34" charset="0"/>
              <a:buChar char="•"/>
            </a:pPr>
            <a:r>
              <a:rPr lang="fi-FI" sz="2800" dirty="0"/>
              <a:t>More </a:t>
            </a:r>
            <a:r>
              <a:rPr lang="fi-FI" sz="2800" dirty="0" err="1"/>
              <a:t>technical</a:t>
            </a:r>
            <a:r>
              <a:rPr lang="fi-FI" sz="2800" dirty="0"/>
              <a:t> </a:t>
            </a:r>
            <a:r>
              <a:rPr lang="fi-FI" sz="2800" dirty="0" err="1"/>
              <a:t>tasks</a:t>
            </a:r>
            <a:r>
              <a:rPr lang="fi-FI" sz="2800" dirty="0"/>
              <a:t> for Senior </a:t>
            </a:r>
            <a:r>
              <a:rPr lang="fi-FI" sz="2800" dirty="0" err="1"/>
              <a:t>Specialists</a:t>
            </a:r>
            <a:endParaRPr lang="fi-FI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dirty="0"/>
              <a:t>Shift of </a:t>
            </a:r>
            <a:r>
              <a:rPr lang="fi-FI" dirty="0" err="1"/>
              <a:t>emphasis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manual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production</a:t>
            </a:r>
            <a:r>
              <a:rPr lang="fi-FI" dirty="0"/>
              <a:t> to </a:t>
            </a:r>
            <a:r>
              <a:rPr lang="fi-FI" dirty="0" err="1"/>
              <a:t>planning</a:t>
            </a:r>
            <a:r>
              <a:rPr lang="fi-FI" dirty="0"/>
              <a:t>, </a:t>
            </a:r>
            <a:r>
              <a:rPr lang="fi-FI" dirty="0" err="1"/>
              <a:t>editing</a:t>
            </a:r>
            <a:r>
              <a:rPr lang="fi-FI" dirty="0"/>
              <a:t>, supervision and management</a:t>
            </a:r>
          </a:p>
          <a:p>
            <a:endParaRPr lang="fi-FI" sz="2400" dirty="0"/>
          </a:p>
          <a:p>
            <a:endParaRPr lang="fi-FI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sz="24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793FACD-A68A-29E0-A8F4-D67F0087FBEC}"/>
              </a:ext>
            </a:extLst>
          </p:cNvPr>
          <p:cNvSpPr txBox="1"/>
          <p:nvPr/>
        </p:nvSpPr>
        <p:spPr>
          <a:xfrm>
            <a:off x="572876" y="5783855"/>
            <a:ext cx="10399924" cy="166199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i-FI" sz="2800" b="1" dirty="0" err="1"/>
              <a:t>Acknowledgements</a:t>
            </a:r>
            <a:r>
              <a:rPr lang="fi-FI" sz="2800" b="1" dirty="0"/>
              <a:t>:</a:t>
            </a:r>
            <a:r>
              <a:rPr lang="fi-FI" sz="2800" dirty="0"/>
              <a:t> Elisa Aaltonen, Riikka Kuronen, Sanna Niemi, Pauliina Peltokorpi, Maarit Peltola, Niklas Varisto, Olli Wainikka and </a:t>
            </a:r>
            <a:r>
              <a:rPr lang="fi-FI" sz="2800" dirty="0" err="1"/>
              <a:t>all</a:t>
            </a:r>
            <a:r>
              <a:rPr lang="fi-FI" sz="2800" dirty="0"/>
              <a:t> my </a:t>
            </a:r>
            <a:r>
              <a:rPr lang="fi-FI" sz="2800" dirty="0" err="1"/>
              <a:t>colleagues</a:t>
            </a:r>
            <a:r>
              <a:rPr lang="fi-FI" sz="2800" dirty="0"/>
              <a:t> in </a:t>
            </a:r>
            <a:r>
              <a:rPr lang="fi-FI" sz="2800" dirty="0" err="1"/>
              <a:t>the</a:t>
            </a:r>
            <a:r>
              <a:rPr lang="fi-FI" sz="2800" dirty="0"/>
              <a:t> Records Office of 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Finnish</a:t>
            </a:r>
            <a:r>
              <a:rPr lang="fi-FI" sz="2800" dirty="0"/>
              <a:t> </a:t>
            </a:r>
            <a:r>
              <a:rPr lang="fi-FI" sz="2800" dirty="0" err="1"/>
              <a:t>Parliament</a:t>
            </a:r>
            <a:r>
              <a:rPr lang="fi-FI" sz="2800" dirty="0"/>
              <a:t>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4443938"/>
      </p:ext>
    </p:extLst>
  </p:cSld>
  <p:clrMapOvr>
    <a:masterClrMapping/>
  </p:clrMapOvr>
</p:sld>
</file>

<file path=ppt/theme/theme1.xml><?xml version="1.0" encoding="utf-8"?>
<a:theme xmlns:a="http://schemas.openxmlformats.org/drawingml/2006/main" name="Esityspohja eduskunta 2023">
  <a:themeElements>
    <a:clrScheme name="EDUSKUNTA">
      <a:dk1>
        <a:srgbClr val="114D9D"/>
      </a:dk1>
      <a:lt1>
        <a:sysClr val="window" lastClr="FFFFFF"/>
      </a:lt1>
      <a:dk2>
        <a:srgbClr val="7F7F7F"/>
      </a:dk2>
      <a:lt2>
        <a:srgbClr val="E7E6E6"/>
      </a:lt2>
      <a:accent1>
        <a:srgbClr val="559CA3"/>
      </a:accent1>
      <a:accent2>
        <a:srgbClr val="EC641A"/>
      </a:accent2>
      <a:accent3>
        <a:srgbClr val="A5A5A5"/>
      </a:accent3>
      <a:accent4>
        <a:srgbClr val="FCC653"/>
      </a:accent4>
      <a:accent5>
        <a:srgbClr val="A42D16"/>
      </a:accent5>
      <a:accent6>
        <a:srgbClr val="A5A5A5"/>
      </a:accent6>
      <a:hlink>
        <a:srgbClr val="0563C1"/>
      </a:hlink>
      <a:folHlink>
        <a:srgbClr val="6DBAB5"/>
      </a:folHlink>
    </a:clrScheme>
    <a:fontScheme name="PRO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rehdytyspohja 2023  -  Vain luku" id="{6F338545-5502-4997-9023-D18917F050E8}" vid="{CE61418E-7B3F-475D-8677-33DDB22F75BD}"/>
    </a:ext>
  </a:extLst>
</a:theme>
</file>

<file path=ppt/theme/theme2.xml><?xml version="1.0" encoding="utf-8"?>
<a:theme xmlns:a="http://schemas.openxmlformats.org/drawingml/2006/main" name="Esityspohja sininen eduskunta 2023">
  <a:themeElements>
    <a:clrScheme name="EDUSKUNTA">
      <a:dk1>
        <a:srgbClr val="114D9D"/>
      </a:dk1>
      <a:lt1>
        <a:sysClr val="window" lastClr="FFFFFF"/>
      </a:lt1>
      <a:dk2>
        <a:srgbClr val="7F7F7F"/>
      </a:dk2>
      <a:lt2>
        <a:srgbClr val="E7E6E6"/>
      </a:lt2>
      <a:accent1>
        <a:srgbClr val="559CA3"/>
      </a:accent1>
      <a:accent2>
        <a:srgbClr val="EC641A"/>
      </a:accent2>
      <a:accent3>
        <a:srgbClr val="A5A5A5"/>
      </a:accent3>
      <a:accent4>
        <a:srgbClr val="FCC653"/>
      </a:accent4>
      <a:accent5>
        <a:srgbClr val="A42D16"/>
      </a:accent5>
      <a:accent6>
        <a:srgbClr val="A5A5A5"/>
      </a:accent6>
      <a:hlink>
        <a:srgbClr val="0563C1"/>
      </a:hlink>
      <a:folHlink>
        <a:srgbClr val="6DBAB5"/>
      </a:folHlink>
    </a:clrScheme>
    <a:fontScheme name="PRO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rehdytyspohja 2023  -  Vain luku" id="{6F338545-5502-4997-9023-D18917F050E8}" vid="{5457FC2A-4EB9-4D7F-A358-085D67004C8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7cb3ae21-9e90-4c37-8696-83ed9d2b7d8e">EDUSKUNTA-897817291-1577</_dlc_DocId>
    <_dlc_DocIdUrl xmlns="7cb3ae21-9e90-4c37-8696-83ed9d2b7d8e">
      <Url>https://tyotilat.eduskunta.fi/sites/poytakirjatoimistontyotila/_layouts/15/DocIdRedir.aspx?ID=EDUSKUNTA-897817291-1577</Url>
      <Description>EDUSKUNTA-897817291-1577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D202CFDFA949F44A8B30F337F9724CC" ma:contentTypeVersion="2" ma:contentTypeDescription="Luo uusi asiakirja." ma:contentTypeScope="" ma:versionID="d2b115b468f32d91e3769f677e7fcf38">
  <xsd:schema xmlns:xsd="http://www.w3.org/2001/XMLSchema" xmlns:xs="http://www.w3.org/2001/XMLSchema" xmlns:p="http://schemas.microsoft.com/office/2006/metadata/properties" xmlns:ns1="http://schemas.microsoft.com/sharepoint/v3" xmlns:ns2="7cb3ae21-9e90-4c37-8696-83ed9d2b7d8e" targetNamespace="http://schemas.microsoft.com/office/2006/metadata/properties" ma:root="true" ma:fieldsID="1b50ae9c0452e1e26db50f0c52e8404d" ns1:_="" ns2:_="">
    <xsd:import namespace="http://schemas.microsoft.com/sharepoint/v3"/>
    <xsd:import namespace="7cb3ae21-9e90-4c37-8696-83ed9d2b7d8e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hidden="true" ma:internalName="PublishingStartDate">
      <xsd:simpleType>
        <xsd:restriction base="dms:Unknown"/>
      </xsd:simpleType>
    </xsd:element>
    <xsd:element name="PublishingExpirationDate" ma:index="9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b3ae21-9e90-4c37-8696-83ed9d2b7d8e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Tiedostotunnisteen arvo" ma:description="Tälle kohteelle määritetyn tiedostotunnisteen arvo." ma:internalName="_dlc_DocId" ma:readOnly="true">
      <xsd:simpleType>
        <xsd:restriction base="dms:Text"/>
      </xsd:simpleType>
    </xsd:element>
    <xsd:element name="_dlc_DocIdUrl" ma:index="11" nillable="true" ma:displayName="Tiedostotunniste" ma:description="Tämän tiedoston pysyvä linkki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3333BF-A25F-48B0-AC72-52BECCC816F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FE72FE7-C9C9-498B-ABB7-CC1483AC8D1E}">
  <ds:schemaRefs>
    <ds:schemaRef ds:uri="http://purl.org/dc/terms/"/>
    <ds:schemaRef ds:uri="http://purl.org/dc/elements/1.1/"/>
    <ds:schemaRef ds:uri="7cb3ae21-9e90-4c37-8696-83ed9d2b7d8e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132A082-19A1-4395-9649-29686145B3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cb3ae21-9e90-4c37-8696-83ed9d2b7d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E85AF8B-42C6-495D-B26C-1F0A2B1FB0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Kansanedustajien perehdytysohjelma 2023 ppt-pohja</Template>
  <TotalTime>10466</TotalTime>
  <Words>2637</Words>
  <Application>Microsoft Office PowerPoint</Application>
  <PresentationFormat>Mukautettu</PresentationFormat>
  <Paragraphs>178</Paragraphs>
  <Slides>10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8" baseType="lpstr">
      <vt:lpstr>Arial</vt:lpstr>
      <vt:lpstr>Calibri</vt:lpstr>
      <vt:lpstr>Source Sans 3 Black</vt:lpstr>
      <vt:lpstr>Source Sans Pro</vt:lpstr>
      <vt:lpstr>Source Sans Pro SemiBold</vt:lpstr>
      <vt:lpstr>Wingdings</vt:lpstr>
      <vt:lpstr>Esityspohja eduskunta 2023</vt:lpstr>
      <vt:lpstr>Esityspohja sininen eduskunta 2023</vt:lpstr>
      <vt:lpstr>What is the Role of Humans when Using AI in Professional Reporting?</vt:lpstr>
      <vt:lpstr>Reporter’s Role and Agency in the Age of AI: The Case of Finnish Parliament</vt:lpstr>
      <vt:lpstr>1) Workflow</vt:lpstr>
      <vt:lpstr>2) Methods</vt:lpstr>
      <vt:lpstr>3) Principles</vt:lpstr>
      <vt:lpstr>4) Practices</vt:lpstr>
      <vt:lpstr>Who or What Does the Job: A Quantitative Perspective</vt:lpstr>
      <vt:lpstr>Who or What Does the Job: A Qualitative Perspective</vt:lpstr>
      <vt:lpstr>Overview and Discussion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Kulovesi Tuula</dc:creator>
  <cp:lastModifiedBy>Voutilainen Eero</cp:lastModifiedBy>
  <cp:revision>245</cp:revision>
  <cp:lastPrinted>2023-02-09T16:12:10Z</cp:lastPrinted>
  <dcterms:created xsi:type="dcterms:W3CDTF">2023-03-29T06:21:32Z</dcterms:created>
  <dcterms:modified xsi:type="dcterms:W3CDTF">2026-07-25T20:45:05Z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0x0101004D202CFDFA949F44A8B30F337F9724CC</vt:lpwstr>
  </property>
  <property fmtid="{D5CDD505-2E9C-101B-9397-08002B2CF9AE}" pid="3" name="MediaServiceImageTags">
    <vt:lpwstr/>
  </property>
  <property fmtid="{D5CDD505-2E9C-101B-9397-08002B2CF9AE}" pid="4" name="_dlc_DocIdItemGuid">
    <vt:lpwstr>f257fe77-dfac-4768-8d7e-87811235f44f</vt:lpwstr>
  </property>
</Properties>
</file>