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5"/>
  </p:sldMasterIdLst>
  <p:notesMasterIdLst>
    <p:notesMasterId r:id="rId25"/>
  </p:notesMasterIdLst>
  <p:handoutMasterIdLst>
    <p:handoutMasterId r:id="rId26"/>
  </p:handoutMasterIdLst>
  <p:sldIdLst>
    <p:sldId id="262" r:id="rId6"/>
    <p:sldId id="264" r:id="rId7"/>
    <p:sldId id="281" r:id="rId8"/>
    <p:sldId id="265" r:id="rId9"/>
    <p:sldId id="266" r:id="rId10"/>
    <p:sldId id="278" r:id="rId11"/>
    <p:sldId id="279" r:id="rId12"/>
    <p:sldId id="260" r:id="rId13"/>
    <p:sldId id="271" r:id="rId14"/>
    <p:sldId id="268" r:id="rId15"/>
    <p:sldId id="275" r:id="rId16"/>
    <p:sldId id="270" r:id="rId17"/>
    <p:sldId id="267" r:id="rId18"/>
    <p:sldId id="273" r:id="rId19"/>
    <p:sldId id="274" r:id="rId20"/>
    <p:sldId id="272" r:id="rId21"/>
    <p:sldId id="277" r:id="rId22"/>
    <p:sldId id="280" r:id="rId23"/>
    <p:sldId id="261" r:id="rId24"/>
  </p:sldIdLst>
  <p:sldSz cx="12192000" cy="6858000"/>
  <p:notesSz cx="6805613" cy="99441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18" userDrawn="1">
          <p15:clr>
            <a:srgbClr val="A4A3A4"/>
          </p15:clr>
        </p15:guide>
        <p15:guide id="2" orient="horz" pos="2160">
          <p15:clr>
            <a:srgbClr val="A4A3A4"/>
          </p15:clr>
        </p15:guide>
        <p15:guide id="3" orient="horz" pos="103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rnout Drenthel" initials="AD [7]" lastIdx="1" clrIdx="6"/>
  <p:cmAuthor id="1" name="Arnout Drenthel" initials="AD" lastIdx="1" clrIdx="0"/>
  <p:cmAuthor id="8" name="Arnout Drenthel" initials="AD [8]" lastIdx="1" clrIdx="7"/>
  <p:cmAuthor id="2" name="Arnout Drenthel" initials="AD [2]" lastIdx="1" clrIdx="1"/>
  <p:cmAuthor id="9" name="Arnout Drenthel" initials="AD [9]" lastIdx="1" clrIdx="8"/>
  <p:cmAuthor id="3" name="Arnout Drenthel" initials="AD [3]" lastIdx="1" clrIdx="2"/>
  <p:cmAuthor id="4" name="Arnout Drenthel" initials="AD [4]" lastIdx="1" clrIdx="3"/>
  <p:cmAuthor id="5" name="Arnout Drenthel" initials="AD [5]" lastIdx="1" clrIdx="4"/>
  <p:cmAuthor id="6" name="Arnout Drenthel" initials="AD [6]" lastIdx="1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1469"/>
    <a:srgbClr val="B6C0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EEC86E-7DEE-45D1-A18A-D34E4BD9C9EE}" v="2" dt="2026-07-21T13:00:28.37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ijl, thema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0A15C55-8517-42AA-B614-E9B94910E393}" styleName="Stijl, gemiddeld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8034E78-7F5D-4C2E-B375-FC64B27BC917}" styleName="Stijl, donker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7292A2E-F333-43FB-9621-5CBBE7FDCDCB}" styleName="Stijl, licht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7" autoAdjust="0"/>
    <p:restoredTop sz="86395" autoAdjust="0"/>
  </p:normalViewPr>
  <p:slideViewPr>
    <p:cSldViewPr snapToGrid="0">
      <p:cViewPr varScale="1">
        <p:scale>
          <a:sx n="137" d="100"/>
          <a:sy n="137" d="100"/>
        </p:scale>
        <p:origin x="3354" y="126"/>
      </p:cViewPr>
      <p:guideLst>
        <p:guide pos="518"/>
        <p:guide orient="horz" pos="2160"/>
        <p:guide orient="horz" pos="10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5224"/>
    </p:cViewPr>
  </p:sorterViewPr>
  <p:notesViewPr>
    <p:cSldViewPr snapToGrid="0">
      <p:cViewPr varScale="1">
        <p:scale>
          <a:sx n="136" d="100"/>
          <a:sy n="136" d="100"/>
        </p:scale>
        <p:origin x="3128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microsoft.com/office/2016/11/relationships/changesInfo" Target="changesInfos/changesInfo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Relationship Id="rId8" Type="http://schemas.openxmlformats.org/officeDocument/2006/relationships/slide" Target="slides/slide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rinds, E.P.J." userId="dbee7ab1-be3d-474d-8a65-62f80e8628ef" providerId="ADAL" clId="{E23E45C6-4A2D-45BF-857F-4BD4CCE2A179}"/>
    <pc:docChg chg="custSel addSld delSld modSld">
      <pc:chgData name="Vrinds, E.P.J." userId="dbee7ab1-be3d-474d-8a65-62f80e8628ef" providerId="ADAL" clId="{E23E45C6-4A2D-45BF-857F-4BD4CCE2A179}" dt="2026-07-21T13:03:21.427" v="359" actId="20577"/>
      <pc:docMkLst>
        <pc:docMk/>
      </pc:docMkLst>
      <pc:sldChg chg="addSp delSp modSp mod">
        <pc:chgData name="Vrinds, E.P.J." userId="dbee7ab1-be3d-474d-8a65-62f80e8628ef" providerId="ADAL" clId="{E23E45C6-4A2D-45BF-857F-4BD4CCE2A179}" dt="2026-07-21T13:03:21.427" v="359" actId="20577"/>
        <pc:sldMkLst>
          <pc:docMk/>
          <pc:sldMk cId="1084064644" sldId="264"/>
        </pc:sldMkLst>
        <pc:spChg chg="mod">
          <ac:chgData name="Vrinds, E.P.J." userId="dbee7ab1-be3d-474d-8a65-62f80e8628ef" providerId="ADAL" clId="{E23E45C6-4A2D-45BF-857F-4BD4CCE2A179}" dt="2026-07-21T13:03:21.427" v="359" actId="20577"/>
          <ac:spMkLst>
            <pc:docMk/>
            <pc:sldMk cId="1084064644" sldId="264"/>
            <ac:spMk id="2" creationId="{FA0049A2-E1E4-1C6B-FD3B-FA2D55F35C87}"/>
          </ac:spMkLst>
        </pc:spChg>
        <pc:spChg chg="mod">
          <ac:chgData name="Vrinds, E.P.J." userId="dbee7ab1-be3d-474d-8a65-62f80e8628ef" providerId="ADAL" clId="{E23E45C6-4A2D-45BF-857F-4BD4CCE2A179}" dt="2026-07-21T12:59:19.636" v="188" actId="20577"/>
          <ac:spMkLst>
            <pc:docMk/>
            <pc:sldMk cId="1084064644" sldId="264"/>
            <ac:spMk id="5" creationId="{2CBA57C6-677E-C821-7B0B-C700164F59C8}"/>
          </ac:spMkLst>
        </pc:spChg>
        <pc:picChg chg="add mod">
          <ac:chgData name="Vrinds, E.P.J." userId="dbee7ab1-be3d-474d-8a65-62f80e8628ef" providerId="ADAL" clId="{E23E45C6-4A2D-45BF-857F-4BD4CCE2A179}" dt="2026-07-21T13:00:58.308" v="194" actId="208"/>
          <ac:picMkLst>
            <pc:docMk/>
            <pc:sldMk cId="1084064644" sldId="264"/>
            <ac:picMk id="7" creationId="{2AFC0215-267A-BD5B-9D21-5DE5C1484B7A}"/>
          </ac:picMkLst>
        </pc:picChg>
        <pc:picChg chg="del">
          <ac:chgData name="Vrinds, E.P.J." userId="dbee7ab1-be3d-474d-8a65-62f80e8628ef" providerId="ADAL" clId="{E23E45C6-4A2D-45BF-857F-4BD4CCE2A179}" dt="2026-07-21T12:59:33.068" v="190" actId="478"/>
          <ac:picMkLst>
            <pc:docMk/>
            <pc:sldMk cId="1084064644" sldId="264"/>
            <ac:picMk id="9" creationId="{2E365C89-45E2-32D6-5412-45C5A53BC6E6}"/>
          </ac:picMkLst>
        </pc:picChg>
      </pc:sldChg>
      <pc:sldChg chg="modSp mod">
        <pc:chgData name="Vrinds, E.P.J." userId="dbee7ab1-be3d-474d-8a65-62f80e8628ef" providerId="ADAL" clId="{E23E45C6-4A2D-45BF-857F-4BD4CCE2A179}" dt="2026-07-21T12:57:51.556" v="2" actId="20577"/>
        <pc:sldMkLst>
          <pc:docMk/>
          <pc:sldMk cId="1886532618" sldId="279"/>
        </pc:sldMkLst>
        <pc:spChg chg="mod">
          <ac:chgData name="Vrinds, E.P.J." userId="dbee7ab1-be3d-474d-8a65-62f80e8628ef" providerId="ADAL" clId="{E23E45C6-4A2D-45BF-857F-4BD4CCE2A179}" dt="2026-07-21T12:57:51.556" v="2" actId="20577"/>
          <ac:spMkLst>
            <pc:docMk/>
            <pc:sldMk cId="1886532618" sldId="279"/>
            <ac:spMk id="4" creationId="{3CD1B070-65F8-A6B3-FA6E-403EEC2140E9}"/>
          </ac:spMkLst>
        </pc:spChg>
      </pc:sldChg>
      <pc:sldChg chg="add">
        <pc:chgData name="Vrinds, E.P.J." userId="dbee7ab1-be3d-474d-8a65-62f80e8628ef" providerId="ADAL" clId="{E23E45C6-4A2D-45BF-857F-4BD4CCE2A179}" dt="2026-07-21T12:58:11.218" v="3"/>
        <pc:sldMkLst>
          <pc:docMk/>
          <pc:sldMk cId="2346072145" sldId="281"/>
        </pc:sldMkLst>
      </pc:sldChg>
      <pc:sldChg chg="del">
        <pc:chgData name="Vrinds, E.P.J." userId="dbee7ab1-be3d-474d-8a65-62f80e8628ef" providerId="ADAL" clId="{E23E45C6-4A2D-45BF-857F-4BD4CCE2A179}" dt="2026-07-21T12:57:44.983" v="0" actId="47"/>
        <pc:sldMkLst>
          <pc:docMk/>
          <pc:sldMk cId="3181331587" sldId="281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4C6709BA-0250-418B-A227-469BF0F69AD3}" type="datetimeFigureOut">
              <a:rPr lang="nl-NL" smtClean="0"/>
              <a:t>21-7-2026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445169"/>
            <a:ext cx="2949099" cy="498931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54939" y="9445169"/>
            <a:ext cx="2949099" cy="498931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E7A4FE01-11FF-43DA-B7F5-6592B996E3F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179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FAD30240-3B76-4E52-B42B-C39F5C218F4D}" type="datetimeFigureOut">
              <a:rPr lang="nl-NL" smtClean="0"/>
              <a:t>21-7-2026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90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45169"/>
            <a:ext cx="2949099" cy="498931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4939" y="9445169"/>
            <a:ext cx="2949099" cy="498931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DE501649-886C-4324-AD4C-E61C88D477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9954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689515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It is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be</a:t>
            </a:r>
            <a:r>
              <a:rPr lang="nl-NL" dirty="0"/>
              <a:t> </a:t>
            </a:r>
            <a:r>
              <a:rPr lang="nl-NL" dirty="0" err="1"/>
              <a:t>expected</a:t>
            </a:r>
            <a:r>
              <a:rPr lang="nl-NL" dirty="0"/>
              <a:t> </a:t>
            </a:r>
            <a:r>
              <a:rPr lang="nl-NL" dirty="0" err="1"/>
              <a:t>that</a:t>
            </a:r>
            <a:r>
              <a:rPr lang="nl-NL" dirty="0"/>
              <a:t> in a </a:t>
            </a:r>
            <a:r>
              <a:rPr lang="nl-NL" dirty="0" err="1"/>
              <a:t>competitve</a:t>
            </a:r>
            <a:r>
              <a:rPr lang="nl-NL" dirty="0"/>
              <a:t> </a:t>
            </a:r>
            <a:r>
              <a:rPr lang="nl-NL" dirty="0" err="1"/>
              <a:t>labourmarket</a:t>
            </a:r>
            <a:r>
              <a:rPr lang="nl-NL" dirty="0"/>
              <a:t> </a:t>
            </a:r>
            <a:r>
              <a:rPr lang="nl-NL" dirty="0" err="1"/>
              <a:t>where</a:t>
            </a:r>
            <a:r>
              <a:rPr lang="nl-NL" dirty="0"/>
              <a:t> professionals are in short </a:t>
            </a:r>
            <a:r>
              <a:rPr lang="nl-NL" dirty="0" err="1"/>
              <a:t>supply</a:t>
            </a:r>
            <a:r>
              <a:rPr lang="nl-NL" dirty="0"/>
              <a:t> </a:t>
            </a:r>
            <a:r>
              <a:rPr lang="nl-NL" dirty="0" err="1"/>
              <a:t>our</a:t>
            </a:r>
            <a:r>
              <a:rPr lang="nl-NL" dirty="0"/>
              <a:t> </a:t>
            </a:r>
            <a:r>
              <a:rPr lang="nl-NL" dirty="0" err="1"/>
              <a:t>organisation</a:t>
            </a:r>
            <a:r>
              <a:rPr lang="nl-NL" dirty="0"/>
              <a:t> </a:t>
            </a:r>
            <a:r>
              <a:rPr lang="nl-NL" dirty="0" err="1"/>
              <a:t>will</a:t>
            </a:r>
            <a:r>
              <a:rPr lang="nl-NL" dirty="0"/>
              <a:t> at </a:t>
            </a:r>
            <a:r>
              <a:rPr lang="nl-NL" dirty="0" err="1"/>
              <a:t>some</a:t>
            </a:r>
            <a:r>
              <a:rPr lang="nl-NL" dirty="0"/>
              <a:t> point experience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shortages</a:t>
            </a:r>
            <a:r>
              <a:rPr lang="nl-NL" dirty="0"/>
              <a:t> </a:t>
            </a:r>
            <a:r>
              <a:rPr lang="nl-NL" dirty="0" err="1"/>
              <a:t>already</a:t>
            </a:r>
            <a:r>
              <a:rPr lang="nl-NL" dirty="0"/>
              <a:t> </a:t>
            </a:r>
            <a:r>
              <a:rPr lang="nl-NL" dirty="0" err="1"/>
              <a:t>known</a:t>
            </a:r>
            <a:r>
              <a:rPr lang="nl-NL" dirty="0"/>
              <a:t> in </a:t>
            </a:r>
            <a:r>
              <a:rPr lang="nl-NL" dirty="0" err="1"/>
              <a:t>others</a:t>
            </a:r>
            <a:r>
              <a:rPr lang="nl-NL" dirty="0"/>
              <a:t> fields of expertise. </a:t>
            </a:r>
            <a:r>
              <a:rPr lang="nl-NL" dirty="0" err="1"/>
              <a:t>What</a:t>
            </a:r>
            <a:r>
              <a:rPr lang="nl-NL" dirty="0"/>
              <a:t> </a:t>
            </a:r>
            <a:r>
              <a:rPr lang="nl-NL" dirty="0" err="1"/>
              <a:t>will</a:t>
            </a:r>
            <a:r>
              <a:rPr lang="nl-NL" dirty="0"/>
              <a:t> </a:t>
            </a:r>
            <a:r>
              <a:rPr lang="nl-NL" dirty="0" err="1"/>
              <a:t>be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impact of </a:t>
            </a:r>
            <a:r>
              <a:rPr lang="nl-NL" dirty="0" err="1"/>
              <a:t>for</a:t>
            </a:r>
            <a:r>
              <a:rPr lang="nl-NL" dirty="0"/>
              <a:t> </a:t>
            </a:r>
            <a:r>
              <a:rPr lang="nl-NL" dirty="0" err="1"/>
              <a:t>example</a:t>
            </a:r>
            <a:r>
              <a:rPr lang="nl-NL" dirty="0"/>
              <a:t> AI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technological</a:t>
            </a:r>
            <a:r>
              <a:rPr lang="nl-NL" dirty="0"/>
              <a:t> </a:t>
            </a:r>
            <a:r>
              <a:rPr lang="nl-NL" dirty="0" err="1"/>
              <a:t>developments</a:t>
            </a:r>
            <a:r>
              <a:rPr lang="nl-NL" dirty="0"/>
              <a:t> on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profession</a:t>
            </a:r>
            <a:r>
              <a:rPr lang="nl-NL" dirty="0"/>
              <a:t> of court reporter? Will new </a:t>
            </a:r>
            <a:r>
              <a:rPr lang="nl-NL" dirty="0" err="1"/>
              <a:t>products</a:t>
            </a:r>
            <a:r>
              <a:rPr lang="nl-NL" dirty="0"/>
              <a:t> </a:t>
            </a:r>
            <a:r>
              <a:rPr lang="nl-NL" dirty="0" err="1"/>
              <a:t>offered</a:t>
            </a:r>
            <a:r>
              <a:rPr lang="nl-NL" dirty="0"/>
              <a:t> </a:t>
            </a:r>
            <a:r>
              <a:rPr lang="nl-NL" dirty="0" err="1"/>
              <a:t>by</a:t>
            </a:r>
            <a:r>
              <a:rPr lang="nl-NL" dirty="0"/>
              <a:t> </a:t>
            </a:r>
            <a:r>
              <a:rPr lang="nl-NL" dirty="0" err="1"/>
              <a:t>our</a:t>
            </a:r>
            <a:r>
              <a:rPr lang="nl-NL" dirty="0"/>
              <a:t> </a:t>
            </a:r>
            <a:r>
              <a:rPr lang="nl-NL" dirty="0" err="1"/>
              <a:t>department</a:t>
            </a:r>
            <a:r>
              <a:rPr lang="nl-NL" dirty="0"/>
              <a:t> have </a:t>
            </a:r>
            <a:r>
              <a:rPr lang="nl-NL" dirty="0" err="1"/>
              <a:t>an</a:t>
            </a:r>
            <a:r>
              <a:rPr lang="nl-NL" dirty="0"/>
              <a:t> impact </a:t>
            </a:r>
            <a:r>
              <a:rPr lang="nl-NL" dirty="0" err="1"/>
              <a:t>there</a:t>
            </a:r>
            <a:r>
              <a:rPr lang="nl-NL" dirty="0"/>
              <a:t> </a:t>
            </a:r>
            <a:r>
              <a:rPr lang="nl-NL" dirty="0" err="1"/>
              <a:t>too</a:t>
            </a:r>
            <a:r>
              <a:rPr lang="nl-NL" dirty="0"/>
              <a:t>? Last </a:t>
            </a:r>
            <a:r>
              <a:rPr lang="nl-NL" dirty="0" err="1"/>
              <a:t>year</a:t>
            </a:r>
            <a:r>
              <a:rPr lang="nl-NL" dirty="0"/>
              <a:t> we </a:t>
            </a:r>
            <a:r>
              <a:rPr lang="nl-NL" dirty="0" err="1"/>
              <a:t>said</a:t>
            </a:r>
            <a:r>
              <a:rPr lang="nl-NL" dirty="0"/>
              <a:t> </a:t>
            </a:r>
            <a:r>
              <a:rPr lang="nl-NL" dirty="0" err="1"/>
              <a:t>goodbye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two</a:t>
            </a:r>
            <a:r>
              <a:rPr lang="nl-NL" dirty="0"/>
              <a:t> </a:t>
            </a:r>
            <a:r>
              <a:rPr lang="nl-NL" dirty="0" err="1"/>
              <a:t>collegues</a:t>
            </a:r>
            <a:r>
              <a:rPr lang="nl-NL" dirty="0"/>
              <a:t> </a:t>
            </a:r>
            <a:r>
              <a:rPr lang="nl-NL" dirty="0" err="1"/>
              <a:t>who</a:t>
            </a:r>
            <a:r>
              <a:rPr lang="nl-NL" dirty="0"/>
              <a:t> had been </a:t>
            </a:r>
            <a:r>
              <a:rPr lang="nl-NL" dirty="0" err="1"/>
              <a:t>working</a:t>
            </a:r>
            <a:r>
              <a:rPr lang="nl-NL" dirty="0"/>
              <a:t> </a:t>
            </a:r>
            <a:r>
              <a:rPr lang="nl-NL" dirty="0" err="1"/>
              <a:t>with</a:t>
            </a:r>
            <a:r>
              <a:rPr lang="nl-NL" dirty="0"/>
              <a:t> </a:t>
            </a:r>
            <a:r>
              <a:rPr lang="nl-NL" dirty="0" err="1"/>
              <a:t>us</a:t>
            </a:r>
            <a:r>
              <a:rPr lang="nl-NL" dirty="0"/>
              <a:t> </a:t>
            </a:r>
            <a:r>
              <a:rPr lang="nl-NL" dirty="0" err="1"/>
              <a:t>for</a:t>
            </a:r>
            <a:r>
              <a:rPr lang="nl-NL" dirty="0"/>
              <a:t> over </a:t>
            </a:r>
            <a:r>
              <a:rPr lang="nl-NL" dirty="0" err="1"/>
              <a:t>forty</a:t>
            </a:r>
            <a:r>
              <a:rPr lang="nl-NL" dirty="0"/>
              <a:t> </a:t>
            </a:r>
            <a:r>
              <a:rPr lang="nl-NL" dirty="0" err="1"/>
              <a:t>years</a:t>
            </a:r>
            <a:r>
              <a:rPr lang="nl-NL" dirty="0"/>
              <a:t>. Is </a:t>
            </a:r>
            <a:r>
              <a:rPr lang="nl-NL" dirty="0" err="1"/>
              <a:t>such</a:t>
            </a:r>
            <a:r>
              <a:rPr lang="nl-NL" dirty="0"/>
              <a:t> a long </a:t>
            </a:r>
            <a:r>
              <a:rPr lang="nl-NL" dirty="0" err="1"/>
              <a:t>carreer</a:t>
            </a:r>
            <a:r>
              <a:rPr lang="nl-NL" dirty="0"/>
              <a:t> at </a:t>
            </a:r>
            <a:r>
              <a:rPr lang="nl-NL" dirty="0" err="1"/>
              <a:t>one</a:t>
            </a:r>
            <a:r>
              <a:rPr lang="nl-NL" dirty="0"/>
              <a:t> </a:t>
            </a:r>
            <a:r>
              <a:rPr lang="nl-NL" dirty="0" err="1"/>
              <a:t>employer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be</a:t>
            </a:r>
            <a:r>
              <a:rPr lang="nl-NL" dirty="0"/>
              <a:t> </a:t>
            </a:r>
            <a:r>
              <a:rPr lang="nl-NL" dirty="0" err="1"/>
              <a:t>expected</a:t>
            </a:r>
            <a:r>
              <a:rPr lang="nl-NL" dirty="0"/>
              <a:t> </a:t>
            </a:r>
            <a:r>
              <a:rPr lang="nl-NL" dirty="0" err="1"/>
              <a:t>from</a:t>
            </a:r>
            <a:r>
              <a:rPr lang="nl-NL" dirty="0"/>
              <a:t> </a:t>
            </a:r>
            <a:r>
              <a:rPr lang="nl-NL" dirty="0" err="1"/>
              <a:t>younger</a:t>
            </a:r>
            <a:r>
              <a:rPr lang="nl-NL" dirty="0"/>
              <a:t> professionals? Does </a:t>
            </a:r>
            <a:r>
              <a:rPr lang="nl-NL" dirty="0" err="1"/>
              <a:t>this</a:t>
            </a:r>
            <a:r>
              <a:rPr lang="nl-NL" dirty="0"/>
              <a:t> impact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possibility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offer a </a:t>
            </a:r>
            <a:r>
              <a:rPr lang="nl-NL" dirty="0" err="1"/>
              <a:t>nearly</a:t>
            </a:r>
            <a:r>
              <a:rPr lang="nl-NL" dirty="0"/>
              <a:t> </a:t>
            </a:r>
            <a:r>
              <a:rPr lang="nl-NL" dirty="0" err="1"/>
              <a:t>one</a:t>
            </a:r>
            <a:r>
              <a:rPr lang="nl-NL" dirty="0"/>
              <a:t>-</a:t>
            </a:r>
            <a:r>
              <a:rPr lang="nl-NL" dirty="0" err="1"/>
              <a:t>year</a:t>
            </a:r>
            <a:r>
              <a:rPr lang="nl-NL" dirty="0"/>
              <a:t>-long training </a:t>
            </a:r>
            <a:r>
              <a:rPr lang="nl-NL" dirty="0" err="1"/>
              <a:t>programme</a:t>
            </a:r>
            <a:r>
              <a:rPr lang="nl-NL" dirty="0"/>
              <a:t>? 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476681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/>
              <a:t>Should</a:t>
            </a:r>
            <a:r>
              <a:rPr lang="nl-NL" dirty="0"/>
              <a:t> </a:t>
            </a:r>
            <a:r>
              <a:rPr lang="nl-NL" dirty="0" err="1"/>
              <a:t>you</a:t>
            </a:r>
            <a:r>
              <a:rPr lang="nl-NL" dirty="0"/>
              <a:t> have </a:t>
            </a:r>
            <a:r>
              <a:rPr lang="nl-NL" dirty="0" err="1"/>
              <a:t>an</a:t>
            </a:r>
            <a:r>
              <a:rPr lang="nl-NL" dirty="0"/>
              <a:t> excellent </a:t>
            </a:r>
            <a:r>
              <a:rPr lang="nl-NL" dirty="0" err="1"/>
              <a:t>command</a:t>
            </a:r>
            <a:r>
              <a:rPr lang="nl-NL" dirty="0"/>
              <a:t> of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dutch</a:t>
            </a:r>
            <a:r>
              <a:rPr lang="nl-NL" dirty="0"/>
              <a:t> </a:t>
            </a:r>
            <a:r>
              <a:rPr lang="nl-NL" dirty="0" err="1"/>
              <a:t>language</a:t>
            </a:r>
            <a:r>
              <a:rPr lang="nl-NL" dirty="0"/>
              <a:t>, a </a:t>
            </a:r>
            <a:r>
              <a:rPr lang="nl-NL" dirty="0" err="1"/>
              <a:t>thorough</a:t>
            </a:r>
            <a:r>
              <a:rPr lang="nl-NL" dirty="0"/>
              <a:t> </a:t>
            </a:r>
            <a:r>
              <a:rPr lang="nl-NL" dirty="0" err="1"/>
              <a:t>understanding</a:t>
            </a:r>
            <a:r>
              <a:rPr lang="nl-NL" dirty="0"/>
              <a:t> of </a:t>
            </a:r>
            <a:r>
              <a:rPr lang="nl-NL" dirty="0" err="1"/>
              <a:t>political-administrative</a:t>
            </a:r>
            <a:r>
              <a:rPr lang="nl-NL" dirty="0"/>
              <a:t> relations, have experience in </a:t>
            </a:r>
            <a:r>
              <a:rPr lang="nl-NL" dirty="0" err="1"/>
              <a:t>the</a:t>
            </a:r>
            <a:r>
              <a:rPr lang="nl-NL" dirty="0"/>
              <a:t> field of </a:t>
            </a:r>
            <a:r>
              <a:rPr lang="nl-NL" dirty="0" err="1"/>
              <a:t>reporting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editing, </a:t>
            </a:r>
            <a:r>
              <a:rPr lang="nl-NL" dirty="0" err="1"/>
              <a:t>an</a:t>
            </a:r>
            <a:r>
              <a:rPr lang="nl-NL" dirty="0"/>
              <a:t> interest in politics we </a:t>
            </a:r>
            <a:r>
              <a:rPr lang="nl-NL" dirty="0" err="1"/>
              <a:t>might</a:t>
            </a:r>
            <a:r>
              <a:rPr lang="nl-NL" dirty="0"/>
              <a:t> </a:t>
            </a:r>
            <a:r>
              <a:rPr lang="nl-NL" dirty="0" err="1"/>
              <a:t>be</a:t>
            </a:r>
            <a:r>
              <a:rPr lang="nl-NL" dirty="0"/>
              <a:t> </a:t>
            </a:r>
            <a:r>
              <a:rPr lang="nl-NL" dirty="0" err="1"/>
              <a:t>looking</a:t>
            </a:r>
            <a:r>
              <a:rPr lang="nl-NL" dirty="0"/>
              <a:t> </a:t>
            </a:r>
            <a:r>
              <a:rPr lang="nl-NL" dirty="0" err="1"/>
              <a:t>for</a:t>
            </a:r>
            <a:r>
              <a:rPr lang="nl-NL" dirty="0"/>
              <a:t> </a:t>
            </a:r>
            <a:r>
              <a:rPr lang="nl-NL" dirty="0" err="1"/>
              <a:t>you</a:t>
            </a:r>
            <a:r>
              <a:rPr lang="nl-NL" dirty="0"/>
              <a:t>. As per september we are </a:t>
            </a:r>
            <a:r>
              <a:rPr lang="nl-NL" dirty="0" err="1"/>
              <a:t>again</a:t>
            </a:r>
            <a:r>
              <a:rPr lang="nl-NL" dirty="0"/>
              <a:t> </a:t>
            </a:r>
            <a:r>
              <a:rPr lang="nl-NL" dirty="0" err="1"/>
              <a:t>looking</a:t>
            </a:r>
            <a:r>
              <a:rPr lang="nl-NL" dirty="0"/>
              <a:t> </a:t>
            </a:r>
            <a:r>
              <a:rPr lang="nl-NL" dirty="0" err="1"/>
              <a:t>for</a:t>
            </a:r>
            <a:r>
              <a:rPr lang="nl-NL" dirty="0"/>
              <a:t> a </a:t>
            </a:r>
            <a:r>
              <a:rPr lang="nl-NL" dirty="0" err="1"/>
              <a:t>number</a:t>
            </a:r>
            <a:r>
              <a:rPr lang="nl-NL" dirty="0"/>
              <a:t> of court reporters.  We have been </a:t>
            </a:r>
            <a:r>
              <a:rPr lang="nl-NL" dirty="0" err="1"/>
              <a:t>very</a:t>
            </a:r>
            <a:r>
              <a:rPr lang="nl-NL" dirty="0"/>
              <a:t> </a:t>
            </a:r>
            <a:r>
              <a:rPr lang="nl-NL" dirty="0" err="1"/>
              <a:t>fortunate</a:t>
            </a:r>
            <a:r>
              <a:rPr lang="nl-NL" dirty="0"/>
              <a:t> </a:t>
            </a:r>
            <a:r>
              <a:rPr lang="nl-NL" dirty="0" err="1"/>
              <a:t>that</a:t>
            </a:r>
            <a:r>
              <a:rPr lang="nl-NL" dirty="0"/>
              <a:t> </a:t>
            </a:r>
            <a:r>
              <a:rPr lang="nl-NL" dirty="0" err="1"/>
              <a:t>so</a:t>
            </a:r>
            <a:r>
              <a:rPr lang="nl-NL" dirty="0"/>
              <a:t> far 150-200 </a:t>
            </a:r>
            <a:r>
              <a:rPr lang="nl-NL" dirty="0" err="1"/>
              <a:t>applicants</a:t>
            </a:r>
            <a:r>
              <a:rPr lang="nl-NL" dirty="0"/>
              <a:t> have </a:t>
            </a:r>
            <a:r>
              <a:rPr lang="nl-NL" dirty="0" err="1"/>
              <a:t>responded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every</a:t>
            </a:r>
            <a:r>
              <a:rPr lang="nl-NL" dirty="0"/>
              <a:t> </a:t>
            </a:r>
            <a:r>
              <a:rPr lang="nl-NL" dirty="0" err="1"/>
              <a:t>one</a:t>
            </a:r>
            <a:r>
              <a:rPr lang="nl-NL" dirty="0"/>
              <a:t> of </a:t>
            </a:r>
            <a:r>
              <a:rPr lang="nl-NL" dirty="0" err="1"/>
              <a:t>our</a:t>
            </a:r>
            <a:r>
              <a:rPr lang="nl-NL" dirty="0"/>
              <a:t> </a:t>
            </a:r>
            <a:r>
              <a:rPr lang="nl-NL" dirty="0" err="1"/>
              <a:t>vacancies</a:t>
            </a:r>
            <a:r>
              <a:rPr lang="nl-NL" dirty="0"/>
              <a:t>. </a:t>
            </a:r>
            <a:r>
              <a:rPr lang="nl-NL" dirty="0" err="1"/>
              <a:t>This</a:t>
            </a:r>
            <a:r>
              <a:rPr lang="nl-NL" dirty="0"/>
              <a:t> </a:t>
            </a:r>
            <a:r>
              <a:rPr lang="nl-NL" dirty="0" err="1"/>
              <a:t>luxury</a:t>
            </a:r>
            <a:r>
              <a:rPr lang="nl-NL" dirty="0"/>
              <a:t> </a:t>
            </a:r>
            <a:r>
              <a:rPr lang="nl-NL" dirty="0" err="1"/>
              <a:t>comes</a:t>
            </a:r>
            <a:r>
              <a:rPr lang="nl-NL" dirty="0"/>
              <a:t> </a:t>
            </a:r>
            <a:r>
              <a:rPr lang="nl-NL" dirty="0" err="1"/>
              <a:t>for</a:t>
            </a:r>
            <a:r>
              <a:rPr lang="nl-NL" dirty="0"/>
              <a:t> </a:t>
            </a:r>
            <a:r>
              <a:rPr lang="nl-NL" dirty="0" err="1"/>
              <a:t>us</a:t>
            </a:r>
            <a:r>
              <a:rPr lang="nl-NL" dirty="0"/>
              <a:t> </a:t>
            </a:r>
            <a:r>
              <a:rPr lang="nl-NL" dirty="0" err="1"/>
              <a:t>with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responsability</a:t>
            </a:r>
            <a:r>
              <a:rPr lang="nl-NL" dirty="0"/>
              <a:t> of </a:t>
            </a:r>
            <a:r>
              <a:rPr lang="nl-NL" dirty="0" err="1"/>
              <a:t>choosing</a:t>
            </a:r>
            <a:r>
              <a:rPr lang="nl-NL" dirty="0"/>
              <a:t> </a:t>
            </a:r>
            <a:r>
              <a:rPr lang="nl-NL" dirty="0" err="1"/>
              <a:t>only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very</a:t>
            </a:r>
            <a:r>
              <a:rPr lang="nl-NL" dirty="0"/>
              <a:t> best </a:t>
            </a:r>
            <a:r>
              <a:rPr lang="nl-NL" dirty="0" err="1"/>
              <a:t>candidates</a:t>
            </a:r>
            <a:r>
              <a:rPr lang="nl-NL" dirty="0"/>
              <a:t> </a:t>
            </a:r>
            <a:r>
              <a:rPr lang="nl-NL" dirty="0" err="1"/>
              <a:t>especially</a:t>
            </a:r>
            <a:r>
              <a:rPr lang="nl-NL" dirty="0"/>
              <a:t> </a:t>
            </a:r>
            <a:r>
              <a:rPr lang="nl-NL" dirty="0" err="1"/>
              <a:t>since</a:t>
            </a:r>
            <a:r>
              <a:rPr lang="nl-NL" dirty="0"/>
              <a:t> </a:t>
            </a:r>
            <a:r>
              <a:rPr lang="nl-NL" dirty="0" err="1"/>
              <a:t>they</a:t>
            </a:r>
            <a:r>
              <a:rPr lang="nl-NL" dirty="0"/>
              <a:t> </a:t>
            </a:r>
            <a:r>
              <a:rPr lang="nl-NL" dirty="0" err="1"/>
              <a:t>will</a:t>
            </a:r>
            <a:r>
              <a:rPr lang="nl-NL" dirty="0"/>
              <a:t> </a:t>
            </a:r>
            <a:r>
              <a:rPr lang="nl-NL" dirty="0" err="1"/>
              <a:t>be</a:t>
            </a:r>
            <a:r>
              <a:rPr lang="nl-NL" dirty="0"/>
              <a:t> </a:t>
            </a:r>
            <a:r>
              <a:rPr lang="nl-NL" dirty="0" err="1"/>
              <a:t>enroll</a:t>
            </a:r>
            <a:r>
              <a:rPr lang="nl-NL" dirty="0"/>
              <a:t> in a </a:t>
            </a:r>
            <a:r>
              <a:rPr lang="nl-NL" dirty="0" err="1"/>
              <a:t>year</a:t>
            </a:r>
            <a:r>
              <a:rPr lang="nl-NL" dirty="0"/>
              <a:t> long </a:t>
            </a:r>
            <a:r>
              <a:rPr lang="nl-NL" dirty="0" err="1"/>
              <a:t>internal</a:t>
            </a:r>
            <a:r>
              <a:rPr lang="nl-NL" dirty="0"/>
              <a:t> training </a:t>
            </a:r>
            <a:r>
              <a:rPr lang="nl-NL" dirty="0" err="1"/>
              <a:t>programme</a:t>
            </a:r>
            <a:r>
              <a:rPr lang="nl-NL" dirty="0"/>
              <a:t> – </a:t>
            </a:r>
            <a:r>
              <a:rPr lang="nl-NL" dirty="0" err="1"/>
              <a:t>which</a:t>
            </a:r>
            <a:r>
              <a:rPr lang="nl-NL" dirty="0"/>
              <a:t> Laura </a:t>
            </a:r>
            <a:r>
              <a:rPr lang="nl-NL" dirty="0" err="1"/>
              <a:t>will</a:t>
            </a:r>
            <a:r>
              <a:rPr lang="nl-NL" dirty="0"/>
              <a:t> go </a:t>
            </a:r>
            <a:r>
              <a:rPr lang="nl-NL" dirty="0" err="1"/>
              <a:t>into</a:t>
            </a:r>
            <a:r>
              <a:rPr lang="nl-NL" dirty="0"/>
              <a:t> in a bit.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045971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4342D4-6E9E-A3A1-148D-572E76AB4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9F001F72-5CFA-E32C-48FC-6C1F7626AC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9EE850FF-017C-82B0-35C2-3C2B139AF1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/>
              <a:t>Should</a:t>
            </a:r>
            <a:r>
              <a:rPr lang="nl-NL" dirty="0"/>
              <a:t> </a:t>
            </a:r>
            <a:r>
              <a:rPr lang="nl-NL" dirty="0" err="1"/>
              <a:t>you</a:t>
            </a:r>
            <a:r>
              <a:rPr lang="nl-NL" dirty="0"/>
              <a:t> have </a:t>
            </a:r>
            <a:r>
              <a:rPr lang="nl-NL" dirty="0" err="1"/>
              <a:t>an</a:t>
            </a:r>
            <a:r>
              <a:rPr lang="nl-NL" dirty="0"/>
              <a:t> excellent </a:t>
            </a:r>
            <a:r>
              <a:rPr lang="nl-NL" dirty="0" err="1"/>
              <a:t>command</a:t>
            </a:r>
            <a:r>
              <a:rPr lang="nl-NL" dirty="0"/>
              <a:t> of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dutch</a:t>
            </a:r>
            <a:r>
              <a:rPr lang="nl-NL" dirty="0"/>
              <a:t> </a:t>
            </a:r>
            <a:r>
              <a:rPr lang="nl-NL" dirty="0" err="1"/>
              <a:t>language</a:t>
            </a:r>
            <a:r>
              <a:rPr lang="nl-NL" dirty="0"/>
              <a:t>, a </a:t>
            </a:r>
            <a:r>
              <a:rPr lang="nl-NL" dirty="0" err="1"/>
              <a:t>thorough</a:t>
            </a:r>
            <a:r>
              <a:rPr lang="nl-NL" dirty="0"/>
              <a:t> </a:t>
            </a:r>
            <a:r>
              <a:rPr lang="nl-NL" dirty="0" err="1"/>
              <a:t>understanding</a:t>
            </a:r>
            <a:r>
              <a:rPr lang="nl-NL" dirty="0"/>
              <a:t> of </a:t>
            </a:r>
            <a:r>
              <a:rPr lang="nl-NL" dirty="0" err="1"/>
              <a:t>political-administrative</a:t>
            </a:r>
            <a:r>
              <a:rPr lang="nl-NL" dirty="0"/>
              <a:t> relations, have experience in </a:t>
            </a:r>
            <a:r>
              <a:rPr lang="nl-NL" dirty="0" err="1"/>
              <a:t>the</a:t>
            </a:r>
            <a:r>
              <a:rPr lang="nl-NL" dirty="0"/>
              <a:t> field of </a:t>
            </a:r>
            <a:r>
              <a:rPr lang="nl-NL" dirty="0" err="1"/>
              <a:t>reporting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editing, </a:t>
            </a:r>
            <a:r>
              <a:rPr lang="nl-NL" dirty="0" err="1"/>
              <a:t>an</a:t>
            </a:r>
            <a:r>
              <a:rPr lang="nl-NL" dirty="0"/>
              <a:t> interest in politics we </a:t>
            </a:r>
            <a:r>
              <a:rPr lang="nl-NL" dirty="0" err="1"/>
              <a:t>might</a:t>
            </a:r>
            <a:r>
              <a:rPr lang="nl-NL" dirty="0"/>
              <a:t> </a:t>
            </a:r>
            <a:r>
              <a:rPr lang="nl-NL" dirty="0" err="1"/>
              <a:t>be</a:t>
            </a:r>
            <a:r>
              <a:rPr lang="nl-NL" dirty="0"/>
              <a:t> </a:t>
            </a:r>
            <a:r>
              <a:rPr lang="nl-NL" dirty="0" err="1"/>
              <a:t>looking</a:t>
            </a:r>
            <a:r>
              <a:rPr lang="nl-NL" dirty="0"/>
              <a:t> </a:t>
            </a:r>
            <a:r>
              <a:rPr lang="nl-NL" dirty="0" err="1"/>
              <a:t>for</a:t>
            </a:r>
            <a:r>
              <a:rPr lang="nl-NL" dirty="0"/>
              <a:t> </a:t>
            </a:r>
            <a:r>
              <a:rPr lang="nl-NL" dirty="0" err="1"/>
              <a:t>you</a:t>
            </a:r>
            <a:r>
              <a:rPr lang="nl-NL" dirty="0"/>
              <a:t>. As per september we are </a:t>
            </a:r>
            <a:r>
              <a:rPr lang="nl-NL" dirty="0" err="1"/>
              <a:t>again</a:t>
            </a:r>
            <a:r>
              <a:rPr lang="nl-NL" dirty="0"/>
              <a:t> </a:t>
            </a:r>
            <a:r>
              <a:rPr lang="nl-NL" dirty="0" err="1"/>
              <a:t>looking</a:t>
            </a:r>
            <a:r>
              <a:rPr lang="nl-NL" dirty="0"/>
              <a:t> </a:t>
            </a:r>
            <a:r>
              <a:rPr lang="nl-NL" dirty="0" err="1"/>
              <a:t>for</a:t>
            </a:r>
            <a:r>
              <a:rPr lang="nl-NL" dirty="0"/>
              <a:t> a </a:t>
            </a:r>
            <a:r>
              <a:rPr lang="nl-NL" dirty="0" err="1"/>
              <a:t>number</a:t>
            </a:r>
            <a:r>
              <a:rPr lang="nl-NL" dirty="0"/>
              <a:t> of court reporters.  We have been </a:t>
            </a:r>
            <a:r>
              <a:rPr lang="nl-NL" dirty="0" err="1"/>
              <a:t>very</a:t>
            </a:r>
            <a:r>
              <a:rPr lang="nl-NL" dirty="0"/>
              <a:t> </a:t>
            </a:r>
            <a:r>
              <a:rPr lang="nl-NL" dirty="0" err="1"/>
              <a:t>fortunate</a:t>
            </a:r>
            <a:r>
              <a:rPr lang="nl-NL" dirty="0"/>
              <a:t> </a:t>
            </a:r>
            <a:r>
              <a:rPr lang="nl-NL" dirty="0" err="1"/>
              <a:t>that</a:t>
            </a:r>
            <a:r>
              <a:rPr lang="nl-NL" dirty="0"/>
              <a:t> </a:t>
            </a:r>
            <a:r>
              <a:rPr lang="nl-NL" dirty="0" err="1"/>
              <a:t>so</a:t>
            </a:r>
            <a:r>
              <a:rPr lang="nl-NL" dirty="0"/>
              <a:t> far 150-200 </a:t>
            </a:r>
            <a:r>
              <a:rPr lang="nl-NL" dirty="0" err="1"/>
              <a:t>applicants</a:t>
            </a:r>
            <a:r>
              <a:rPr lang="nl-NL" dirty="0"/>
              <a:t> have </a:t>
            </a:r>
            <a:r>
              <a:rPr lang="nl-NL" dirty="0" err="1"/>
              <a:t>responded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every</a:t>
            </a:r>
            <a:r>
              <a:rPr lang="nl-NL" dirty="0"/>
              <a:t> </a:t>
            </a:r>
            <a:r>
              <a:rPr lang="nl-NL" dirty="0" err="1"/>
              <a:t>one</a:t>
            </a:r>
            <a:r>
              <a:rPr lang="nl-NL" dirty="0"/>
              <a:t> of </a:t>
            </a:r>
            <a:r>
              <a:rPr lang="nl-NL" dirty="0" err="1"/>
              <a:t>our</a:t>
            </a:r>
            <a:r>
              <a:rPr lang="nl-NL" dirty="0"/>
              <a:t> </a:t>
            </a:r>
            <a:r>
              <a:rPr lang="nl-NL" dirty="0" err="1"/>
              <a:t>vacancies</a:t>
            </a:r>
            <a:r>
              <a:rPr lang="nl-NL" dirty="0"/>
              <a:t>. </a:t>
            </a:r>
            <a:r>
              <a:rPr lang="nl-NL" dirty="0" err="1"/>
              <a:t>This</a:t>
            </a:r>
            <a:r>
              <a:rPr lang="nl-NL" dirty="0"/>
              <a:t> </a:t>
            </a:r>
            <a:r>
              <a:rPr lang="nl-NL" dirty="0" err="1"/>
              <a:t>luxury</a:t>
            </a:r>
            <a:r>
              <a:rPr lang="nl-NL" dirty="0"/>
              <a:t> </a:t>
            </a:r>
            <a:r>
              <a:rPr lang="nl-NL" dirty="0" err="1"/>
              <a:t>comes</a:t>
            </a:r>
            <a:r>
              <a:rPr lang="nl-NL" dirty="0"/>
              <a:t> </a:t>
            </a:r>
            <a:r>
              <a:rPr lang="nl-NL" dirty="0" err="1"/>
              <a:t>for</a:t>
            </a:r>
            <a:r>
              <a:rPr lang="nl-NL" dirty="0"/>
              <a:t> </a:t>
            </a:r>
            <a:r>
              <a:rPr lang="nl-NL" dirty="0" err="1"/>
              <a:t>us</a:t>
            </a:r>
            <a:r>
              <a:rPr lang="nl-NL" dirty="0"/>
              <a:t> </a:t>
            </a:r>
            <a:r>
              <a:rPr lang="nl-NL" dirty="0" err="1"/>
              <a:t>with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responsability</a:t>
            </a:r>
            <a:r>
              <a:rPr lang="nl-NL" dirty="0"/>
              <a:t> of </a:t>
            </a:r>
            <a:r>
              <a:rPr lang="nl-NL" dirty="0" err="1"/>
              <a:t>choosing</a:t>
            </a:r>
            <a:r>
              <a:rPr lang="nl-NL" dirty="0"/>
              <a:t> </a:t>
            </a:r>
            <a:r>
              <a:rPr lang="nl-NL" dirty="0" err="1"/>
              <a:t>only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very</a:t>
            </a:r>
            <a:r>
              <a:rPr lang="nl-NL" dirty="0"/>
              <a:t> best </a:t>
            </a:r>
            <a:r>
              <a:rPr lang="nl-NL" dirty="0" err="1"/>
              <a:t>candidates</a:t>
            </a:r>
            <a:r>
              <a:rPr lang="nl-NL" dirty="0"/>
              <a:t> </a:t>
            </a:r>
            <a:r>
              <a:rPr lang="nl-NL" dirty="0" err="1"/>
              <a:t>especially</a:t>
            </a:r>
            <a:r>
              <a:rPr lang="nl-NL" dirty="0"/>
              <a:t> </a:t>
            </a:r>
            <a:r>
              <a:rPr lang="nl-NL" dirty="0" err="1"/>
              <a:t>since</a:t>
            </a:r>
            <a:r>
              <a:rPr lang="nl-NL" dirty="0"/>
              <a:t> </a:t>
            </a:r>
            <a:r>
              <a:rPr lang="nl-NL" dirty="0" err="1"/>
              <a:t>they</a:t>
            </a:r>
            <a:r>
              <a:rPr lang="nl-NL" dirty="0"/>
              <a:t> </a:t>
            </a:r>
            <a:r>
              <a:rPr lang="nl-NL" dirty="0" err="1"/>
              <a:t>will</a:t>
            </a:r>
            <a:r>
              <a:rPr lang="nl-NL" dirty="0"/>
              <a:t> </a:t>
            </a:r>
            <a:r>
              <a:rPr lang="nl-NL" dirty="0" err="1"/>
              <a:t>be</a:t>
            </a:r>
            <a:r>
              <a:rPr lang="nl-NL" dirty="0"/>
              <a:t> </a:t>
            </a:r>
            <a:r>
              <a:rPr lang="nl-NL" dirty="0" err="1"/>
              <a:t>enroll</a:t>
            </a:r>
            <a:r>
              <a:rPr lang="nl-NL" dirty="0"/>
              <a:t> in a </a:t>
            </a:r>
            <a:r>
              <a:rPr lang="nl-NL" dirty="0" err="1"/>
              <a:t>year</a:t>
            </a:r>
            <a:r>
              <a:rPr lang="nl-NL" dirty="0"/>
              <a:t> long </a:t>
            </a:r>
            <a:r>
              <a:rPr lang="nl-NL" dirty="0" err="1"/>
              <a:t>internal</a:t>
            </a:r>
            <a:r>
              <a:rPr lang="nl-NL" dirty="0"/>
              <a:t> training </a:t>
            </a:r>
            <a:r>
              <a:rPr lang="nl-NL" dirty="0" err="1"/>
              <a:t>programme</a:t>
            </a:r>
            <a:r>
              <a:rPr lang="nl-NL" dirty="0"/>
              <a:t> – </a:t>
            </a:r>
            <a:r>
              <a:rPr lang="nl-NL" dirty="0" err="1"/>
              <a:t>which</a:t>
            </a:r>
            <a:r>
              <a:rPr lang="nl-NL" dirty="0"/>
              <a:t> Laura </a:t>
            </a:r>
            <a:r>
              <a:rPr lang="nl-NL" dirty="0" err="1"/>
              <a:t>will</a:t>
            </a:r>
            <a:r>
              <a:rPr lang="nl-NL" dirty="0"/>
              <a:t> go </a:t>
            </a:r>
            <a:r>
              <a:rPr lang="nl-NL" dirty="0" err="1"/>
              <a:t>into</a:t>
            </a:r>
            <a:r>
              <a:rPr lang="nl-NL" dirty="0"/>
              <a:t> in a bit.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44F0D6E-6EA2-23D8-A036-4AF418218D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500453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/>
              <a:t>When</a:t>
            </a:r>
            <a:r>
              <a:rPr lang="nl-NL" dirty="0"/>
              <a:t> </a:t>
            </a:r>
            <a:r>
              <a:rPr lang="nl-NL" dirty="0" err="1"/>
              <a:t>trying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select </a:t>
            </a:r>
            <a:r>
              <a:rPr lang="nl-NL" dirty="0" err="1"/>
              <a:t>the</a:t>
            </a:r>
            <a:r>
              <a:rPr lang="nl-NL" dirty="0"/>
              <a:t> best </a:t>
            </a:r>
            <a:r>
              <a:rPr lang="nl-NL" dirty="0" err="1"/>
              <a:t>candidates</a:t>
            </a:r>
            <a:r>
              <a:rPr lang="nl-NL" dirty="0"/>
              <a:t> </a:t>
            </a:r>
            <a:r>
              <a:rPr lang="nl-NL" dirty="0" err="1"/>
              <a:t>from</a:t>
            </a:r>
            <a:r>
              <a:rPr lang="nl-NL" dirty="0"/>
              <a:t> </a:t>
            </a:r>
            <a:r>
              <a:rPr lang="nl-NL" dirty="0" err="1"/>
              <a:t>amongst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many</a:t>
            </a:r>
            <a:r>
              <a:rPr lang="nl-NL" dirty="0"/>
              <a:t> </a:t>
            </a:r>
            <a:r>
              <a:rPr lang="nl-NL" dirty="0" err="1"/>
              <a:t>applicants</a:t>
            </a:r>
            <a:r>
              <a:rPr lang="nl-NL" dirty="0"/>
              <a:t> we have a </a:t>
            </a:r>
            <a:r>
              <a:rPr lang="nl-NL" dirty="0" err="1"/>
              <a:t>difficult</a:t>
            </a:r>
            <a:r>
              <a:rPr lang="nl-NL" dirty="0"/>
              <a:t> </a:t>
            </a:r>
            <a:r>
              <a:rPr lang="nl-NL" dirty="0" err="1"/>
              <a:t>task</a:t>
            </a:r>
            <a:r>
              <a:rPr lang="nl-NL" dirty="0"/>
              <a:t>. In </a:t>
            </a:r>
            <a:r>
              <a:rPr lang="nl-NL" dirty="0" err="1"/>
              <a:t>the</a:t>
            </a:r>
            <a:r>
              <a:rPr lang="nl-NL" dirty="0"/>
              <a:t> Netherlands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profession</a:t>
            </a:r>
            <a:r>
              <a:rPr lang="nl-NL" dirty="0"/>
              <a:t> of court reporter </a:t>
            </a:r>
            <a:r>
              <a:rPr lang="nl-NL" dirty="0" err="1"/>
              <a:t>only</a:t>
            </a:r>
            <a:r>
              <a:rPr lang="nl-NL" dirty="0"/>
              <a:t> </a:t>
            </a:r>
            <a:r>
              <a:rPr lang="nl-NL" dirty="0" err="1"/>
              <a:t>exists</a:t>
            </a:r>
            <a:r>
              <a:rPr lang="nl-NL" dirty="0"/>
              <a:t> at </a:t>
            </a:r>
            <a:r>
              <a:rPr lang="nl-NL" dirty="0" err="1"/>
              <a:t>our</a:t>
            </a:r>
            <a:r>
              <a:rPr lang="nl-NL" dirty="0"/>
              <a:t> </a:t>
            </a:r>
            <a:r>
              <a:rPr lang="nl-NL" dirty="0" err="1"/>
              <a:t>national</a:t>
            </a:r>
            <a:r>
              <a:rPr lang="nl-NL" dirty="0"/>
              <a:t> </a:t>
            </a:r>
            <a:r>
              <a:rPr lang="nl-NL" dirty="0" err="1"/>
              <a:t>parliament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is </a:t>
            </a:r>
            <a:r>
              <a:rPr lang="nl-NL" dirty="0" err="1"/>
              <a:t>unknown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labour</a:t>
            </a:r>
            <a:r>
              <a:rPr lang="nl-NL" dirty="0"/>
              <a:t> market nor is </a:t>
            </a:r>
            <a:r>
              <a:rPr lang="nl-NL" dirty="0" err="1"/>
              <a:t>there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chance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study</a:t>
            </a:r>
            <a:r>
              <a:rPr lang="nl-NL" dirty="0"/>
              <a:t> </a:t>
            </a:r>
            <a:r>
              <a:rPr lang="nl-NL" dirty="0" err="1"/>
              <a:t>for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position</a:t>
            </a:r>
            <a:r>
              <a:rPr lang="nl-NL" dirty="0"/>
              <a:t> at a </a:t>
            </a:r>
            <a:r>
              <a:rPr lang="nl-NL" dirty="0" err="1"/>
              <a:t>university</a:t>
            </a:r>
            <a:r>
              <a:rPr lang="nl-NL" dirty="0"/>
              <a:t>. </a:t>
            </a:r>
            <a:r>
              <a:rPr lang="nl-NL" dirty="0" err="1"/>
              <a:t>This</a:t>
            </a:r>
            <a:r>
              <a:rPr lang="nl-NL" dirty="0"/>
              <a:t> leads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candidates</a:t>
            </a:r>
            <a:r>
              <a:rPr lang="nl-NL" dirty="0"/>
              <a:t> </a:t>
            </a:r>
            <a:r>
              <a:rPr lang="nl-NL" dirty="0" err="1"/>
              <a:t>applying</a:t>
            </a:r>
            <a:r>
              <a:rPr lang="nl-NL" dirty="0"/>
              <a:t> </a:t>
            </a:r>
            <a:r>
              <a:rPr lang="nl-NL" dirty="0" err="1"/>
              <a:t>for</a:t>
            </a:r>
            <a:r>
              <a:rPr lang="nl-NL" dirty="0"/>
              <a:t> </a:t>
            </a:r>
            <a:r>
              <a:rPr lang="nl-NL" dirty="0" err="1"/>
              <a:t>vacancies</a:t>
            </a:r>
            <a:r>
              <a:rPr lang="nl-NL" dirty="0"/>
              <a:t> </a:t>
            </a:r>
            <a:r>
              <a:rPr lang="nl-NL" dirty="0" err="1"/>
              <a:t>which</a:t>
            </a:r>
            <a:r>
              <a:rPr lang="nl-NL" dirty="0"/>
              <a:t> </a:t>
            </a:r>
            <a:r>
              <a:rPr lang="nl-NL" dirty="0" err="1"/>
              <a:t>they</a:t>
            </a:r>
            <a:r>
              <a:rPr lang="nl-NL" dirty="0"/>
              <a:t> have no experience in as </a:t>
            </a:r>
            <a:r>
              <a:rPr lang="nl-NL" dirty="0" err="1"/>
              <a:t>yet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seen</a:t>
            </a:r>
            <a:r>
              <a:rPr lang="nl-NL" dirty="0"/>
              <a:t> </a:t>
            </a:r>
            <a:r>
              <a:rPr lang="nl-NL" dirty="0" err="1"/>
              <a:t>from</a:t>
            </a:r>
            <a:r>
              <a:rPr lang="nl-NL" dirty="0"/>
              <a:t> </a:t>
            </a:r>
            <a:r>
              <a:rPr lang="nl-NL" dirty="0" err="1"/>
              <a:t>our</a:t>
            </a:r>
            <a:r>
              <a:rPr lang="nl-NL" dirty="0"/>
              <a:t> </a:t>
            </a:r>
            <a:r>
              <a:rPr lang="nl-NL" dirty="0" err="1"/>
              <a:t>perspective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need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offer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candidates</a:t>
            </a:r>
            <a:r>
              <a:rPr lang="nl-NL" dirty="0"/>
              <a:t> a </a:t>
            </a:r>
            <a:r>
              <a:rPr lang="nl-NL" dirty="0" err="1"/>
              <a:t>thorough</a:t>
            </a:r>
            <a:r>
              <a:rPr lang="nl-NL" dirty="0"/>
              <a:t> training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education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be</a:t>
            </a:r>
            <a:r>
              <a:rPr lang="nl-NL" dirty="0"/>
              <a:t> </a:t>
            </a:r>
            <a:r>
              <a:rPr lang="nl-NL" dirty="0" err="1"/>
              <a:t>able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function</a:t>
            </a:r>
            <a:r>
              <a:rPr lang="nl-NL" dirty="0"/>
              <a:t> in these </a:t>
            </a:r>
            <a:r>
              <a:rPr lang="nl-NL" dirty="0" err="1"/>
              <a:t>highly</a:t>
            </a:r>
            <a:r>
              <a:rPr lang="nl-NL" dirty="0"/>
              <a:t> </a:t>
            </a:r>
            <a:r>
              <a:rPr lang="nl-NL" dirty="0" err="1"/>
              <a:t>qualified</a:t>
            </a:r>
            <a:r>
              <a:rPr lang="nl-NL" dirty="0"/>
              <a:t> </a:t>
            </a:r>
            <a:r>
              <a:rPr lang="nl-NL" dirty="0" err="1"/>
              <a:t>positions</a:t>
            </a:r>
            <a:r>
              <a:rPr lang="nl-NL" dirty="0"/>
              <a:t>.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817018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/>
              <a:t>When</a:t>
            </a:r>
            <a:r>
              <a:rPr lang="nl-NL" dirty="0"/>
              <a:t> </a:t>
            </a:r>
            <a:r>
              <a:rPr lang="nl-NL" dirty="0" err="1"/>
              <a:t>selecting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best </a:t>
            </a:r>
            <a:r>
              <a:rPr lang="nl-NL" dirty="0" err="1"/>
              <a:t>candidates</a:t>
            </a:r>
            <a:r>
              <a:rPr lang="nl-NL" dirty="0"/>
              <a:t> </a:t>
            </a:r>
            <a:r>
              <a:rPr lang="nl-NL" dirty="0" err="1"/>
              <a:t>from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150-200 </a:t>
            </a:r>
            <a:r>
              <a:rPr lang="nl-NL" dirty="0" err="1"/>
              <a:t>applications</a:t>
            </a:r>
            <a:r>
              <a:rPr lang="nl-NL" dirty="0"/>
              <a:t> we start </a:t>
            </a:r>
            <a:r>
              <a:rPr lang="nl-NL" dirty="0" err="1"/>
              <a:t>with</a:t>
            </a:r>
            <a:r>
              <a:rPr lang="nl-NL" dirty="0"/>
              <a:t> a screening of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application</a:t>
            </a:r>
            <a:r>
              <a:rPr lang="nl-NL" dirty="0"/>
              <a:t> letters. </a:t>
            </a:r>
            <a:r>
              <a:rPr lang="nl-NL" dirty="0" err="1"/>
              <a:t>Obviously</a:t>
            </a:r>
            <a:r>
              <a:rPr lang="nl-NL" dirty="0"/>
              <a:t> </a:t>
            </a:r>
            <a:r>
              <a:rPr lang="nl-NL" dirty="0" err="1"/>
              <a:t>qualifications</a:t>
            </a:r>
            <a:r>
              <a:rPr lang="nl-NL" dirty="0"/>
              <a:t> are important but </a:t>
            </a:r>
            <a:r>
              <a:rPr lang="nl-NL" dirty="0" err="1"/>
              <a:t>so</a:t>
            </a:r>
            <a:r>
              <a:rPr lang="nl-NL" dirty="0"/>
              <a:t> are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visible</a:t>
            </a:r>
            <a:r>
              <a:rPr lang="nl-NL" dirty="0"/>
              <a:t> </a:t>
            </a:r>
            <a:r>
              <a:rPr lang="nl-NL" dirty="0" err="1"/>
              <a:t>language</a:t>
            </a:r>
            <a:r>
              <a:rPr lang="nl-NL" dirty="0"/>
              <a:t> skills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if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applicant</a:t>
            </a:r>
            <a:r>
              <a:rPr lang="nl-NL" dirty="0"/>
              <a:t> shows a correct </a:t>
            </a:r>
            <a:r>
              <a:rPr lang="nl-NL" dirty="0" err="1"/>
              <a:t>description</a:t>
            </a:r>
            <a:r>
              <a:rPr lang="nl-NL" dirty="0"/>
              <a:t> of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profession</a:t>
            </a:r>
            <a:r>
              <a:rPr lang="nl-NL" dirty="0"/>
              <a:t>. </a:t>
            </a:r>
            <a:r>
              <a:rPr lang="nl-NL" dirty="0" err="1"/>
              <a:t>After</a:t>
            </a:r>
            <a:r>
              <a:rPr lang="nl-NL" dirty="0"/>
              <a:t> </a:t>
            </a:r>
            <a:r>
              <a:rPr lang="nl-NL" dirty="0" err="1"/>
              <a:t>this</a:t>
            </a:r>
            <a:r>
              <a:rPr lang="nl-NL" dirty="0"/>
              <a:t> first </a:t>
            </a:r>
            <a:r>
              <a:rPr lang="nl-NL" dirty="0" err="1"/>
              <a:t>selection</a:t>
            </a:r>
            <a:r>
              <a:rPr lang="nl-NL" dirty="0"/>
              <a:t> we invite </a:t>
            </a:r>
            <a:r>
              <a:rPr lang="nl-NL" dirty="0" err="1"/>
              <a:t>approximately</a:t>
            </a:r>
            <a:r>
              <a:rPr lang="nl-NL" dirty="0"/>
              <a:t> 40 </a:t>
            </a:r>
            <a:r>
              <a:rPr lang="nl-NL" dirty="0" err="1"/>
              <a:t>candidates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take part in </a:t>
            </a:r>
            <a:r>
              <a:rPr lang="nl-NL" dirty="0" err="1"/>
              <a:t>an</a:t>
            </a:r>
            <a:r>
              <a:rPr lang="nl-NL" dirty="0"/>
              <a:t> assessment </a:t>
            </a:r>
            <a:r>
              <a:rPr lang="nl-NL" dirty="0" err="1"/>
              <a:t>under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supervision</a:t>
            </a:r>
            <a:r>
              <a:rPr lang="nl-NL" dirty="0"/>
              <a:t> of </a:t>
            </a:r>
            <a:r>
              <a:rPr lang="nl-NL" dirty="0" err="1"/>
              <a:t>experienced</a:t>
            </a:r>
            <a:r>
              <a:rPr lang="nl-NL" dirty="0"/>
              <a:t> court reporters. </a:t>
            </a:r>
            <a:r>
              <a:rPr lang="nl-NL" dirty="0" err="1"/>
              <a:t>Not</a:t>
            </a:r>
            <a:r>
              <a:rPr lang="nl-NL" dirty="0"/>
              <a:t> </a:t>
            </a:r>
            <a:r>
              <a:rPr lang="nl-NL" dirty="0" err="1"/>
              <a:t>only</a:t>
            </a:r>
            <a:r>
              <a:rPr lang="nl-NL" dirty="0"/>
              <a:t> has </a:t>
            </a:r>
            <a:r>
              <a:rPr lang="nl-NL" dirty="0" err="1"/>
              <a:t>this</a:t>
            </a:r>
            <a:r>
              <a:rPr lang="nl-NL" dirty="0"/>
              <a:t> assessment proven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be</a:t>
            </a:r>
            <a:r>
              <a:rPr lang="nl-NL" dirty="0"/>
              <a:t> a </a:t>
            </a:r>
            <a:r>
              <a:rPr lang="nl-NL" dirty="0" err="1"/>
              <a:t>clear</a:t>
            </a:r>
            <a:r>
              <a:rPr lang="nl-NL" dirty="0"/>
              <a:t> indicator of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ability</a:t>
            </a:r>
            <a:r>
              <a:rPr lang="nl-NL" dirty="0"/>
              <a:t> of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applicatant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finish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internal</a:t>
            </a:r>
            <a:r>
              <a:rPr lang="nl-NL" dirty="0"/>
              <a:t> training </a:t>
            </a:r>
            <a:r>
              <a:rPr lang="nl-NL" dirty="0" err="1"/>
              <a:t>programme</a:t>
            </a:r>
            <a:r>
              <a:rPr lang="nl-NL" dirty="0"/>
              <a:t> but </a:t>
            </a:r>
            <a:r>
              <a:rPr lang="nl-NL" dirty="0" err="1"/>
              <a:t>it</a:t>
            </a:r>
            <a:r>
              <a:rPr lang="nl-NL" dirty="0"/>
              <a:t> </a:t>
            </a:r>
            <a:r>
              <a:rPr lang="nl-NL" dirty="0" err="1"/>
              <a:t>also</a:t>
            </a:r>
            <a:r>
              <a:rPr lang="nl-NL" dirty="0"/>
              <a:t> </a:t>
            </a:r>
            <a:r>
              <a:rPr lang="nl-NL" dirty="0" err="1"/>
              <a:t>enables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participants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have a more complete picture of </a:t>
            </a:r>
            <a:r>
              <a:rPr lang="nl-NL" dirty="0" err="1"/>
              <a:t>the</a:t>
            </a:r>
            <a:r>
              <a:rPr lang="nl-NL" dirty="0"/>
              <a:t> job. </a:t>
            </a:r>
            <a:r>
              <a:rPr lang="nl-NL" dirty="0" err="1"/>
              <a:t>This</a:t>
            </a:r>
            <a:r>
              <a:rPr lang="nl-NL" dirty="0"/>
              <a:t> completer image </a:t>
            </a:r>
            <a:r>
              <a:rPr lang="nl-NL" dirty="0" err="1"/>
              <a:t>sometimes</a:t>
            </a:r>
            <a:r>
              <a:rPr lang="nl-NL" dirty="0"/>
              <a:t> make </a:t>
            </a:r>
            <a:r>
              <a:rPr lang="nl-NL" dirty="0" err="1"/>
              <a:t>candidates</a:t>
            </a:r>
            <a:r>
              <a:rPr lang="nl-NL" dirty="0"/>
              <a:t> re-</a:t>
            </a:r>
            <a:r>
              <a:rPr lang="nl-NL" dirty="0" err="1"/>
              <a:t>think</a:t>
            </a:r>
            <a:r>
              <a:rPr lang="nl-NL" dirty="0"/>
              <a:t> </a:t>
            </a:r>
            <a:r>
              <a:rPr lang="nl-NL" dirty="0" err="1"/>
              <a:t>their</a:t>
            </a:r>
            <a:r>
              <a:rPr lang="nl-NL" dirty="0"/>
              <a:t> </a:t>
            </a:r>
            <a:r>
              <a:rPr lang="nl-NL" dirty="0" err="1"/>
              <a:t>application</a:t>
            </a:r>
            <a:r>
              <a:rPr lang="nl-NL" dirty="0"/>
              <a:t>. </a:t>
            </a:r>
            <a:r>
              <a:rPr lang="nl-NL" dirty="0" err="1"/>
              <a:t>After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assessment </a:t>
            </a:r>
            <a:r>
              <a:rPr lang="nl-NL" dirty="0" err="1"/>
              <a:t>approximately</a:t>
            </a:r>
            <a:r>
              <a:rPr lang="nl-NL" dirty="0"/>
              <a:t> 12 </a:t>
            </a:r>
            <a:r>
              <a:rPr lang="nl-NL" dirty="0" err="1"/>
              <a:t>applicants</a:t>
            </a:r>
            <a:r>
              <a:rPr lang="nl-NL" dirty="0"/>
              <a:t> are </a:t>
            </a:r>
            <a:r>
              <a:rPr lang="nl-NL" dirty="0" err="1"/>
              <a:t>invited</a:t>
            </a:r>
            <a:r>
              <a:rPr lang="nl-NL" dirty="0"/>
              <a:t> </a:t>
            </a:r>
            <a:r>
              <a:rPr lang="nl-NL" dirty="0" err="1"/>
              <a:t>for</a:t>
            </a:r>
            <a:r>
              <a:rPr lang="nl-NL" dirty="0"/>
              <a:t> </a:t>
            </a:r>
            <a:r>
              <a:rPr lang="nl-NL" dirty="0" err="1"/>
              <a:t>for</a:t>
            </a:r>
            <a:r>
              <a:rPr lang="nl-NL" dirty="0"/>
              <a:t> a job interview.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378261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/>
              <a:t>Political</a:t>
            </a:r>
            <a:r>
              <a:rPr lang="nl-NL" dirty="0"/>
              <a:t> </a:t>
            </a:r>
            <a:r>
              <a:rPr lang="nl-NL" dirty="0" err="1"/>
              <a:t>knowledge</a:t>
            </a:r>
            <a:r>
              <a:rPr lang="nl-NL" dirty="0"/>
              <a:t> is </a:t>
            </a:r>
            <a:r>
              <a:rPr lang="nl-NL" dirty="0" err="1"/>
              <a:t>one</a:t>
            </a:r>
            <a:r>
              <a:rPr lang="nl-NL" dirty="0"/>
              <a:t> of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knowledge</a:t>
            </a:r>
            <a:r>
              <a:rPr lang="nl-NL" dirty="0"/>
              <a:t> </a:t>
            </a:r>
            <a:r>
              <a:rPr lang="nl-NL" dirty="0" err="1"/>
              <a:t>based</a:t>
            </a:r>
            <a:r>
              <a:rPr lang="nl-NL" dirty="0"/>
              <a:t> tests taken </a:t>
            </a:r>
            <a:r>
              <a:rPr lang="nl-NL" dirty="0" err="1"/>
              <a:t>by</a:t>
            </a:r>
            <a:r>
              <a:rPr lang="nl-NL" dirty="0"/>
              <a:t> </a:t>
            </a:r>
            <a:r>
              <a:rPr lang="nl-NL" dirty="0" err="1"/>
              <a:t>our</a:t>
            </a:r>
            <a:r>
              <a:rPr lang="nl-NL" dirty="0"/>
              <a:t> </a:t>
            </a:r>
            <a:r>
              <a:rPr lang="nl-NL" dirty="0" err="1"/>
              <a:t>applicants</a:t>
            </a:r>
            <a:r>
              <a:rPr lang="nl-NL" dirty="0"/>
              <a:t>. These are </a:t>
            </a:r>
            <a:r>
              <a:rPr lang="nl-NL" dirty="0" err="1"/>
              <a:t>some</a:t>
            </a:r>
            <a:r>
              <a:rPr lang="nl-NL" dirty="0"/>
              <a:t> </a:t>
            </a:r>
            <a:r>
              <a:rPr lang="nl-NL" dirty="0" err="1"/>
              <a:t>examples</a:t>
            </a:r>
            <a:r>
              <a:rPr lang="nl-NL" dirty="0"/>
              <a:t> of </a:t>
            </a:r>
            <a:r>
              <a:rPr lang="nl-NL" dirty="0" err="1"/>
              <a:t>questions</a:t>
            </a:r>
            <a:r>
              <a:rPr lang="nl-NL" dirty="0"/>
              <a:t> </a:t>
            </a:r>
            <a:r>
              <a:rPr lang="nl-NL" dirty="0" err="1"/>
              <a:t>ask</a:t>
            </a:r>
            <a:r>
              <a:rPr lang="nl-NL" dirty="0"/>
              <a:t>.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931165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136194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807863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652365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- volle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51F340F3-2555-2E4F-907C-60813E2425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6083" y="-190284"/>
            <a:ext cx="5097501" cy="2263369"/>
          </a:xfrm>
          <a:prstGeom prst="rect">
            <a:avLst/>
          </a:prstGeom>
        </p:spPr>
      </p:pic>
      <p:pic>
        <p:nvPicPr>
          <p:cNvPr id="7" name="Afbeelding 6" descr="Afbeelding met duisternis, zwart&#10;&#10;Automatisch gegenereerde beschrijving">
            <a:extLst>
              <a:ext uri="{FF2B5EF4-FFF2-40B4-BE49-F238E27FC236}">
                <a16:creationId xmlns:a16="http://schemas.microsoft.com/office/drawing/2014/main" id="{E6F1EA3E-095D-CC22-F057-10DC32034A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47" b="35667"/>
          <a:stretch/>
        </p:blipFill>
        <p:spPr>
          <a:xfrm>
            <a:off x="5772150" y="0"/>
            <a:ext cx="6419850" cy="6221413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32080" y="1976850"/>
            <a:ext cx="9882388" cy="2336400"/>
          </a:xfrm>
        </p:spPr>
        <p:txBody>
          <a:bodyPr lIns="0" tIns="90000" rIns="90000" bIns="90000" anchor="ctr">
            <a:normAutofit/>
          </a:bodyPr>
          <a:lstStyle>
            <a:lvl1pPr algn="l">
              <a:lnSpc>
                <a:spcPct val="80000"/>
              </a:lnSpc>
              <a:defRPr sz="3600" b="1" i="0" baseline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279300" y="4278905"/>
            <a:ext cx="9835167" cy="1266169"/>
          </a:xfrm>
        </p:spPr>
        <p:txBody>
          <a:bodyPr lIns="0" tIns="90000" rIns="90000" bIns="46800"/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103721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 userDrawn="1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eld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2">
            <a:extLst>
              <a:ext uri="{FF2B5EF4-FFF2-40B4-BE49-F238E27FC236}">
                <a16:creationId xmlns:a16="http://schemas.microsoft.com/office/drawing/2014/main" id="{EB935CE1-33D5-E944-9E5B-06CD090A416D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0" y="0"/>
            <a:ext cx="6096000" cy="6858000"/>
          </a:xfrm>
          <a:solidFill>
            <a:srgbClr val="B6C0C9"/>
          </a:solidFill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554788" y="2658533"/>
            <a:ext cx="5003800" cy="3562880"/>
          </a:xfrm>
        </p:spPr>
        <p:txBody>
          <a:bodyPr/>
          <a:lstStyle>
            <a:lvl1pPr>
              <a:buSzPct val="100000"/>
              <a:defRPr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Tweede Kamer der Staten-Generaal</a:t>
            </a:r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72117872-1038-464A-2576-18D3F4134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4788" y="1354667"/>
            <a:ext cx="5003800" cy="1151466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658413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eld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2">
            <a:extLst>
              <a:ext uri="{FF2B5EF4-FFF2-40B4-BE49-F238E27FC236}">
                <a16:creationId xmlns:a16="http://schemas.microsoft.com/office/drawing/2014/main" id="{A58237A3-FEB5-3F42-A755-E15F41BF6E50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096000" y="0"/>
            <a:ext cx="6096000" cy="6858000"/>
          </a:xfrm>
          <a:solidFill>
            <a:srgbClr val="B6C0C9"/>
          </a:solidFill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518400" y="2641599"/>
            <a:ext cx="5003800" cy="3579813"/>
          </a:xfrm>
        </p:spPr>
        <p:txBody>
          <a:bodyPr/>
          <a:lstStyle>
            <a:lvl1pPr>
              <a:buSzPct val="100000"/>
              <a:defRPr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Tweede Kamer der Staten-Generaal</a:t>
            </a:r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AC50C07A-060F-9E38-B5A2-EE75B6CDF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400" y="1337733"/>
            <a:ext cx="5003800" cy="1168399"/>
          </a:xfrm>
        </p:spPr>
        <p:txBody>
          <a:bodyPr tIns="46800" bIns="46800"/>
          <a:lstStyle/>
          <a:p>
            <a:r>
              <a:rPr lang="nl-NL"/>
              <a:t>Klik om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27135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slui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2">
            <a:extLst>
              <a:ext uri="{FF2B5EF4-FFF2-40B4-BE49-F238E27FC236}">
                <a16:creationId xmlns:a16="http://schemas.microsoft.com/office/drawing/2014/main" id="{C507C69B-160C-F046-9156-09C3F5E5A0E8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0" y="0"/>
            <a:ext cx="6096000" cy="6858000"/>
          </a:xfrm>
          <a:solidFill>
            <a:srgbClr val="B6C0C9"/>
          </a:solidFill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nl-NL"/>
              <a:t>Tweede Kamer der Staten-Generaal</a:t>
            </a:r>
            <a:endParaRPr lang="nl-NL" dirty="0"/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id="{1E21094D-3E6E-F147-B78C-7279DE2717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4788" y="1828800"/>
            <a:ext cx="5003800" cy="1598613"/>
          </a:xfrm>
        </p:spPr>
        <p:txBody>
          <a:bodyPr anchor="ctr" anchorCtr="0">
            <a:noAutofit/>
          </a:bodyPr>
          <a:lstStyle>
            <a:lvl1pPr>
              <a:defRPr sz="3600" baseline="0"/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26" name="Ondertitel 2">
            <a:extLst>
              <a:ext uri="{FF2B5EF4-FFF2-40B4-BE49-F238E27FC236}">
                <a16:creationId xmlns:a16="http://schemas.microsoft.com/office/drawing/2014/main" id="{50D9250F-0376-4E44-AC45-E08EB080B2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55782" y="3427413"/>
            <a:ext cx="5018303" cy="1339200"/>
          </a:xfrm>
        </p:spPr>
        <p:txBody>
          <a:bodyPr lIns="104400" tIns="90000" rIns="90000" bIns="46800"/>
          <a:lstStyle>
            <a:lvl1pPr marL="0" indent="0" algn="l">
              <a:buNone/>
              <a:defRPr sz="16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063537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sluiting foto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jdelijke aanduiding voor afbeelding 2">
            <a:extLst>
              <a:ext uri="{FF2B5EF4-FFF2-40B4-BE49-F238E27FC236}">
                <a16:creationId xmlns:a16="http://schemas.microsoft.com/office/drawing/2014/main" id="{6069D296-348E-AA42-A3AE-96CB0B5959F6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096000" y="0"/>
            <a:ext cx="6096000" cy="6858000"/>
          </a:xfrm>
          <a:solidFill>
            <a:srgbClr val="B6C0C9"/>
          </a:solidFill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6" name="Rechthoek 15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b="0" i="0" dirty="0">
              <a:latin typeface="Calibri" panose="020F0502020204030204" pitchFamily="34" charset="0"/>
            </a:endParaRPr>
          </a:p>
        </p:txBody>
      </p:sp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nl-NL"/>
              <a:t>Tweede Kamer der Staten-Generaal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44" name="Titel 1">
            <a:extLst>
              <a:ext uri="{FF2B5EF4-FFF2-40B4-BE49-F238E27FC236}">
                <a16:creationId xmlns:a16="http://schemas.microsoft.com/office/drawing/2014/main" id="{14885F3E-607A-AD45-A814-FC8B9D8E4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400" y="1828800"/>
            <a:ext cx="5003800" cy="1598613"/>
          </a:xfrm>
        </p:spPr>
        <p:txBody>
          <a:bodyPr anchor="ctr" anchorCtr="0">
            <a:noAutofit/>
          </a:bodyPr>
          <a:lstStyle>
            <a:lvl1pPr>
              <a:defRPr sz="3600" baseline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45" name="Ondertitel 2">
            <a:extLst>
              <a:ext uri="{FF2B5EF4-FFF2-40B4-BE49-F238E27FC236}">
                <a16:creationId xmlns:a16="http://schemas.microsoft.com/office/drawing/2014/main" id="{DDD6AA90-467B-F44C-AF9F-EC1C088583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400" y="3427413"/>
            <a:ext cx="5018303" cy="1339200"/>
          </a:xfrm>
        </p:spPr>
        <p:txBody>
          <a:bodyPr lIns="104400" tIns="90000" rIns="90000" bIns="46800"/>
          <a:lstStyle>
            <a:lvl1pPr marL="0" indent="0" algn="l">
              <a:buNone/>
              <a:defRPr sz="16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grpSp>
        <p:nvGrpSpPr>
          <p:cNvPr id="2" name="Groep 1">
            <a:extLst>
              <a:ext uri="{FF2B5EF4-FFF2-40B4-BE49-F238E27FC236}">
                <a16:creationId xmlns:a16="http://schemas.microsoft.com/office/drawing/2014/main" id="{09EF95B4-7781-D203-63DF-E173535752C0}"/>
              </a:ext>
            </a:extLst>
          </p:cNvPr>
          <p:cNvGrpSpPr/>
          <p:nvPr userDrawn="1"/>
        </p:nvGrpSpPr>
        <p:grpSpPr>
          <a:xfrm>
            <a:off x="432981" y="381465"/>
            <a:ext cx="397563" cy="724591"/>
            <a:chOff x="635000" y="1882800"/>
            <a:chExt cx="472078" cy="860400"/>
          </a:xfrm>
        </p:grpSpPr>
        <p:pic>
          <p:nvPicPr>
            <p:cNvPr id="4" name="Afbeelding 3" descr="Afbeelding met tekst, Lettertype, logo, Graphics&#10;&#10;Automatisch gegenereerde beschrijving">
              <a:extLst>
                <a:ext uri="{FF2B5EF4-FFF2-40B4-BE49-F238E27FC236}">
                  <a16:creationId xmlns:a16="http://schemas.microsoft.com/office/drawing/2014/main" id="{1246A34B-4A93-3FA8-E6D3-A755F818E7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6864" b="32336"/>
            <a:stretch/>
          </p:blipFill>
          <p:spPr>
            <a:xfrm>
              <a:off x="635000" y="1882800"/>
              <a:ext cx="472078" cy="860400"/>
            </a:xfrm>
            <a:prstGeom prst="rect">
              <a:avLst/>
            </a:prstGeom>
          </p:spPr>
        </p:pic>
        <p:pic>
          <p:nvPicPr>
            <p:cNvPr id="5" name="Afbeelding 4" descr="Afbeelding met tekst, Lettertype, logo, Graphics&#10;&#10;Automatisch gegenereerde beschrijving">
              <a:extLst>
                <a:ext uri="{FF2B5EF4-FFF2-40B4-BE49-F238E27FC236}">
                  <a16:creationId xmlns:a16="http://schemas.microsoft.com/office/drawing/2014/main" id="{432AC855-521A-CA26-7FB7-B67A3F719D6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6864" b="32336"/>
            <a:stretch/>
          </p:blipFill>
          <p:spPr>
            <a:xfrm>
              <a:off x="635000" y="1882800"/>
              <a:ext cx="472078" cy="860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845972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sluiting volle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588"/>
            <a:ext cx="12192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b="0" i="0" dirty="0">
              <a:latin typeface="Calibri" panose="020F0502020204030204" pitchFamily="34" charset="0"/>
            </a:endParaRPr>
          </a:p>
        </p:txBody>
      </p:sp>
      <p:pic>
        <p:nvPicPr>
          <p:cNvPr id="5" name="Afbeelding 4" descr="Afbeelding met duisternis, zwart&#10;&#10;Automatisch gegenereerde beschrijving">
            <a:extLst>
              <a:ext uri="{FF2B5EF4-FFF2-40B4-BE49-F238E27FC236}">
                <a16:creationId xmlns:a16="http://schemas.microsoft.com/office/drawing/2014/main" id="{D662E980-405A-FE15-763E-F3AB81FD97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47" b="35667"/>
          <a:stretch/>
        </p:blipFill>
        <p:spPr>
          <a:xfrm>
            <a:off x="5772150" y="0"/>
            <a:ext cx="6419850" cy="6221413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184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nl-NL"/>
              <a:t>Tweede Kamer der Staten-Generaal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1" name="Ondertitel 2">
            <a:extLst>
              <a:ext uri="{FF2B5EF4-FFF2-40B4-BE49-F238E27FC236}">
                <a16:creationId xmlns:a16="http://schemas.microsoft.com/office/drawing/2014/main" id="{EFC72195-C254-6E45-8CE4-FFD15ED065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400" y="3427413"/>
            <a:ext cx="10923588" cy="1339200"/>
          </a:xfrm>
        </p:spPr>
        <p:txBody>
          <a:bodyPr lIns="104400" tIns="90000" rIns="90000" bIns="46800"/>
          <a:lstStyle>
            <a:lvl1pPr marL="0" indent="0" algn="l">
              <a:buNone/>
              <a:defRPr sz="16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4" name="Tijdelijke aanduiding voor datum 10">
            <a:extLst>
              <a:ext uri="{FF2B5EF4-FFF2-40B4-BE49-F238E27FC236}">
                <a16:creationId xmlns:a16="http://schemas.microsoft.com/office/drawing/2014/main" id="{CC853755-CF20-BB42-B7FF-D702578B9BAC}"/>
              </a:ext>
            </a:extLst>
          </p:cNvPr>
          <p:cNvSpPr>
            <a:spLocks noGrp="1"/>
          </p:cNvSpPr>
          <p:nvPr>
            <p:ph type="dt" sz="half" idx="25"/>
          </p:nvPr>
        </p:nvSpPr>
        <p:spPr>
          <a:xfrm>
            <a:off x="6553002" y="6246066"/>
            <a:ext cx="2160000" cy="3204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grpSp>
        <p:nvGrpSpPr>
          <p:cNvPr id="10" name="Groep 9">
            <a:extLst>
              <a:ext uri="{FF2B5EF4-FFF2-40B4-BE49-F238E27FC236}">
                <a16:creationId xmlns:a16="http://schemas.microsoft.com/office/drawing/2014/main" id="{228C3A9E-B190-2AA7-5E9E-874B3A96CD60}"/>
              </a:ext>
            </a:extLst>
          </p:cNvPr>
          <p:cNvGrpSpPr/>
          <p:nvPr userDrawn="1"/>
        </p:nvGrpSpPr>
        <p:grpSpPr>
          <a:xfrm>
            <a:off x="432981" y="381465"/>
            <a:ext cx="397563" cy="724591"/>
            <a:chOff x="635000" y="1882800"/>
            <a:chExt cx="472078" cy="860400"/>
          </a:xfrm>
        </p:grpSpPr>
        <p:pic>
          <p:nvPicPr>
            <p:cNvPr id="12" name="Afbeelding 11" descr="Afbeelding met tekst, Lettertype, logo, Graphics&#10;&#10;Automatisch gegenereerde beschrijving">
              <a:extLst>
                <a:ext uri="{FF2B5EF4-FFF2-40B4-BE49-F238E27FC236}">
                  <a16:creationId xmlns:a16="http://schemas.microsoft.com/office/drawing/2014/main" id="{96C3E768-60A1-6AF8-D024-4D0B0B32D24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6864" b="32336"/>
            <a:stretch/>
          </p:blipFill>
          <p:spPr>
            <a:xfrm>
              <a:off x="635000" y="1882800"/>
              <a:ext cx="472078" cy="860400"/>
            </a:xfrm>
            <a:prstGeom prst="rect">
              <a:avLst/>
            </a:prstGeom>
          </p:spPr>
        </p:pic>
        <p:pic>
          <p:nvPicPr>
            <p:cNvPr id="13" name="Afbeelding 12" descr="Afbeelding met tekst, Lettertype, logo, Graphics&#10;&#10;Automatisch gegenereerde beschrijving">
              <a:extLst>
                <a:ext uri="{FF2B5EF4-FFF2-40B4-BE49-F238E27FC236}">
                  <a16:creationId xmlns:a16="http://schemas.microsoft.com/office/drawing/2014/main" id="{F51767EC-5DFE-C3C6-BA5F-97B448BB79B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6864" b="32336"/>
            <a:stretch/>
          </p:blipFill>
          <p:spPr>
            <a:xfrm>
              <a:off x="635000" y="1882800"/>
              <a:ext cx="472078" cy="860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28009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- foto recht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9E4AA904-5827-A24E-B22E-EAD9608DDE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4799" y="1885467"/>
            <a:ext cx="4250195" cy="2336400"/>
          </a:xfrm>
        </p:spPr>
        <p:txBody>
          <a:bodyPr lIns="0" tIns="90000" rIns="0" bIns="90000" anchor="b">
            <a:normAutofit/>
          </a:bodyPr>
          <a:lstStyle>
            <a:lvl1pPr algn="l">
              <a:lnSpc>
                <a:spcPct val="80000"/>
              </a:lnSpc>
              <a:defRPr sz="3600" baseline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8" name="Ondertitel 2">
            <a:extLst>
              <a:ext uri="{FF2B5EF4-FFF2-40B4-BE49-F238E27FC236}">
                <a16:creationId xmlns:a16="http://schemas.microsoft.com/office/drawing/2014/main" id="{FBF90AD4-D2F1-E64C-835A-4DCD2FB043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78000" y="4218267"/>
            <a:ext cx="4206995" cy="1613786"/>
          </a:xfrm>
        </p:spPr>
        <p:txBody>
          <a:bodyPr lIns="0" tIns="90000" rIns="0" bIns="46800"/>
          <a:lstStyle>
            <a:lvl1pPr marL="0" indent="0" algn="l">
              <a:buNone/>
              <a:defRPr sz="16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9" name="Tijdelijke aanduiding voor afbeelding 2">
            <a:extLst>
              <a:ext uri="{FF2B5EF4-FFF2-40B4-BE49-F238E27FC236}">
                <a16:creationId xmlns:a16="http://schemas.microsoft.com/office/drawing/2014/main" id="{BF62BDF4-AAA7-CE44-AC0F-C020A53DDB56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096000" y="0"/>
            <a:ext cx="6096000" cy="6858000"/>
          </a:xfrm>
          <a:solidFill>
            <a:srgbClr val="B6C0C9"/>
          </a:solidFill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BA65FCB9-31DE-7FCE-BD82-448FC81B9D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6083" y="-190284"/>
            <a:ext cx="5097501" cy="2263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7264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 userDrawn="1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afbeelding 2">
            <a:extLst>
              <a:ext uri="{FF2B5EF4-FFF2-40B4-BE49-F238E27FC236}">
                <a16:creationId xmlns:a16="http://schemas.microsoft.com/office/drawing/2014/main" id="{823CC187-CB73-2744-9837-BF392F5F1BC0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0" y="1"/>
            <a:ext cx="12192000" cy="6858000"/>
          </a:xfrm>
          <a:solidFill>
            <a:schemeClr val="accent6"/>
          </a:solidFill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nl-NL"/>
              <a:t>Tweede Kamer der Staten-Generaal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oofdstukpagina met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7DAC3034-CD43-7746-905F-2E737796A3AA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0" y="3427413"/>
            <a:ext cx="12192000" cy="3430587"/>
          </a:xfrm>
          <a:solidFill>
            <a:schemeClr val="accent6"/>
          </a:solidFill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Tweede Kamer der Staten-Generaal</a:t>
            </a:r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datum 10">
            <a:extLst>
              <a:ext uri="{FF2B5EF4-FFF2-40B4-BE49-F238E27FC236}">
                <a16:creationId xmlns:a16="http://schemas.microsoft.com/office/drawing/2014/main" id="{6E5C7EAC-D484-1C46-A505-CF2746512FB2}"/>
              </a:ext>
            </a:extLst>
          </p:cNvPr>
          <p:cNvSpPr>
            <a:spLocks noGrp="1"/>
          </p:cNvSpPr>
          <p:nvPr>
            <p:ph type="dt" sz="half" idx="26"/>
          </p:nvPr>
        </p:nvSpPr>
        <p:spPr>
          <a:xfrm>
            <a:off x="6553002" y="6246066"/>
            <a:ext cx="2160000" cy="3204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tel 1" descr="Klik en typ een tekst">
            <a:extLst>
              <a:ext uri="{FF2B5EF4-FFF2-40B4-BE49-F238E27FC236}">
                <a16:creationId xmlns:a16="http://schemas.microsoft.com/office/drawing/2014/main" id="{21CC2A95-5243-1146-A9BE-9BE02D46C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400" y="1400759"/>
            <a:ext cx="11038584" cy="633412"/>
          </a:xfrm>
        </p:spPr>
        <p:txBody>
          <a:bodyPr anchor="t" anchorCtr="0">
            <a:noAutofit/>
          </a:bodyPr>
          <a:lstStyle>
            <a:lvl1pPr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5" name="Ondertitel 2">
            <a:extLst>
              <a:ext uri="{FF2B5EF4-FFF2-40B4-BE49-F238E27FC236}">
                <a16:creationId xmlns:a16="http://schemas.microsoft.com/office/drawing/2014/main" id="{9ADF789E-9C32-CA49-A7FE-D987EFCFC5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399" y="2177368"/>
            <a:ext cx="11040189" cy="505013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794D45AC-A606-DCA4-6D07-E2DAF8D3291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360000"/>
            <a:ext cx="529859" cy="758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762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le kleur bov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84CB6C80-30A4-CF47-AAC1-D27D4B6D041E}"/>
              </a:ext>
            </a:extLst>
          </p:cNvPr>
          <p:cNvSpPr/>
          <p:nvPr userDrawn="1"/>
        </p:nvSpPr>
        <p:spPr>
          <a:xfrm>
            <a:off x="0" y="0"/>
            <a:ext cx="12192000" cy="3427413"/>
          </a:xfrm>
          <a:prstGeom prst="rect">
            <a:avLst/>
          </a:prstGeom>
          <a:solidFill>
            <a:srgbClr val="1214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" name="Afbeelding 1" descr="Afbeelding met duisternis, zwart&#10;&#10;Automatisch gegenereerde beschrijving">
            <a:extLst>
              <a:ext uri="{FF2B5EF4-FFF2-40B4-BE49-F238E27FC236}">
                <a16:creationId xmlns:a16="http://schemas.microsoft.com/office/drawing/2014/main" id="{923C7066-2270-D5BB-669A-0898D66226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47" b="35667"/>
          <a:stretch/>
        </p:blipFill>
        <p:spPr>
          <a:xfrm>
            <a:off x="5772150" y="0"/>
            <a:ext cx="6419850" cy="6221413"/>
          </a:xfrm>
          <a:prstGeom prst="rect">
            <a:avLst/>
          </a:prstGeom>
        </p:spPr>
      </p:pic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Tweede Kamer der Staten-Generaal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689F1EB5-3A43-9B45-9CB8-744CE4BB4A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399" y="3876711"/>
            <a:ext cx="11038583" cy="633412"/>
          </a:xfrm>
        </p:spPr>
        <p:txBody>
          <a:bodyPr anchor="t" anchorCtr="0">
            <a:noAutofit/>
          </a:bodyPr>
          <a:lstStyle>
            <a:lvl1pPr>
              <a:defRPr sz="3600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8" name="Ondertitel 2">
            <a:extLst>
              <a:ext uri="{FF2B5EF4-FFF2-40B4-BE49-F238E27FC236}">
                <a16:creationId xmlns:a16="http://schemas.microsoft.com/office/drawing/2014/main" id="{794A54FF-5B33-3E45-9F45-AEFC796C22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400" y="4662335"/>
            <a:ext cx="11040188" cy="505013"/>
          </a:xfrm>
        </p:spPr>
        <p:txBody>
          <a:bodyPr lIns="104400" tIns="90000" rIns="90000" bIns="46800"/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grpSp>
        <p:nvGrpSpPr>
          <p:cNvPr id="10" name="Groep 9">
            <a:extLst>
              <a:ext uri="{FF2B5EF4-FFF2-40B4-BE49-F238E27FC236}">
                <a16:creationId xmlns:a16="http://schemas.microsoft.com/office/drawing/2014/main" id="{6435AB69-C6B0-DFCF-99A0-EE1BFD0AC8AD}"/>
              </a:ext>
            </a:extLst>
          </p:cNvPr>
          <p:cNvGrpSpPr/>
          <p:nvPr userDrawn="1"/>
        </p:nvGrpSpPr>
        <p:grpSpPr>
          <a:xfrm>
            <a:off x="360000" y="360000"/>
            <a:ext cx="397563" cy="724591"/>
            <a:chOff x="635000" y="1882800"/>
            <a:chExt cx="472078" cy="860400"/>
          </a:xfrm>
        </p:grpSpPr>
        <p:pic>
          <p:nvPicPr>
            <p:cNvPr id="11" name="Afbeelding 10" descr="Afbeelding met tekst, Lettertype, logo, Graphics&#10;&#10;Automatisch gegenereerde beschrijving">
              <a:extLst>
                <a:ext uri="{FF2B5EF4-FFF2-40B4-BE49-F238E27FC236}">
                  <a16:creationId xmlns:a16="http://schemas.microsoft.com/office/drawing/2014/main" id="{BBF5EAFC-DA69-32B6-3313-AEB4958B2F4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6864" b="32336"/>
            <a:stretch/>
          </p:blipFill>
          <p:spPr>
            <a:xfrm>
              <a:off x="635000" y="1882800"/>
              <a:ext cx="472078" cy="860400"/>
            </a:xfrm>
            <a:prstGeom prst="rect">
              <a:avLst/>
            </a:prstGeom>
          </p:spPr>
        </p:pic>
        <p:pic>
          <p:nvPicPr>
            <p:cNvPr id="12" name="Afbeelding 11" descr="Afbeelding met tekst, Lettertype, logo, Graphics&#10;&#10;Automatisch gegenereerde beschrijving">
              <a:extLst>
                <a:ext uri="{FF2B5EF4-FFF2-40B4-BE49-F238E27FC236}">
                  <a16:creationId xmlns:a16="http://schemas.microsoft.com/office/drawing/2014/main" id="{AD9A1070-CFC5-E3BD-7162-F5007FE8304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6864" b="32336"/>
            <a:stretch/>
          </p:blipFill>
          <p:spPr>
            <a:xfrm>
              <a:off x="635000" y="1882800"/>
              <a:ext cx="472078" cy="860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34580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E1527136-9C3C-40C4-74C7-4022125E3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6E626414-3221-6860-34AD-BD2F0B853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Tweede Kamer der Staten-Generaal</a:t>
            </a:r>
            <a:endParaRPr lang="nl-NL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84A55B4F-9B75-6948-B5C1-6ABBAD8B0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48039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kolom 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28336" y="2096655"/>
            <a:ext cx="11030252" cy="4124758"/>
          </a:xfrm>
        </p:spPr>
        <p:txBody>
          <a:bodyPr numCol="1" spcCol="468000"/>
          <a:lstStyle>
            <a:lvl1pPr>
              <a:buSzPct val="100000"/>
              <a:defRPr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Tweede Kamer der Staten-Generaal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0788BACC-0DC3-C308-A5CC-A38A98E5E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400" y="1354667"/>
            <a:ext cx="11040188" cy="669396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733100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99" y="2096656"/>
            <a:ext cx="11040187" cy="4124758"/>
          </a:xfrm>
        </p:spPr>
        <p:txBody>
          <a:bodyPr numCol="1" spcCol="468000"/>
          <a:lstStyle>
            <a:lvl1pPr marL="0" indent="0">
              <a:buSzPct val="100000"/>
              <a:buFontTx/>
              <a:buNone/>
              <a:defRPr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Tweede Kamer der Staten-Generaal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0788BACC-0DC3-C308-A5CC-A38A98E5E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400" y="1354667"/>
            <a:ext cx="11040188" cy="669396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09615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400" y="2289485"/>
            <a:ext cx="5003800" cy="3931928"/>
          </a:xfrm>
        </p:spPr>
        <p:txBody>
          <a:bodyPr numCol="1" spcCol="468000"/>
          <a:lstStyle>
            <a:lvl1pPr>
              <a:buSzPct val="100000"/>
              <a:defRPr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18400" y="1354667"/>
            <a:ext cx="11040188" cy="669396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Tweede Kamer der Staten-Generaal</a:t>
            </a:r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71AC5749-2412-2B4B-BE4B-829DC116430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553200" y="2289485"/>
            <a:ext cx="5005388" cy="3931928"/>
          </a:xfrm>
        </p:spPr>
        <p:txBody>
          <a:bodyPr numCol="1" spcCol="468000"/>
          <a:lstStyle>
            <a:lvl1pPr>
              <a:buSzPct val="100000"/>
              <a:defRPr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412921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519450" y="1387880"/>
            <a:ext cx="11039138" cy="6126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18400" y="2289485"/>
            <a:ext cx="11004796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8"/>
            <a:endParaRPr lang="nl-NL" dirty="0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553002" y="6246066"/>
            <a:ext cx="2160000" cy="320400"/>
          </a:xfrm>
          <a:prstGeom prst="rect">
            <a:avLst/>
          </a:prstGeom>
        </p:spPr>
        <p:txBody>
          <a:bodyPr vert="horz" lIns="91440" tIns="0" rIns="91440" bIns="45720" rtlCol="0" anchor="b" anchorCtr="0"/>
          <a:lstStyle>
            <a:lvl1pPr algn="l">
              <a:defRPr sz="1050" b="0" i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518400" y="6221413"/>
            <a:ext cx="5120600" cy="320400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 b="0" i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r>
              <a:rPr lang="nl-NL" dirty="0"/>
              <a:t>Tweede Kamer der Staten-Generaal</a:t>
            </a:r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10478278" y="6221413"/>
            <a:ext cx="1080310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 b="0" i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31C9388-3CD0-2546-9564-7ECE2A89D0DF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360000"/>
            <a:ext cx="529859" cy="758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53" r:id="rId2"/>
    <p:sldLayoutId id="2147483725" r:id="rId3"/>
    <p:sldLayoutId id="2147483751" r:id="rId4"/>
    <p:sldLayoutId id="2147483752" r:id="rId5"/>
    <p:sldLayoutId id="2147483756" r:id="rId6"/>
    <p:sldLayoutId id="2147483754" r:id="rId7"/>
    <p:sldLayoutId id="2147483755" r:id="rId8"/>
    <p:sldLayoutId id="2147483650" r:id="rId9"/>
    <p:sldLayoutId id="2147483749" r:id="rId10"/>
    <p:sldLayoutId id="2147483744" r:id="rId11"/>
    <p:sldLayoutId id="2147483742" r:id="rId12"/>
    <p:sldLayoutId id="2147483746" r:id="rId13"/>
    <p:sldLayoutId id="2147483692" r:id="rId1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i="0" kern="1200" baseline="0">
          <a:solidFill>
            <a:schemeClr val="tx2"/>
          </a:solidFill>
          <a:latin typeface="+mn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100000"/>
        </a:lnSpc>
        <a:spcBef>
          <a:spcPts val="1500"/>
        </a:spcBef>
        <a:buClr>
          <a:srgbClr val="B6C0C9"/>
        </a:buClr>
        <a:buSzPct val="100000"/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10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100000"/>
        </a:lnSpc>
        <a:spcBef>
          <a:spcPts val="800"/>
        </a:spcBef>
        <a:buClr>
          <a:schemeClr val="tx2"/>
        </a:buClr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100000"/>
        </a:lnSpc>
        <a:spcBef>
          <a:spcPts val="600"/>
        </a:spcBef>
        <a:buClr>
          <a:srgbClr val="B6C0C9"/>
        </a:buClr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Font typeface="Verdana" panose="020B0604030504040204" pitchFamily="34" charset="0"/>
        <a:buChar char="–"/>
        <a:defRPr sz="1600" b="0" i="0" kern="1200">
          <a:solidFill>
            <a:schemeClr val="tx2"/>
          </a:solidFill>
          <a:latin typeface="Calibri" panose="020F0502020204030204" pitchFamily="34" charset="0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b="0" i="0" kern="1200">
          <a:solidFill>
            <a:schemeClr val="tx1">
              <a:lumMod val="50000"/>
              <a:lumOff val="50000"/>
            </a:schemeClr>
          </a:solidFill>
          <a:latin typeface="Calibri" panose="020F0502020204030204" pitchFamily="34" charset="0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0" i="0" kern="1200">
          <a:solidFill>
            <a:schemeClr val="tx2"/>
          </a:solidFill>
          <a:latin typeface="Calibri" panose="020F0502020204030204" pitchFamily="34" charset="0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0" i="0" kern="1200">
          <a:solidFill>
            <a:schemeClr val="tx1">
              <a:lumMod val="65000"/>
              <a:lumOff val="35000"/>
            </a:schemeClr>
          </a:solidFill>
          <a:latin typeface="Calibri" panose="020F0502020204030204" pitchFamily="34" charset="0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b="0" i="0" kern="1200">
          <a:solidFill>
            <a:schemeClr val="tx1">
              <a:lumMod val="65000"/>
              <a:lumOff val="35000"/>
            </a:schemeClr>
          </a:solidFill>
          <a:latin typeface="Calibri" panose="020F0502020204030204" pitchFamily="34" charset="0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 userDrawn="1">
          <p15:clr>
            <a:srgbClr val="F26B43"/>
          </p15:clr>
        </p15:guide>
        <p15:guide id="8" orient="horz" pos="3919" userDrawn="1">
          <p15:clr>
            <a:srgbClr val="F26B43"/>
          </p15:clr>
        </p15:guide>
        <p15:guide id="9" pos="3840" userDrawn="1">
          <p15:clr>
            <a:srgbClr val="F26B43"/>
          </p15:clr>
        </p15:guide>
        <p15:guide id="10" orient="horz" pos="2159" userDrawn="1">
          <p15:clr>
            <a:srgbClr val="F26B43"/>
          </p15:clr>
        </p15:guide>
        <p15:guide id="11" pos="400" userDrawn="1">
          <p15:clr>
            <a:srgbClr val="F26B43"/>
          </p15:clr>
        </p15:guide>
        <p15:guide id="12" pos="4128" userDrawn="1">
          <p15:clr>
            <a:srgbClr val="F26B43"/>
          </p15:clr>
        </p15:guide>
        <p15:guide id="13" pos="3552" userDrawn="1">
          <p15:clr>
            <a:srgbClr val="F26B43"/>
          </p15:clr>
        </p15:guide>
        <p15:guide id="14" orient="horz" pos="1275" userDrawn="1">
          <p15:clr>
            <a:srgbClr val="F26B43"/>
          </p15:clr>
        </p15:guide>
        <p15:guide id="15" orient="horz" pos="1434" userDrawn="1">
          <p15:clr>
            <a:srgbClr val="F26B43"/>
          </p15:clr>
        </p15:guide>
        <p15:guide id="16" pos="461" userDrawn="1">
          <p15:clr>
            <a:srgbClr val="F26B43"/>
          </p15:clr>
        </p15:guide>
        <p15:guide id="17" orient="horz" pos="66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l.vdboogaard@tweedekamer.nl" TargetMode="Externa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e.vrinds@tweedekamer.n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6A5AAF68-23E7-C77C-3411-1AF9D8C5CCF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r>
              <a:rPr lang="en-GB" noProof="0" dirty="0">
                <a:effectLst/>
                <a:cs typeface="Calibri" panose="020F0502020204030204" pitchFamily="34" charset="0"/>
              </a:rPr>
              <a:t>Crafting Craftsmanship</a:t>
            </a:r>
            <a:endParaRPr lang="en-GB" noProof="0" dirty="0"/>
          </a:p>
        </p:txBody>
      </p:sp>
      <p:sp>
        <p:nvSpPr>
          <p:cNvPr id="5" name="Ondertitel 4">
            <a:extLst>
              <a:ext uri="{FF2B5EF4-FFF2-40B4-BE49-F238E27FC236}">
                <a16:creationId xmlns:a16="http://schemas.microsoft.com/office/drawing/2014/main" id="{F9B34562-964F-3519-7B52-F881C8D6FD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2078" y="3512127"/>
            <a:ext cx="9835167" cy="1266169"/>
          </a:xfrm>
        </p:spPr>
        <p:txBody>
          <a:bodyPr>
            <a:normAutofit/>
          </a:bodyPr>
          <a:lstStyle/>
          <a:p>
            <a:r>
              <a:rPr lang="en-GB" sz="2000" noProof="0" dirty="0">
                <a:cs typeface="Calibri" panose="020F0502020204030204" pitchFamily="34" charset="0"/>
              </a:rPr>
              <a:t>Selecting and Training Parliamentary Reporters in the Netherlands</a:t>
            </a:r>
            <a:endParaRPr lang="en-GB" sz="2000" noProof="0" dirty="0"/>
          </a:p>
        </p:txBody>
      </p:sp>
      <p:sp>
        <p:nvSpPr>
          <p:cNvPr id="2" name="Ondertitel 4">
            <a:extLst>
              <a:ext uri="{FF2B5EF4-FFF2-40B4-BE49-F238E27FC236}">
                <a16:creationId xmlns:a16="http://schemas.microsoft.com/office/drawing/2014/main" id="{7250D9E8-5BC7-6CF3-6F04-E8DFA71167D2}"/>
              </a:ext>
            </a:extLst>
          </p:cNvPr>
          <p:cNvSpPr txBox="1">
            <a:spLocks/>
          </p:cNvSpPr>
          <p:nvPr/>
        </p:nvSpPr>
        <p:spPr>
          <a:xfrm>
            <a:off x="1232078" y="5527965"/>
            <a:ext cx="9835167" cy="692520"/>
          </a:xfrm>
          <a:prstGeom prst="rect">
            <a:avLst/>
          </a:prstGeom>
        </p:spPr>
        <p:txBody>
          <a:bodyPr vert="horz" lIns="0" tIns="90000" rIns="90000" bIns="4680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500"/>
              </a:spcBef>
              <a:buClr>
                <a:srgbClr val="B6C0C9"/>
              </a:buClr>
              <a:buSzPct val="100000"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2"/>
              </a:buClr>
              <a:buFont typeface="Verdana" panose="020B0604030504040204" pitchFamily="34" charset="0"/>
              <a:buNone/>
              <a:defRPr sz="2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2"/>
              </a:buClr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B6C0C9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Verdana" panose="020B0604030504040204" pitchFamily="34" charset="0"/>
              <a:buNone/>
              <a:defRPr sz="1600" b="0" i="0" kern="1200">
                <a:solidFill>
                  <a:schemeClr val="tx2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None/>
              <a:defRPr sz="1600" b="0" i="0" kern="1200">
                <a:solidFill>
                  <a:schemeClr val="tx2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None/>
              <a:defRPr sz="1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None/>
              <a:defRPr sz="1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r>
              <a:rPr lang="en-GB" sz="1800" noProof="0" dirty="0"/>
              <a:t>Laura van den Boogaard and Erik PJ Vrinds</a:t>
            </a:r>
            <a:br>
              <a:rPr lang="en-GB" sz="1800" noProof="0" dirty="0"/>
            </a:br>
            <a:r>
              <a:rPr lang="en-GB" noProof="0" dirty="0"/>
              <a:t>House of Representatives of the Netherlands</a:t>
            </a:r>
            <a:endParaRPr lang="en-GB" sz="1800" noProof="0" dirty="0"/>
          </a:p>
        </p:txBody>
      </p:sp>
    </p:spTree>
    <p:extLst>
      <p:ext uri="{BB962C8B-B14F-4D97-AF65-F5344CB8AC3E}">
        <p14:creationId xmlns:p14="http://schemas.microsoft.com/office/powerpoint/2010/main" val="8538111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F941C9-CD09-524C-2B6B-9DFE3E1EB5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8BF74DEE-8CA3-D792-4EE2-14A16CAF17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335" y="2096655"/>
            <a:ext cx="8578339" cy="4124758"/>
          </a:xfrm>
        </p:spPr>
        <p:txBody>
          <a:bodyPr>
            <a:normAutofit/>
          </a:bodyPr>
          <a:lstStyle/>
          <a:p>
            <a:r>
              <a:rPr lang="en-GB" baseline="0" dirty="0"/>
              <a:t>Contribute to the official edited verbatim report from week 1</a:t>
            </a:r>
          </a:p>
          <a:p>
            <a:r>
              <a:rPr lang="en-GB" dirty="0"/>
              <a:t>Motivating to work on "the real thing"</a:t>
            </a:r>
          </a:p>
          <a:p>
            <a:r>
              <a:rPr lang="en-GB" dirty="0"/>
              <a:t>Requires careful supervision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0FC979D5-7C48-3D3F-2918-A995C3135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House of Representatives of the Netherlands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23BE892-4FCB-20DE-F749-3F040F36F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en-GB" noProof="0" smtClean="0"/>
              <a:pPr/>
              <a:t>10</a:t>
            </a:fld>
            <a:endParaRPr lang="en-GB" noProof="0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F507F182-DD89-2425-6FF4-9589B4B8E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Learning by doing</a:t>
            </a:r>
            <a:endParaRPr lang="en-GB" noProof="0" dirty="0"/>
          </a:p>
        </p:txBody>
      </p:sp>
      <p:pic>
        <p:nvPicPr>
          <p:cNvPr id="6" name="Afbeelding 5" descr="TK HanS-icoon">
            <a:extLst>
              <a:ext uri="{FF2B5EF4-FFF2-40B4-BE49-F238E27FC236}">
                <a16:creationId xmlns:a16="http://schemas.microsoft.com/office/drawing/2014/main" id="{B01F30E7-C16B-34C7-6861-FBCE836BA7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8263" y="3981488"/>
            <a:ext cx="2560325" cy="256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6371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FA5247-8F85-4C62-7B63-1873719552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1EB40FA3-6224-510B-B1CC-8791E173E7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335" y="2096655"/>
            <a:ext cx="8578339" cy="4124758"/>
          </a:xfrm>
        </p:spPr>
        <p:txBody>
          <a:bodyPr>
            <a:normAutofit/>
          </a:bodyPr>
          <a:lstStyle/>
          <a:p>
            <a:r>
              <a:rPr lang="en-GB" baseline="0" dirty="0"/>
              <a:t>Two tutors</a:t>
            </a:r>
            <a:endParaRPr lang="en-GB" dirty="0"/>
          </a:p>
          <a:p>
            <a:r>
              <a:rPr lang="en-GB" dirty="0"/>
              <a:t>Continuous feedback loop</a:t>
            </a:r>
          </a:p>
          <a:p>
            <a:r>
              <a:rPr lang="en-GB" baseline="0" dirty="0"/>
              <a:t>Resources: style guide, companion, glossary, search engines</a:t>
            </a:r>
          </a:p>
          <a:p>
            <a:r>
              <a:rPr lang="en-GB" dirty="0"/>
              <a:t>Building up the workload: from 2 to 5 minutes (+ 30 seconds)</a:t>
            </a:r>
          </a:p>
          <a:p>
            <a:pPr marL="0" indent="0">
              <a:buNone/>
            </a:pPr>
            <a:br>
              <a:rPr lang="en-GB" sz="1800" i="1" dirty="0"/>
            </a:br>
            <a:endParaRPr lang="en-GB" sz="1800" i="1" baseline="0" dirty="0"/>
          </a:p>
          <a:p>
            <a:pPr marL="0" indent="0">
              <a:buNone/>
            </a:pPr>
            <a:r>
              <a:rPr lang="en-GB" sz="1800" b="1" i="1" dirty="0"/>
              <a:t>G</a:t>
            </a:r>
            <a:r>
              <a:rPr lang="en-US" sz="1800" b="1" i="1" dirty="0" err="1"/>
              <a:t>oal</a:t>
            </a:r>
            <a:r>
              <a:rPr lang="en-US" sz="1800" i="1" dirty="0"/>
              <a:t>: 5 minutes of spoken word translated into an edited verbatim report that meets the standards within 50 minutes</a:t>
            </a:r>
            <a:endParaRPr lang="en-GB" sz="1800" i="1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274D3116-6BAF-D117-A438-09B6338884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House of Representatives of the Netherlands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A710D6E-51E2-4195-6179-E5BF31E22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en-GB" noProof="0" smtClean="0"/>
              <a:pPr/>
              <a:t>11</a:t>
            </a:fld>
            <a:endParaRPr lang="en-GB" noProof="0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8A0D1FA0-9DAB-8B50-CA3A-A81262242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1:1 training</a:t>
            </a:r>
            <a:endParaRPr lang="en-GB" noProof="0" dirty="0"/>
          </a:p>
        </p:txBody>
      </p:sp>
      <p:pic>
        <p:nvPicPr>
          <p:cNvPr id="9" name="Afbeelding 8" descr="personeel-informatie voor managers">
            <a:extLst>
              <a:ext uri="{FF2B5EF4-FFF2-40B4-BE49-F238E27FC236}">
                <a16:creationId xmlns:a16="http://schemas.microsoft.com/office/drawing/2014/main" id="{AB8EC745-85AE-7D03-FA0D-AE450CC689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6675" y="3943208"/>
            <a:ext cx="2440843" cy="2438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7093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C463AD-1D7F-1A50-E4D3-1921B520A2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F4C7CE37-8221-A046-161F-EF26768505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GB" dirty="0"/>
              <a:t>Brief overview of: </a:t>
            </a:r>
          </a:p>
          <a:p>
            <a:pPr lvl="1"/>
            <a:r>
              <a:rPr lang="en-GB" dirty="0"/>
              <a:t>Constitutional law</a:t>
            </a:r>
          </a:p>
          <a:p>
            <a:pPr lvl="1"/>
            <a:r>
              <a:rPr lang="en-GB" dirty="0"/>
              <a:t>The </a:t>
            </a:r>
            <a:r>
              <a:rPr lang="nl-NL" dirty="0"/>
              <a:t>Rules of Procedure</a:t>
            </a:r>
            <a:endParaRPr lang="en-GB" dirty="0"/>
          </a:p>
          <a:p>
            <a:pPr lvl="1"/>
            <a:r>
              <a:rPr lang="en-GB" dirty="0"/>
              <a:t>The work of committees</a:t>
            </a:r>
          </a:p>
          <a:p>
            <a:pPr lvl="1"/>
            <a:r>
              <a:rPr lang="en-GB" dirty="0"/>
              <a:t>The legislative process </a:t>
            </a:r>
          </a:p>
          <a:p>
            <a:pPr lvl="1"/>
            <a:r>
              <a:rPr lang="en-GB" dirty="0"/>
              <a:t>The national budget cycle </a:t>
            </a:r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310A4C81-09A0-CF27-2355-7676E9F2A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House of Representatives of the Netherlands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F8AE816-3413-5C8D-DE42-3F46B4DF4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en-GB" noProof="0" smtClean="0"/>
              <a:pPr/>
              <a:t>12</a:t>
            </a:fld>
            <a:endParaRPr lang="en-GB" noProof="0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E1A11CDD-7C2B-2AEC-C1D7-1A9ECAEA3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House of Representatives Academy</a:t>
            </a:r>
          </a:p>
        </p:txBody>
      </p:sp>
      <p:pic>
        <p:nvPicPr>
          <p:cNvPr id="8" name="Afbeelding 7" descr="TK iconen RGB-600dpi_Icon 43">
            <a:extLst>
              <a:ext uri="{FF2B5EF4-FFF2-40B4-BE49-F238E27FC236}">
                <a16:creationId xmlns:a16="http://schemas.microsoft.com/office/drawing/2014/main" id="{ACEC5005-BEEB-44D5-B016-2228C12029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0865" y="4002980"/>
            <a:ext cx="2378633" cy="2378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30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207DBF-CC1F-B688-5711-3DBF8D138F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573AF50F-53A0-7C8E-B2AF-983C9F14D7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noProof="0" dirty="0"/>
              <a:t>Every 3 to 4 months</a:t>
            </a:r>
          </a:p>
          <a:p>
            <a:r>
              <a:rPr lang="en-GB" dirty="0"/>
              <a:t>Progress report (tutors)</a:t>
            </a:r>
            <a:endParaRPr lang="en-GB" noProof="0" dirty="0"/>
          </a:p>
          <a:p>
            <a:r>
              <a:rPr lang="en-GB" baseline="0" noProof="0" dirty="0"/>
              <a:t>Self-evaluation form</a:t>
            </a:r>
          </a:p>
          <a:p>
            <a:pPr lvl="1"/>
            <a:r>
              <a:rPr lang="en-GB" baseline="0" noProof="0" dirty="0"/>
              <a:t>Responsible</a:t>
            </a:r>
            <a:r>
              <a:rPr lang="en-GB" dirty="0"/>
              <a:t> </a:t>
            </a:r>
            <a:r>
              <a:rPr lang="en-GB" baseline="0" noProof="0" dirty="0"/>
              <a:t>for </a:t>
            </a:r>
            <a:r>
              <a:rPr lang="en-GB" dirty="0"/>
              <a:t>one's</a:t>
            </a:r>
            <a:r>
              <a:rPr lang="en-GB" baseline="0" noProof="0" dirty="0"/>
              <a:t> own learning process</a:t>
            </a:r>
          </a:p>
          <a:p>
            <a:pPr lvl="1"/>
            <a:r>
              <a:rPr lang="en-GB" dirty="0"/>
              <a:t>Identify development needs and opportunities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BA09D3F0-12B1-440A-6867-42C8F3EB3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House of Representatives of the Netherlands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67F3357-09B1-6B7F-DF11-E8012F0A5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en-GB" noProof="0" smtClean="0"/>
              <a:pPr/>
              <a:t>13</a:t>
            </a:fld>
            <a:endParaRPr lang="en-GB" noProof="0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4A3F369C-6B42-7372-05D3-58874A1688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Evaluation</a:t>
            </a:r>
          </a:p>
        </p:txBody>
      </p:sp>
      <p:pic>
        <p:nvPicPr>
          <p:cNvPr id="9" name="Afbeelding 8" descr="managers-32">
            <a:extLst>
              <a:ext uri="{FF2B5EF4-FFF2-40B4-BE49-F238E27FC236}">
                <a16:creationId xmlns:a16="http://schemas.microsoft.com/office/drawing/2014/main" id="{E521E460-8236-47F4-9EC3-F9FBCD8D40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7745" y="3940770"/>
            <a:ext cx="2440843" cy="244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4302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814D18-B751-85A7-B62B-B830A9551B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3D4A9532-E8F9-FF06-50CA-9A38D00A90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976" y="2096655"/>
            <a:ext cx="11030252" cy="4124758"/>
          </a:xfrm>
        </p:spPr>
        <p:txBody>
          <a:bodyPr/>
          <a:lstStyle/>
          <a:p>
            <a:r>
              <a:rPr lang="en-GB" dirty="0"/>
              <a:t>What have you learned?</a:t>
            </a:r>
          </a:p>
          <a:p>
            <a:r>
              <a:rPr lang="en-GB" baseline="0" noProof="0" dirty="0"/>
              <a:t>What feedback ha</a:t>
            </a:r>
            <a:r>
              <a:rPr lang="en-GB" dirty="0" err="1"/>
              <a:t>ve</a:t>
            </a:r>
            <a:r>
              <a:rPr lang="en-GB" dirty="0"/>
              <a:t> you received?</a:t>
            </a:r>
          </a:p>
          <a:p>
            <a:r>
              <a:rPr lang="en-GB" baseline="0" noProof="0" dirty="0"/>
              <a:t>What did you do with this feedback?</a:t>
            </a:r>
            <a:endParaRPr lang="en-GB" dirty="0"/>
          </a:p>
          <a:p>
            <a:r>
              <a:rPr lang="en-GB" baseline="0" noProof="0" dirty="0"/>
              <a:t>What </a:t>
            </a:r>
            <a:r>
              <a:rPr lang="en-GB" dirty="0"/>
              <a:t>is your learning goal for the next period?</a:t>
            </a:r>
          </a:p>
          <a:p>
            <a:r>
              <a:rPr lang="en-GB" baseline="0" noProof="0" dirty="0"/>
              <a:t>What (</a:t>
            </a:r>
            <a:r>
              <a:rPr lang="en-GB" dirty="0"/>
              <a:t>or who) do you need to achieve this goal?</a:t>
            </a:r>
            <a:endParaRPr lang="en-GB" baseline="0" noProof="0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3CEE19A9-D026-FA2B-D52A-DBD620492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House of Representatives of the Netherlands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5A885EA-5B0B-B839-A34F-B9C1AAC39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en-GB" noProof="0" smtClean="0"/>
              <a:pPr/>
              <a:t>14</a:t>
            </a:fld>
            <a:endParaRPr lang="en-GB" noProof="0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30B45055-E978-C0C9-7EC3-71B1CBEA8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Self-evaluation</a:t>
            </a:r>
          </a:p>
        </p:txBody>
      </p:sp>
      <p:pic>
        <p:nvPicPr>
          <p:cNvPr id="8" name="Afbeelding 7" descr="informatiepunt-55">
            <a:extLst>
              <a:ext uri="{FF2B5EF4-FFF2-40B4-BE49-F238E27FC236}">
                <a16:creationId xmlns:a16="http://schemas.microsoft.com/office/drawing/2014/main" id="{9F09A621-7BC0-4CC2-BB5F-BCB9501816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7745" y="3940770"/>
            <a:ext cx="2440843" cy="244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1147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EC8A5E-F129-70FD-3641-743349872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74749A3E-360A-AB90-CEE9-F27A858EA9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noProof="0" dirty="0"/>
              <a:t>Reporter in training, tutors + line manager</a:t>
            </a:r>
          </a:p>
          <a:p>
            <a:r>
              <a:rPr lang="en-GB" dirty="0"/>
              <a:t>Decision on </a:t>
            </a:r>
            <a:r>
              <a:rPr lang="en-US" dirty="0"/>
              <a:t>continuation training </a:t>
            </a:r>
            <a:endParaRPr lang="en-GB" dirty="0"/>
          </a:p>
          <a:p>
            <a:r>
              <a:rPr lang="en-GB" dirty="0"/>
              <a:t>New tutors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C78C70A5-4DC4-0F23-6F50-BDBEA9235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House of Representatives of the Netherlands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E4988D8-42F2-0E49-F741-6957A52C9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en-GB" noProof="0" smtClean="0"/>
              <a:pPr/>
              <a:t>15</a:t>
            </a:fld>
            <a:endParaRPr lang="en-GB" noProof="0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D7243D58-6FE1-7F6E-0C79-5CE711A2A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Progress meeting</a:t>
            </a:r>
          </a:p>
        </p:txBody>
      </p:sp>
      <p:pic>
        <p:nvPicPr>
          <p:cNvPr id="7" name="Afbeelding 6" descr="personeel-personeelsbeleid en regels">
            <a:extLst>
              <a:ext uri="{FF2B5EF4-FFF2-40B4-BE49-F238E27FC236}">
                <a16:creationId xmlns:a16="http://schemas.microsoft.com/office/drawing/2014/main" id="{9AE8EBC2-00FB-4D9C-B350-380453011C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7745" y="3943208"/>
            <a:ext cx="2440843" cy="2438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1960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1049C5-2D98-4C8A-F044-6529C5BFCA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D3ED6C3B-6961-E37D-542E-8347A0EF13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Junior parliamentary reporter (1 to 2 months)</a:t>
            </a:r>
          </a:p>
          <a:p>
            <a:r>
              <a:rPr lang="en-US" noProof="0" dirty="0"/>
              <a:t>Work independently</a:t>
            </a:r>
          </a:p>
          <a:p>
            <a:r>
              <a:rPr lang="en-US" noProof="0" dirty="0"/>
              <a:t>Colleagues </a:t>
            </a:r>
            <a:r>
              <a:rPr lang="en-US" dirty="0"/>
              <a:t>proofread plenary work</a:t>
            </a:r>
            <a:endParaRPr lang="en-US" noProof="0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C40AB643-7D2D-0F3A-D339-812BC4B87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House of Representatives of the Netherlands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5044F87-46D4-808A-28AF-04A9C5D98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en-GB" noProof="0" smtClean="0"/>
              <a:pPr/>
              <a:t>16</a:t>
            </a:fld>
            <a:endParaRPr lang="en-GB" noProof="0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FB4B9B78-26FD-80C7-F841-0492EACCD1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Final stage of training programme</a:t>
            </a:r>
          </a:p>
        </p:txBody>
      </p:sp>
      <p:pic>
        <p:nvPicPr>
          <p:cNvPr id="12" name="Afbeelding 11" descr="introductie-18">
            <a:extLst>
              <a:ext uri="{FF2B5EF4-FFF2-40B4-BE49-F238E27FC236}">
                <a16:creationId xmlns:a16="http://schemas.microsoft.com/office/drawing/2014/main" id="{A96B8228-38D6-4AC5-AD47-B6A8F9277D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83272" y="3940770"/>
            <a:ext cx="2440843" cy="244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2135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B493A43A-CA86-1DB9-100F-43E2F573C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House of Representatives of the Netherlands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02CA7B9-29D3-67AC-D43A-5AA71244A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17</a:t>
            </a:fld>
            <a:endParaRPr lang="nl-NL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5CE52B86-4DCF-019C-7FFC-EC60C6086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err="1"/>
              <a:t>Appointed</a:t>
            </a:r>
            <a:r>
              <a:rPr lang="nl-NL" dirty="0"/>
              <a:t> as a </a:t>
            </a:r>
            <a:r>
              <a:rPr lang="nl-NL" dirty="0" err="1"/>
              <a:t>parliamentary</a:t>
            </a:r>
            <a:r>
              <a:rPr lang="nl-NL" dirty="0"/>
              <a:t> reporter </a:t>
            </a:r>
          </a:p>
        </p:txBody>
      </p:sp>
      <p:pic>
        <p:nvPicPr>
          <p:cNvPr id="8" name="Afbeelding 7" descr="TK iconen RGB-600dpi_Icon 31">
            <a:extLst>
              <a:ext uri="{FF2B5EF4-FFF2-40B4-BE49-F238E27FC236}">
                <a16:creationId xmlns:a16="http://schemas.microsoft.com/office/drawing/2014/main" id="{92B5AB29-3E30-4A1B-997D-4ED6B7EFDE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8521" y="4124961"/>
            <a:ext cx="2255524" cy="2256652"/>
          </a:xfrm>
          <a:prstGeom prst="rect">
            <a:avLst/>
          </a:prstGeom>
        </p:spPr>
      </p:pic>
      <p:pic>
        <p:nvPicPr>
          <p:cNvPr id="10" name="Afbeelding 9" descr="extra-71">
            <a:extLst>
              <a:ext uri="{FF2B5EF4-FFF2-40B4-BE49-F238E27FC236}">
                <a16:creationId xmlns:a16="http://schemas.microsoft.com/office/drawing/2014/main" id="{2EE2D79D-6740-43D0-80A4-23F37CCE3E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3581" y="2935111"/>
            <a:ext cx="2135738" cy="2135738"/>
          </a:xfrm>
          <a:prstGeom prst="rect">
            <a:avLst/>
          </a:prstGeom>
        </p:spPr>
      </p:pic>
      <p:sp>
        <p:nvSpPr>
          <p:cNvPr id="9" name="Tijdelijke aanduiding voor inhoud 8">
            <a:extLst>
              <a:ext uri="{FF2B5EF4-FFF2-40B4-BE49-F238E27FC236}">
                <a16:creationId xmlns:a16="http://schemas.microsoft.com/office/drawing/2014/main" id="{C83DA413-F0CC-506C-45FE-ACA8D54D97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232613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C1BE2CF1-40EC-A0DE-A3E4-80027DE018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General </a:t>
            </a:r>
            <a:r>
              <a:rPr lang="nl-NL" dirty="0" err="1"/>
              <a:t>shortage</a:t>
            </a:r>
            <a:r>
              <a:rPr lang="nl-NL" dirty="0"/>
              <a:t> on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labour</a:t>
            </a:r>
            <a:r>
              <a:rPr lang="nl-NL" dirty="0"/>
              <a:t> market?</a:t>
            </a:r>
          </a:p>
          <a:p>
            <a:r>
              <a:rPr lang="nl-NL" dirty="0"/>
              <a:t>How </a:t>
            </a:r>
            <a:r>
              <a:rPr lang="nl-NL" dirty="0" err="1"/>
              <a:t>will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profession</a:t>
            </a:r>
            <a:r>
              <a:rPr lang="nl-NL" dirty="0"/>
              <a:t> of </a:t>
            </a:r>
            <a:r>
              <a:rPr lang="nl-NL" dirty="0" err="1"/>
              <a:t>parliamentary</a:t>
            </a:r>
            <a:r>
              <a:rPr lang="nl-NL" dirty="0"/>
              <a:t> reporter </a:t>
            </a:r>
            <a:r>
              <a:rPr lang="nl-NL" dirty="0" err="1"/>
              <a:t>evolve</a:t>
            </a:r>
            <a:r>
              <a:rPr lang="nl-NL" dirty="0"/>
              <a:t>?</a:t>
            </a:r>
          </a:p>
          <a:p>
            <a:r>
              <a:rPr lang="nl-NL" dirty="0"/>
              <a:t>A </a:t>
            </a:r>
            <a:r>
              <a:rPr lang="nl-NL" dirty="0" err="1"/>
              <a:t>lifelong</a:t>
            </a:r>
            <a:r>
              <a:rPr lang="nl-NL" dirty="0"/>
              <a:t> job </a:t>
            </a:r>
            <a:r>
              <a:rPr lang="nl-NL" dirty="0" err="1"/>
              <a:t>for</a:t>
            </a:r>
            <a:r>
              <a:rPr lang="nl-NL" dirty="0"/>
              <a:t> </a:t>
            </a:r>
            <a:r>
              <a:rPr lang="nl-NL" dirty="0" err="1"/>
              <a:t>younger</a:t>
            </a:r>
            <a:r>
              <a:rPr lang="nl-NL" dirty="0"/>
              <a:t> professionals? </a:t>
            </a:r>
          </a:p>
          <a:p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8A9F53B2-676F-91A3-7207-4E205115B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House of Representatives of the Netherlands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5363D73-B362-A2DD-0EBF-A8E0B1556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18</a:t>
            </a:fld>
            <a:endParaRPr lang="nl-NL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983B08AE-296E-F83B-660A-25B538ABDE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Challenges</a:t>
            </a:r>
            <a:r>
              <a:rPr lang="nl-NL" dirty="0"/>
              <a:t> </a:t>
            </a:r>
            <a:r>
              <a:rPr lang="nl-NL" dirty="0" err="1"/>
              <a:t>ahead</a:t>
            </a:r>
            <a:endParaRPr lang="nl-NL" dirty="0"/>
          </a:p>
        </p:txBody>
      </p:sp>
      <p:pic>
        <p:nvPicPr>
          <p:cNvPr id="7" name="Tijdelijke aanduiding voor inhoud 5" descr="Hindernis silhouet">
            <a:extLst>
              <a:ext uri="{FF2B5EF4-FFF2-40B4-BE49-F238E27FC236}">
                <a16:creationId xmlns:a16="http://schemas.microsoft.com/office/drawing/2014/main" id="{0A1CE3B9-6AC9-2135-00FF-E6CD1388F3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35123" y="3429000"/>
            <a:ext cx="2043155" cy="204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75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6379F99D-6610-6B70-F3C9-C47430743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 dirty="0"/>
              <a:t>House of Representatives of the Netherlands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A883F04-237F-0C80-069B-2123E314F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en-GB" noProof="0" smtClean="0"/>
              <a:pPr/>
              <a:t>19</a:t>
            </a:fld>
            <a:endParaRPr lang="en-GB" noProof="0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6AC55940-922C-1AD2-F2C2-21B0EB805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Thank you!</a:t>
            </a:r>
          </a:p>
        </p:txBody>
      </p:sp>
      <p:pic>
        <p:nvPicPr>
          <p:cNvPr id="2" name="Tijdelijke aanduiding voor inhoud 1" descr="Oefendag 190821204">
            <a:extLst>
              <a:ext uri="{FF2B5EF4-FFF2-40B4-BE49-F238E27FC236}">
                <a16:creationId xmlns:a16="http://schemas.microsoft.com/office/drawing/2014/main" id="{76B72CFD-5FF7-41EE-A45E-E5D83DF449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24318" y="2060575"/>
            <a:ext cx="6187069" cy="4124325"/>
          </a:xfrm>
          <a:prstGeom prst="rect">
            <a:avLst/>
          </a:prstGeom>
        </p:spPr>
      </p:pic>
      <p:sp>
        <p:nvSpPr>
          <p:cNvPr id="6" name="Tijdelijke aanduiding voor inhoud 1">
            <a:extLst>
              <a:ext uri="{FF2B5EF4-FFF2-40B4-BE49-F238E27FC236}">
                <a16:creationId xmlns:a16="http://schemas.microsoft.com/office/drawing/2014/main" id="{E5605366-0977-20A6-B2BE-0D6350201CEE}"/>
              </a:ext>
            </a:extLst>
          </p:cNvPr>
          <p:cNvSpPr txBox="1">
            <a:spLocks/>
          </p:cNvSpPr>
          <p:nvPr/>
        </p:nvSpPr>
        <p:spPr>
          <a:xfrm>
            <a:off x="528336" y="2096655"/>
            <a:ext cx="3890101" cy="4124758"/>
          </a:xfrm>
          <a:prstGeom prst="rect">
            <a:avLst/>
          </a:prstGeom>
        </p:spPr>
        <p:txBody>
          <a:bodyPr vert="horz" lIns="91440" tIns="45720" rIns="91440" bIns="45720" numCol="1" spcCol="468000" rtlCol="0">
            <a:normAutofit/>
          </a:bodyPr>
          <a:lstStyle>
            <a:lvl1pPr marL="316800" indent="-316800" algn="l" defTabSz="914400" rtl="0" eaLnBrk="1" latinLnBrk="0" hangingPunct="1">
              <a:lnSpc>
                <a:spcPct val="100000"/>
              </a:lnSpc>
              <a:spcBef>
                <a:spcPts val="1500"/>
              </a:spcBef>
              <a:buClr>
                <a:srgbClr val="B6C0C9"/>
              </a:buClr>
              <a:buSzPct val="100000"/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0000" indent="-3168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8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800" indent="-3168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3168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B6C0C9"/>
              </a:buClr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8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Verdana" panose="020B0604030504040204" pitchFamily="34" charset="0"/>
              <a:buChar char="–"/>
              <a:defRPr sz="1600" b="0" i="0" kern="1200">
                <a:solidFill>
                  <a:schemeClr val="tx2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0" i="0" kern="1200">
                <a:solidFill>
                  <a:schemeClr val="tx2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C5B96A6E-BCAE-FA01-F598-F82F40C91FCF}"/>
              </a:ext>
            </a:extLst>
          </p:cNvPr>
          <p:cNvSpPr txBox="1"/>
          <p:nvPr/>
        </p:nvSpPr>
        <p:spPr>
          <a:xfrm>
            <a:off x="528336" y="3384074"/>
            <a:ext cx="389010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dirty="0">
                <a:hlinkClick r:id="rId3"/>
              </a:rPr>
              <a:t>l.vdboogaard@tweedekamer.nl</a:t>
            </a:r>
            <a:endParaRPr lang="nl-NL" dirty="0"/>
          </a:p>
          <a:p>
            <a:endParaRPr lang="nl-NL" dirty="0"/>
          </a:p>
          <a:p>
            <a:endParaRPr lang="nl-NL" dirty="0"/>
          </a:p>
          <a:p>
            <a:r>
              <a:rPr lang="nl-NL" dirty="0">
                <a:hlinkClick r:id="rId4"/>
              </a:rPr>
              <a:t>e.vrinds@tweedekamer.nl</a:t>
            </a:r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038792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FA0049A2-E1E4-1C6B-FD3B-FA2D55F35C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  <a:p>
            <a:r>
              <a:rPr lang="nl-NL" dirty="0" err="1"/>
              <a:t>Selecting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very</a:t>
            </a:r>
            <a:r>
              <a:rPr lang="nl-NL" dirty="0"/>
              <a:t> best</a:t>
            </a:r>
          </a:p>
          <a:p>
            <a:r>
              <a:rPr lang="nl-NL" dirty="0"/>
              <a:t>Training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/>
              <a:t>perfection</a:t>
            </a:r>
            <a:endParaRPr lang="nl-NL" dirty="0"/>
          </a:p>
          <a:p>
            <a:r>
              <a:rPr lang="nl-NL" dirty="0" err="1"/>
              <a:t>Challenges</a:t>
            </a:r>
            <a:r>
              <a:rPr lang="nl-NL" dirty="0"/>
              <a:t> </a:t>
            </a:r>
          </a:p>
          <a:p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920FC8E5-246C-5CFB-1E2A-399EDD0DB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House of Representatives of the Netherlands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6FC55E3-5965-A798-CD16-E148D2CC2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2</a:t>
            </a:fld>
            <a:endParaRPr lang="nl-NL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2CBA57C6-677E-C821-7B0B-C700164F5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399" y="1354667"/>
            <a:ext cx="11222217" cy="669396"/>
          </a:xfrm>
        </p:spPr>
        <p:txBody>
          <a:bodyPr>
            <a:normAutofit/>
          </a:bodyPr>
          <a:lstStyle/>
          <a:p>
            <a:r>
              <a:rPr lang="nl-NL" dirty="0" err="1"/>
              <a:t>Becoming</a:t>
            </a:r>
            <a:r>
              <a:rPr lang="nl-NL" dirty="0"/>
              <a:t> a </a:t>
            </a:r>
            <a:r>
              <a:rPr lang="nl-NL" dirty="0" err="1"/>
              <a:t>parliamentary</a:t>
            </a:r>
            <a:r>
              <a:rPr lang="nl-NL" dirty="0"/>
              <a:t> reporter in </a:t>
            </a:r>
            <a:r>
              <a:rPr lang="nl-NL" dirty="0" err="1"/>
              <a:t>the</a:t>
            </a:r>
            <a:r>
              <a:rPr lang="nl-NL" dirty="0"/>
              <a:t> Netherlands</a:t>
            </a:r>
          </a:p>
        </p:txBody>
      </p:sp>
      <p:pic>
        <p:nvPicPr>
          <p:cNvPr id="7" name="Graphic 6" descr="Zakelijke groei silhouet">
            <a:extLst>
              <a:ext uri="{FF2B5EF4-FFF2-40B4-BE49-F238E27FC236}">
                <a16:creationId xmlns:a16="http://schemas.microsoft.com/office/drawing/2014/main" id="{2AFC0215-267A-BD5B-9D21-5DE5C1484B7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86702" y="4311989"/>
            <a:ext cx="1215710" cy="1215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0646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6975FE-2783-240C-C046-CE26135D0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5D81430E-FE83-86E7-9A94-84F06929FC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Excellent </a:t>
            </a:r>
            <a:r>
              <a:rPr lang="nl-NL" dirty="0" err="1"/>
              <a:t>command</a:t>
            </a:r>
            <a:r>
              <a:rPr lang="nl-NL" dirty="0"/>
              <a:t> of </a:t>
            </a:r>
            <a:r>
              <a:rPr lang="nl-NL" dirty="0" err="1"/>
              <a:t>the</a:t>
            </a:r>
            <a:r>
              <a:rPr lang="nl-NL" dirty="0"/>
              <a:t> Dutch </a:t>
            </a:r>
            <a:r>
              <a:rPr lang="nl-NL" dirty="0" err="1"/>
              <a:t>language</a:t>
            </a:r>
            <a:endParaRPr lang="nl-NL" dirty="0"/>
          </a:p>
          <a:p>
            <a:r>
              <a:rPr lang="nl-NL" dirty="0" err="1"/>
              <a:t>Thorough</a:t>
            </a:r>
            <a:r>
              <a:rPr lang="nl-NL" dirty="0"/>
              <a:t> </a:t>
            </a:r>
            <a:r>
              <a:rPr lang="nl-NL" dirty="0" err="1"/>
              <a:t>understanding</a:t>
            </a:r>
            <a:r>
              <a:rPr lang="nl-NL" dirty="0"/>
              <a:t> of </a:t>
            </a:r>
            <a:r>
              <a:rPr lang="nl-NL" dirty="0" err="1"/>
              <a:t>political-administrative</a:t>
            </a:r>
            <a:r>
              <a:rPr lang="nl-NL" dirty="0"/>
              <a:t> relations</a:t>
            </a:r>
          </a:p>
          <a:p>
            <a:r>
              <a:rPr lang="nl-NL" dirty="0"/>
              <a:t>Experience in </a:t>
            </a:r>
            <a:r>
              <a:rPr lang="nl-NL" dirty="0" err="1"/>
              <a:t>the</a:t>
            </a:r>
            <a:r>
              <a:rPr lang="nl-NL" dirty="0"/>
              <a:t> field of </a:t>
            </a:r>
            <a:r>
              <a:rPr lang="nl-NL" dirty="0" err="1"/>
              <a:t>reporting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editing	</a:t>
            </a:r>
          </a:p>
          <a:p>
            <a:r>
              <a:rPr lang="nl-NL" dirty="0" err="1"/>
              <a:t>Interested</a:t>
            </a:r>
            <a:r>
              <a:rPr lang="nl-NL" dirty="0"/>
              <a:t> in politics</a:t>
            </a:r>
          </a:p>
          <a:p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B02D8EED-D9C1-1152-7718-69A6E9C56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House of Representatives of the Netherlands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94BEEF7-4134-2774-7F18-12810B35A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3</a:t>
            </a:fld>
            <a:endParaRPr lang="nl-NL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058C9889-D95E-DCA4-595B-4C064527C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We are </a:t>
            </a:r>
            <a:r>
              <a:rPr lang="nl-NL" dirty="0" err="1"/>
              <a:t>looking</a:t>
            </a:r>
            <a:r>
              <a:rPr lang="nl-NL" dirty="0"/>
              <a:t> </a:t>
            </a:r>
            <a:r>
              <a:rPr lang="nl-NL" dirty="0" err="1"/>
              <a:t>for</a:t>
            </a:r>
            <a:r>
              <a:rPr lang="nl-NL" dirty="0"/>
              <a:t> </a:t>
            </a:r>
            <a:r>
              <a:rPr lang="nl-NL" dirty="0" err="1"/>
              <a:t>you</a:t>
            </a:r>
            <a:r>
              <a:rPr lang="nl-NL" dirty="0"/>
              <a:t>!</a:t>
            </a:r>
          </a:p>
        </p:txBody>
      </p:sp>
      <p:pic>
        <p:nvPicPr>
          <p:cNvPr id="9" name="Graphic 8" descr="Ogen met effen opvulling">
            <a:extLst>
              <a:ext uri="{FF2B5EF4-FFF2-40B4-BE49-F238E27FC236}">
                <a16:creationId xmlns:a16="http://schemas.microsoft.com/office/drawing/2014/main" id="{0D11C8AC-E5FC-8E83-D39F-C80A0D4A5B6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67071" y="3811188"/>
            <a:ext cx="1464670" cy="1464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072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EFE0E7DA-183C-A6F6-787E-972A556DBC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The </a:t>
            </a:r>
            <a:r>
              <a:rPr lang="nl-NL" dirty="0" err="1"/>
              <a:t>profession</a:t>
            </a:r>
            <a:r>
              <a:rPr lang="nl-NL" dirty="0"/>
              <a:t> of </a:t>
            </a:r>
            <a:r>
              <a:rPr lang="nl-NL" dirty="0" err="1"/>
              <a:t>parliamentary</a:t>
            </a:r>
            <a:r>
              <a:rPr lang="nl-NL" dirty="0"/>
              <a:t> reporter does </a:t>
            </a:r>
            <a:r>
              <a:rPr lang="nl-NL" dirty="0" err="1"/>
              <a:t>not</a:t>
            </a:r>
            <a:r>
              <a:rPr lang="nl-NL" dirty="0"/>
              <a:t> </a:t>
            </a:r>
            <a:r>
              <a:rPr lang="nl-NL" dirty="0" err="1"/>
              <a:t>exist</a:t>
            </a:r>
            <a:r>
              <a:rPr lang="nl-NL" dirty="0"/>
              <a:t> </a:t>
            </a:r>
            <a:r>
              <a:rPr lang="nl-NL" dirty="0" err="1"/>
              <a:t>anywhere</a:t>
            </a:r>
            <a:r>
              <a:rPr lang="nl-NL" dirty="0"/>
              <a:t> </a:t>
            </a:r>
            <a:r>
              <a:rPr lang="nl-NL" dirty="0" err="1"/>
              <a:t>else</a:t>
            </a:r>
            <a:r>
              <a:rPr lang="nl-NL" dirty="0"/>
              <a:t> in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labour</a:t>
            </a:r>
            <a:r>
              <a:rPr lang="nl-NL" dirty="0"/>
              <a:t> market</a:t>
            </a:r>
          </a:p>
          <a:p>
            <a:r>
              <a:rPr lang="nl-NL" dirty="0"/>
              <a:t>Do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applicants</a:t>
            </a:r>
            <a:r>
              <a:rPr lang="nl-NL" dirty="0"/>
              <a:t> have a correct </a:t>
            </a:r>
            <a:r>
              <a:rPr lang="nl-NL" dirty="0" err="1"/>
              <a:t>understanding</a:t>
            </a:r>
            <a:r>
              <a:rPr lang="nl-NL" dirty="0"/>
              <a:t> of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profession</a:t>
            </a:r>
            <a:r>
              <a:rPr lang="nl-NL" dirty="0"/>
              <a:t>?</a:t>
            </a:r>
          </a:p>
          <a:p>
            <a:r>
              <a:rPr lang="nl-NL" dirty="0" err="1"/>
              <a:t>Can</a:t>
            </a:r>
            <a:r>
              <a:rPr lang="nl-NL" dirty="0"/>
              <a:t> we </a:t>
            </a:r>
            <a:r>
              <a:rPr lang="nl-NL" dirty="0" err="1"/>
              <a:t>presume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chosen</a:t>
            </a:r>
            <a:r>
              <a:rPr lang="nl-NL" dirty="0"/>
              <a:t> </a:t>
            </a:r>
            <a:r>
              <a:rPr lang="nl-NL" dirty="0" err="1"/>
              <a:t>candidate</a:t>
            </a:r>
            <a:r>
              <a:rPr lang="nl-NL" dirty="0"/>
              <a:t> </a:t>
            </a:r>
            <a:r>
              <a:rPr lang="nl-NL" dirty="0" err="1"/>
              <a:t>accomplishes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successful</a:t>
            </a:r>
            <a:r>
              <a:rPr lang="nl-NL" dirty="0"/>
              <a:t> </a:t>
            </a:r>
            <a:r>
              <a:rPr lang="nl-NL" dirty="0" err="1"/>
              <a:t>completion</a:t>
            </a:r>
            <a:r>
              <a:rPr lang="nl-NL" dirty="0"/>
              <a:t> of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internal</a:t>
            </a:r>
            <a:r>
              <a:rPr lang="nl-NL" dirty="0"/>
              <a:t> training </a:t>
            </a:r>
            <a:r>
              <a:rPr lang="nl-NL" dirty="0" err="1"/>
              <a:t>programme</a:t>
            </a:r>
            <a:r>
              <a:rPr lang="nl-NL" dirty="0"/>
              <a:t>?</a:t>
            </a:r>
          </a:p>
          <a:p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2E928631-2A4E-6565-EC30-4EA18F88A3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House of Representatives of the Netherlands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FF261A4-DA93-B76C-D965-AE63108AB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4</a:t>
            </a:fld>
            <a:endParaRPr lang="nl-NL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872F03AB-E2C4-15FF-75E6-AD3B4AB2E8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Are we </a:t>
            </a:r>
            <a:r>
              <a:rPr lang="nl-NL" dirty="0" err="1"/>
              <a:t>looking</a:t>
            </a:r>
            <a:r>
              <a:rPr lang="nl-NL" dirty="0"/>
              <a:t> </a:t>
            </a:r>
            <a:r>
              <a:rPr lang="nl-NL" dirty="0" err="1"/>
              <a:t>for</a:t>
            </a:r>
            <a:r>
              <a:rPr lang="nl-NL" dirty="0"/>
              <a:t> </a:t>
            </a:r>
            <a:r>
              <a:rPr lang="nl-NL" dirty="0" err="1"/>
              <a:t>you</a:t>
            </a:r>
            <a:r>
              <a:rPr lang="nl-NL" dirty="0"/>
              <a:t>?</a:t>
            </a:r>
          </a:p>
        </p:txBody>
      </p:sp>
      <p:pic>
        <p:nvPicPr>
          <p:cNvPr id="7" name="Graphic 6" descr="Ogen silhouet">
            <a:extLst>
              <a:ext uri="{FF2B5EF4-FFF2-40B4-BE49-F238E27FC236}">
                <a16:creationId xmlns:a16="http://schemas.microsoft.com/office/drawing/2014/main" id="{73887C6C-8197-0E27-9655-64937DAD0F7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64794" y="4149210"/>
            <a:ext cx="1373926" cy="1373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6387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FF4FA8F5-E54B-AA81-0212-645DA45740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err="1"/>
              <a:t>Selection</a:t>
            </a:r>
            <a:r>
              <a:rPr lang="nl-NL" dirty="0"/>
              <a:t> </a:t>
            </a:r>
            <a:r>
              <a:rPr lang="nl-NL" dirty="0" err="1"/>
              <a:t>by</a:t>
            </a:r>
            <a:r>
              <a:rPr lang="nl-NL" dirty="0"/>
              <a:t> letter</a:t>
            </a:r>
          </a:p>
          <a:p>
            <a:r>
              <a:rPr lang="nl-NL" dirty="0"/>
              <a:t>Assessment</a:t>
            </a:r>
          </a:p>
          <a:p>
            <a:r>
              <a:rPr lang="nl-NL" dirty="0"/>
              <a:t>Job interview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E3C69EEA-C595-0D15-D5FC-C7790ACFB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House of Representatives of the Netherlands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252B4F0-60AC-D215-DCE1-3C9EFA946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5</a:t>
            </a:fld>
            <a:endParaRPr lang="nl-NL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A3ED82CC-BAFA-8CBD-DE6C-DF31B5B7DB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 </a:t>
            </a:r>
            <a:r>
              <a:rPr lang="nl-NL" dirty="0" err="1"/>
              <a:t>selection</a:t>
            </a:r>
            <a:r>
              <a:rPr lang="nl-NL" dirty="0"/>
              <a:t> </a:t>
            </a:r>
            <a:r>
              <a:rPr lang="nl-NL" dirty="0" err="1"/>
              <a:t>that</a:t>
            </a:r>
            <a:r>
              <a:rPr lang="nl-NL" dirty="0"/>
              <a:t> </a:t>
            </a:r>
            <a:r>
              <a:rPr lang="nl-NL" dirty="0" err="1"/>
              <a:t>works</a:t>
            </a:r>
            <a:r>
              <a:rPr lang="nl-NL" dirty="0"/>
              <a:t> </a:t>
            </a:r>
            <a:r>
              <a:rPr lang="nl-NL" dirty="0" err="1"/>
              <a:t>both</a:t>
            </a:r>
            <a:r>
              <a:rPr lang="nl-NL" dirty="0"/>
              <a:t> </a:t>
            </a:r>
            <a:r>
              <a:rPr lang="nl-NL" dirty="0" err="1"/>
              <a:t>ways</a:t>
            </a:r>
            <a:endParaRPr lang="nl-NL" dirty="0"/>
          </a:p>
        </p:txBody>
      </p:sp>
      <p:pic>
        <p:nvPicPr>
          <p:cNvPr id="7" name="Graphic 6" descr="Opmerking: leuk silhouet">
            <a:extLst>
              <a:ext uri="{FF2B5EF4-FFF2-40B4-BE49-F238E27FC236}">
                <a16:creationId xmlns:a16="http://schemas.microsoft.com/office/drawing/2014/main" id="{06D673B5-1807-5ABC-203E-4F3BD8721AD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63431" y="3886199"/>
            <a:ext cx="1432677" cy="1432677"/>
          </a:xfrm>
          <a:prstGeom prst="rect">
            <a:avLst/>
          </a:prstGeom>
        </p:spPr>
      </p:pic>
      <p:pic>
        <p:nvPicPr>
          <p:cNvPr id="9" name="Graphic 8" descr="Opmerking: hart silhouet">
            <a:extLst>
              <a:ext uri="{FF2B5EF4-FFF2-40B4-BE49-F238E27FC236}">
                <a16:creationId xmlns:a16="http://schemas.microsoft.com/office/drawing/2014/main" id="{77B2B2EA-6C77-86B9-7BC9-73A63C44C23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74028" y="3886200"/>
            <a:ext cx="1362875" cy="136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552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60CCFCCE-0E03-DD18-F354-EA3ACECEE6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Knowledge test (</a:t>
            </a:r>
            <a:r>
              <a:rPr lang="nl-NL" dirty="0" err="1"/>
              <a:t>political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general</a:t>
            </a:r>
            <a:r>
              <a:rPr lang="nl-NL" dirty="0"/>
              <a:t> </a:t>
            </a:r>
            <a:r>
              <a:rPr lang="nl-NL" dirty="0" err="1"/>
              <a:t>knowledge</a:t>
            </a:r>
            <a:r>
              <a:rPr lang="nl-NL" dirty="0"/>
              <a:t>)</a:t>
            </a:r>
          </a:p>
          <a:p>
            <a:r>
              <a:rPr lang="nl-NL" dirty="0"/>
              <a:t>Language test </a:t>
            </a:r>
          </a:p>
          <a:p>
            <a:r>
              <a:rPr lang="nl-NL" dirty="0"/>
              <a:t>Reporting assessment 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25708D6F-DF09-1614-A697-A5406CFC8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House of Representatives of the Netherlands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F6AB6BF-ED2B-8E3E-912B-0DF25A01C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6</a:t>
            </a:fld>
            <a:endParaRPr lang="nl-NL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1D5D2741-E6BD-2BEB-F0CA-6D160547FF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The </a:t>
            </a:r>
            <a:r>
              <a:rPr lang="nl-NL" dirty="0" err="1"/>
              <a:t>realistic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relevant assessment</a:t>
            </a:r>
          </a:p>
        </p:txBody>
      </p:sp>
      <p:pic>
        <p:nvPicPr>
          <p:cNvPr id="9" name="Graphic 8" descr="Klembord met aantal kruizen silhouet">
            <a:extLst>
              <a:ext uri="{FF2B5EF4-FFF2-40B4-BE49-F238E27FC236}">
                <a16:creationId xmlns:a16="http://schemas.microsoft.com/office/drawing/2014/main" id="{D30A88D1-C0C5-AB4A-7AC1-A406C9EF0D7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272156" y="3429000"/>
            <a:ext cx="1313432" cy="1313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198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61F59779-AE12-17CB-AEA4-3B91E1183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House of Representatives of the Netherlands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D8207F90-ECB0-BE59-EE34-80BD868DC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7</a:t>
            </a:fld>
            <a:endParaRPr lang="nl-NL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3CD1B070-65F8-A6B3-FA6E-403EEC214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526" y="1245193"/>
            <a:ext cx="11038583" cy="633412"/>
          </a:xfrm>
        </p:spPr>
        <p:txBody>
          <a:bodyPr/>
          <a:lstStyle/>
          <a:p>
            <a:r>
              <a:rPr lang="nl-NL" dirty="0" err="1">
                <a:solidFill>
                  <a:schemeClr val="bg1"/>
                </a:solidFill>
              </a:rPr>
              <a:t>Example</a:t>
            </a:r>
            <a:r>
              <a:rPr lang="nl-NL" dirty="0">
                <a:solidFill>
                  <a:schemeClr val="bg1"/>
                </a:solidFill>
              </a:rPr>
              <a:t>: </a:t>
            </a:r>
            <a:r>
              <a:rPr lang="nl-NL" dirty="0" err="1">
                <a:solidFill>
                  <a:schemeClr val="bg1"/>
                </a:solidFill>
              </a:rPr>
              <a:t>Political</a:t>
            </a:r>
            <a:r>
              <a:rPr lang="nl-NL" dirty="0">
                <a:solidFill>
                  <a:schemeClr val="bg1"/>
                </a:solidFill>
              </a:rPr>
              <a:t> </a:t>
            </a:r>
            <a:r>
              <a:rPr lang="nl-NL" dirty="0" err="1">
                <a:solidFill>
                  <a:schemeClr val="bg1"/>
                </a:solidFill>
              </a:rPr>
              <a:t>knowledge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5" name="Ondertitel 4">
            <a:extLst>
              <a:ext uri="{FF2B5EF4-FFF2-40B4-BE49-F238E27FC236}">
                <a16:creationId xmlns:a16="http://schemas.microsoft.com/office/drawing/2014/main" id="{11789FC7-F90B-FBB8-AEE9-42794F6FCD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400" y="3978280"/>
            <a:ext cx="11040188" cy="1968810"/>
          </a:xfrm>
        </p:spPr>
        <p:txBody>
          <a:bodyPr>
            <a:normAutofit fontScale="92500" lnSpcReduction="10000"/>
          </a:bodyPr>
          <a:lstStyle/>
          <a:p>
            <a:r>
              <a:rPr lang="nl-NL" dirty="0"/>
              <a:t>Name </a:t>
            </a:r>
            <a:r>
              <a:rPr lang="nl-NL" dirty="0" err="1"/>
              <a:t>all</a:t>
            </a:r>
            <a:r>
              <a:rPr lang="nl-NL" dirty="0"/>
              <a:t> </a:t>
            </a:r>
            <a:r>
              <a:rPr lang="nl-NL" dirty="0" err="1"/>
              <a:t>Deputy</a:t>
            </a:r>
            <a:r>
              <a:rPr lang="nl-NL" dirty="0"/>
              <a:t> </a:t>
            </a:r>
            <a:r>
              <a:rPr lang="nl-NL"/>
              <a:t>Prime </a:t>
            </a:r>
            <a:r>
              <a:rPr lang="nl-NL" dirty="0"/>
              <a:t>M</a:t>
            </a:r>
            <a:r>
              <a:rPr lang="nl-NL"/>
              <a:t>inisters </a:t>
            </a:r>
            <a:r>
              <a:rPr lang="nl-NL" dirty="0"/>
              <a:t>in </a:t>
            </a:r>
            <a:r>
              <a:rPr lang="nl-NL" dirty="0" err="1"/>
              <a:t>this</a:t>
            </a:r>
            <a:r>
              <a:rPr lang="nl-NL" dirty="0"/>
              <a:t> cabinet</a:t>
            </a:r>
          </a:p>
          <a:p>
            <a:endParaRPr lang="nl-NL" dirty="0"/>
          </a:p>
          <a:p>
            <a:r>
              <a:rPr lang="nl-NL" dirty="0" err="1"/>
              <a:t>Describe</a:t>
            </a:r>
            <a:r>
              <a:rPr lang="nl-NL" dirty="0"/>
              <a:t> </a:t>
            </a:r>
            <a:r>
              <a:rPr lang="nl-NL" dirty="0" err="1"/>
              <a:t>article</a:t>
            </a:r>
            <a:r>
              <a:rPr lang="nl-NL" dirty="0"/>
              <a:t> 23 of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constitution</a:t>
            </a:r>
            <a:endParaRPr lang="nl-NL" dirty="0"/>
          </a:p>
          <a:p>
            <a:endParaRPr lang="nl-NL" dirty="0"/>
          </a:p>
          <a:p>
            <a:r>
              <a:rPr lang="nl-NL" dirty="0"/>
              <a:t>Name </a:t>
            </a:r>
            <a:r>
              <a:rPr lang="nl-NL" dirty="0" err="1"/>
              <a:t>all</a:t>
            </a:r>
            <a:r>
              <a:rPr lang="nl-NL" dirty="0"/>
              <a:t> </a:t>
            </a:r>
            <a:r>
              <a:rPr lang="nl-NL" dirty="0" err="1"/>
              <a:t>parliamentary</a:t>
            </a:r>
            <a:r>
              <a:rPr lang="nl-NL" dirty="0"/>
              <a:t> </a:t>
            </a:r>
            <a:r>
              <a:rPr lang="nl-NL" dirty="0" err="1"/>
              <a:t>groups</a:t>
            </a:r>
            <a:r>
              <a:rPr lang="nl-NL" dirty="0"/>
              <a:t> 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865326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ijdelijke aanduiding voor inhoud 5" descr="extra-67">
            <a:extLst>
              <a:ext uri="{FF2B5EF4-FFF2-40B4-BE49-F238E27FC236}">
                <a16:creationId xmlns:a16="http://schemas.microsoft.com/office/drawing/2014/main" id="{7344A3C9-DA17-4379-96D9-0CD875C81F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17745" y="3940770"/>
            <a:ext cx="2440843" cy="2440843"/>
          </a:xfrm>
          <a:prstGeom prst="rect">
            <a:avLst/>
          </a:prstGeom>
        </p:spPr>
      </p:pic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EEEE45B1-ACC5-6646-84B3-4D7B2A5927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House of Representatives of the Netherlands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A48EE4E-CDFD-CF46-634C-B646C179D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en-GB" noProof="0" smtClean="0"/>
              <a:pPr/>
              <a:t>8</a:t>
            </a:fld>
            <a:endParaRPr lang="en-GB" noProof="0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250D1717-DEAF-5265-209A-6908EBC52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400" y="1830917"/>
            <a:ext cx="11040188" cy="669396"/>
          </a:xfrm>
        </p:spPr>
        <p:txBody>
          <a:bodyPr/>
          <a:lstStyle/>
          <a:p>
            <a:r>
              <a:rPr lang="en-GB" noProof="0" dirty="0"/>
              <a:t>Hooray, you got the job! </a:t>
            </a:r>
            <a:r>
              <a:rPr lang="en-GB" dirty="0"/>
              <a:t>What's next?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5726791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7D59A0-A5FF-E5A3-D17D-DED997895C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842BDC3E-B55E-7B8F-7C18-44A02E20A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House of Representatives of the Netherlands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5ACCEA1-676D-7325-5FE9-A0460AF40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en-GB" noProof="0" smtClean="0"/>
              <a:pPr/>
              <a:t>9</a:t>
            </a:fld>
            <a:endParaRPr lang="en-GB" noProof="0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3B5C2BF6-81CB-EC0D-0DCB-022A829D6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400" y="1830917"/>
            <a:ext cx="11040188" cy="669396"/>
          </a:xfrm>
        </p:spPr>
        <p:txBody>
          <a:bodyPr/>
          <a:lstStyle/>
          <a:p>
            <a:r>
              <a:rPr lang="en-GB" noProof="0" dirty="0"/>
              <a:t>Intensive training!</a:t>
            </a:r>
          </a:p>
        </p:txBody>
      </p:sp>
      <p:pic>
        <p:nvPicPr>
          <p:cNvPr id="8" name="Afbeelding 7" descr="veiligheid-23">
            <a:extLst>
              <a:ext uri="{FF2B5EF4-FFF2-40B4-BE49-F238E27FC236}">
                <a16:creationId xmlns:a16="http://schemas.microsoft.com/office/drawing/2014/main" id="{7DF8ABA0-3EA6-4AB2-AF2A-F54787FE40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7745" y="3940770"/>
            <a:ext cx="2440843" cy="244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815879"/>
      </p:ext>
    </p:extLst>
  </p:cSld>
  <p:clrMapOvr>
    <a:masterClrMapping/>
  </p:clrMapOvr>
</p:sld>
</file>

<file path=ppt/theme/theme1.xml><?xml version="1.0" encoding="utf-8"?>
<a:theme xmlns:a="http://schemas.openxmlformats.org/drawingml/2006/main" name="Covers">
  <a:themeElements>
    <a:clrScheme name="Aangepast 13">
      <a:dk1>
        <a:srgbClr val="000000"/>
      </a:dk1>
      <a:lt1>
        <a:srgbClr val="FFFFFF"/>
      </a:lt1>
      <a:dk2>
        <a:srgbClr val="111469"/>
      </a:dk2>
      <a:lt2>
        <a:srgbClr val="46A0B6"/>
      </a:lt2>
      <a:accent1>
        <a:srgbClr val="C35B50"/>
      </a:accent1>
      <a:accent2>
        <a:srgbClr val="538066"/>
      </a:accent2>
      <a:accent3>
        <a:srgbClr val="E2A753"/>
      </a:accent3>
      <a:accent4>
        <a:srgbClr val="111469"/>
      </a:accent4>
      <a:accent5>
        <a:srgbClr val="46A0B6"/>
      </a:accent5>
      <a:accent6>
        <a:srgbClr val="B6C0C8"/>
      </a:accent6>
      <a:hlink>
        <a:srgbClr val="111469"/>
      </a:hlink>
      <a:folHlink>
        <a:srgbClr val="46A0B6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aars">
      <a:srgbClr val="42145F"/>
    </a:custClr>
    <a:custClr name="Donkerblauw">
      <a:srgbClr val="01689B"/>
    </a:custClr>
    <a:custClr name="Hemelblauw">
      <a:srgbClr val="007BC7"/>
    </a:custClr>
    <a:custClr name="Violet">
      <a:srgbClr val="A90061"/>
    </a:custClr>
    <a:custClr name="Robijnrood">
      <a:srgbClr val="CA005D"/>
    </a:custClr>
    <a:custClr name="Rood">
      <a:srgbClr val="D52B1E"/>
    </a:custClr>
    <a:custClr name="Donkergroen">
      <a:srgbClr val="275937"/>
    </a:custClr>
    <a:custClr name="Groen">
      <a:srgbClr val="39870C"/>
    </a:custClr>
    <a:custClr name="Mosgroen">
      <a:srgbClr val="777C00"/>
    </a:custClr>
    <a:custClr name="Donkerbruin">
      <a:srgbClr val="673327"/>
    </a:custClr>
    <a:custClr name="Licht Paars">
      <a:srgbClr val="C6B8CF"/>
    </a:custClr>
    <a:custClr name="Licht Donkerblauw">
      <a:srgbClr val="CCE0F1"/>
    </a:custClr>
    <a:custClr name="Licht Hemelblauw">
      <a:srgbClr val="DDEFF8"/>
    </a:custClr>
    <a:custClr name="Licht Violet">
      <a:srgbClr val="E5B2CF"/>
    </a:custClr>
    <a:custClr name="Licht Robijnrood">
      <a:srgbClr val="EFB2CE"/>
    </a:custClr>
    <a:custClr name="Licht Rood">
      <a:srgbClr val="F2BFBB"/>
    </a:custClr>
    <a:custClr name="Licht Donkergroen">
      <a:srgbClr val="BECDC3"/>
    </a:custClr>
    <a:custClr name="Licht Groen">
      <a:srgbClr val="C3DBB6"/>
    </a:custClr>
    <a:custClr name="Licht Mosgroen">
      <a:srgbClr val="D6D7B2"/>
    </a:custClr>
    <a:custClr name="Licht Donkerbruin">
      <a:srgbClr val="D1C1BE"/>
    </a:custClr>
    <a:custClr name="Bruin">
      <a:srgbClr val="94710A"/>
    </a:custClr>
    <a:custClr name="Geel">
      <a:srgbClr val="F9E11E"/>
    </a:custClr>
    <a:custClr name="Donkergeel">
      <a:srgbClr val="FFB612"/>
    </a:custClr>
    <a:custClr name="Oranje">
      <a:srgbClr val="E17000"/>
    </a:custClr>
    <a:custClr name="Roze">
      <a:srgbClr val="F092CD"/>
    </a:custClr>
    <a:custClr name="Lichtblauw">
      <a:srgbClr val="8FCAE7"/>
    </a:custClr>
    <a:custClr name="Mintgroen">
      <a:srgbClr val="76D2B6"/>
    </a:custClr>
    <a:custClr name="Grijs 7">
      <a:srgbClr val="535353"/>
    </a:custClr>
    <a:custClr name="Grijs 6">
      <a:srgbClr val="696969"/>
    </a:custClr>
    <a:custClr name="Grijs 5">
      <a:srgbClr val="999999"/>
    </a:custClr>
    <a:custClr name="Licht Bruin">
      <a:srgbClr val="DFD4B5"/>
    </a:custClr>
    <a:custClr name="Licht Geel">
      <a:srgbClr val="FDF6BB"/>
    </a:custClr>
    <a:custClr name="Licht Donkergeel">
      <a:srgbClr val="FFE9B7"/>
    </a:custClr>
    <a:custClr name="Licht Oranje">
      <a:srgbClr val="F6D4B2"/>
    </a:custClr>
    <a:custClr name="Licht Roze">
      <a:srgbClr val="FADEF0"/>
    </a:custClr>
    <a:custClr name="Licht Lichtblauw">
      <a:srgbClr val="DDEFF8"/>
    </a:custClr>
    <a:custClr name="Licht Mintgroen">
      <a:srgbClr val="D6F1E9"/>
    </a:custClr>
    <a:custClr name="Grijs 4">
      <a:srgbClr val="B4B4B4"/>
    </a:custClr>
    <a:custClr name="Grijs 3">
      <a:srgbClr val="CCCCCC"/>
    </a:custClr>
    <a:custClr name="Grijs 2">
      <a:srgbClr val="E6E6E6"/>
    </a:custClr>
  </a:custClrLst>
  <a:extLst>
    <a:ext uri="{05A4C25C-085E-4340-85A3-A5531E510DB2}">
      <thm15:themeFamily xmlns:thm15="http://schemas.microsoft.com/office/thememl/2012/main" name="30-TK-Presentatie.potx" id="{80FC450F-2200-44D0-9CF6-E5016E6DC681}" vid="{FF54259A-B3A7-4DF6-9CA3-D392016F4935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ossier xmlns="0a239996-d1f3-4463-888f-892ad3b7795a">TK DA Sjablonen</Dossier>
    <TaxCatchAll xmlns="0a239996-d1f3-4463-888f-892ad3b7795a" xsi:nil="true"/>
    <Beperking_x0020_startdatum xmlns="0a239996-d1f3-4463-888f-892ad3b7795a" xsi:nil="true"/>
    <Dossiernummer xmlns="0a239996-d1f3-4463-888f-892ad3b7795a" xsi:nil="true"/>
    <Dossierstatus xmlns="0a239996-d1f3-4463-888f-892ad3b7795a" xsi:nil="true"/>
    <k570b61d1c8344118cf7041903a91b3a xmlns="0a239996-d1f3-4463-888f-892ad3b7795a">
      <Terms xmlns="http://schemas.microsoft.com/office/infopath/2007/PartnerControls"/>
    </k570b61d1c8344118cf7041903a91b3a>
    <Process xmlns="0a239996-d1f3-4463-888f-892ad3b7795a" xsi:nil="true"/>
    <i8059d02f088452aaeb98febffd942f6 xmlns="0a239996-d1f3-4463-888f-892ad3b7795a">
      <Terms xmlns="http://schemas.microsoft.com/office/infopath/2007/PartnerControls"/>
    </i8059d02f088452aaeb98febffd942f6>
    <Processnummer xmlns="0a239996-d1f3-4463-888f-892ad3b7795a" xsi:nil="true"/>
  </documentManagement>
</p:properties>
</file>

<file path=customXml/item2.xml><?xml version="1.0" encoding="utf-8"?>
<?mso-contentType ?>
<SharedContentType xmlns="Microsoft.SharePoint.Taxonomy.ContentTypeSync" SourceId="cb8c1cdf-23ab-43f3-b52c-9c854cac9699" ContentTypeId="0x010100652B67EEE1A68642A5D50A61AFC14375" PreviousValue="false"/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MWDocument" ma:contentTypeID="0x010100652B67EEE1A68642A5D50A61AFC143750011F6856FA38DAF4BABE59A04E690355F" ma:contentTypeVersion="9" ma:contentTypeDescription="" ma:contentTypeScope="" ma:versionID="df49109e04c4c7efd4453bcdcb45a7ea">
  <xsd:schema xmlns:xsd="http://www.w3.org/2001/XMLSchema" xmlns:xs="http://www.w3.org/2001/XMLSchema" xmlns:p="http://schemas.microsoft.com/office/2006/metadata/properties" xmlns:ns2="0a239996-d1f3-4463-888f-892ad3b7795a" targetNamespace="http://schemas.microsoft.com/office/2006/metadata/properties" ma:root="true" ma:fieldsID="8da8f9b5f0c4ae63e938056c039d67e1" ns2:_="">
    <xsd:import namespace="0a239996-d1f3-4463-888f-892ad3b7795a"/>
    <xsd:element name="properties">
      <xsd:complexType>
        <xsd:sequence>
          <xsd:element name="documentManagement">
            <xsd:complexType>
              <xsd:all>
                <xsd:element ref="ns2:Beperking_x0020_startdatum" minOccurs="0"/>
                <xsd:element ref="ns2:Dossier" minOccurs="0"/>
                <xsd:element ref="ns2:Dossiernummer" minOccurs="0"/>
                <xsd:element ref="ns2:Dossierstatus" minOccurs="0"/>
                <xsd:element ref="ns2:Process" minOccurs="0"/>
                <xsd:element ref="ns2:Processnummer" minOccurs="0"/>
                <xsd:element ref="ns2:TaxCatchAll" minOccurs="0"/>
                <xsd:element ref="ns2:TaxCatchAllLabel" minOccurs="0"/>
                <xsd:element ref="ns2:i8059d02f088452aaeb98febffd942f6" minOccurs="0"/>
                <xsd:element ref="ns2:k570b61d1c8344118cf7041903a91b3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239996-d1f3-4463-888f-892ad3b7795a" elementFormDefault="qualified">
    <xsd:import namespace="http://schemas.microsoft.com/office/2006/documentManagement/types"/>
    <xsd:import namespace="http://schemas.microsoft.com/office/infopath/2007/PartnerControls"/>
    <xsd:element name="Beperking_x0020_startdatum" ma:index="3" nillable="true" ma:displayName="Beperking startdatum" ma:default="" ma:format="DateOnly" ma:internalName="Beperking_x0020_startdatum">
      <xsd:simpleType>
        <xsd:restriction base="dms:DateTime"/>
      </xsd:simpleType>
    </xsd:element>
    <xsd:element name="Dossier" ma:index="4" nillable="true" ma:displayName="Dossier" ma:internalName="Dossier">
      <xsd:simpleType>
        <xsd:restriction base="dms:Text">
          <xsd:maxLength value="255"/>
        </xsd:restriction>
      </xsd:simpleType>
    </xsd:element>
    <xsd:element name="Dossiernummer" ma:index="5" nillable="true" ma:displayName="Dossiernummer" ma:default="" ma:internalName="Dossiernummer">
      <xsd:simpleType>
        <xsd:restriction base="dms:Text">
          <xsd:maxLength value="255"/>
        </xsd:restriction>
      </xsd:simpleType>
    </xsd:element>
    <xsd:element name="Dossierstatus" ma:index="6" nillable="true" ma:displayName="Dossierstatus" ma:format="Dropdown" ma:internalName="Dossierstatus">
      <xsd:simpleType>
        <xsd:restriction base="dms:Choice">
          <xsd:enumeration value="Agenda"/>
          <xsd:enumeration value="Concept"/>
          <xsd:enumeration value="Getoetst"/>
          <xsd:enumeration value="Voor advies"/>
          <xsd:enumeration value="Definitief"/>
          <xsd:enumeration value="Evaluatie"/>
          <xsd:enumeration value="Vorig verslag"/>
          <xsd:enumeration value="Gearchiveerd"/>
          <xsd:enumeration value="In behandeling"/>
        </xsd:restriction>
      </xsd:simpleType>
    </xsd:element>
    <xsd:element name="Process" ma:index="7" nillable="true" ma:displayName="Process" ma:default="" ma:internalName="Process">
      <xsd:simpleType>
        <xsd:restriction base="dms:Text">
          <xsd:maxLength value="255"/>
        </xsd:restriction>
      </xsd:simpleType>
    </xsd:element>
    <xsd:element name="Processnummer" ma:index="8" nillable="true" ma:displayName="Processnummer" ma:default="" ma:internalName="Processnummer">
      <xsd:simpleType>
        <xsd:restriction base="dms:Text">
          <xsd:maxLength value="255"/>
        </xsd:restriction>
      </xsd:simpleType>
    </xsd:element>
    <xsd:element name="TaxCatchAll" ma:index="9" nillable="true" ma:displayName="Taxonomy Catch All Column" ma:hidden="true" ma:list="{d4b41d11-2ced-4680-9c8c-93af5a2cea20}" ma:internalName="TaxCatchAll" ma:showField="CatchAllData" ma:web="dcc03400-9335-4044-83cd-54523c3e2fe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hidden="true" ma:list="{d4b41d11-2ced-4680-9c8c-93af5a2cea20}" ma:internalName="TaxCatchAllLabel" ma:readOnly="true" ma:showField="CatchAllDataLabel" ma:web="dcc03400-9335-4044-83cd-54523c3e2fe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i8059d02f088452aaeb98febffd942f6" ma:index="17" nillable="true" ma:taxonomy="true" ma:internalName="i8059d02f088452aaeb98febffd942f6" ma:taxonomyFieldName="Beperking" ma:displayName="Beperking" ma:default="" ma:fieldId="{28059d02-f088-452a-aeb9-8febffd942f6}" ma:sspId="cb8c1cdf-23ab-43f3-b52c-9c854cac9699" ma:termSetId="e09b7e75-dace-4a34-bab8-d6cab036891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k570b61d1c8344118cf7041903a91b3a" ma:index="18" nillable="true" ma:taxonomy="true" ma:internalName="k570b61d1c8344118cf7041903a91b3a" ma:taxonomyFieldName="Selectielijstproces" ma:displayName="Selectielijstproces" ma:default="" ma:fieldId="{4570b61d-1c83-4411-8cf7-041903a91b3a}" ma:taxonomyMulti="true" ma:sspId="cb8c1cdf-23ab-43f3-b52c-9c854cac9699" ma:termSetId="856590ea-0cba-48e6-8bce-0bab9221d999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1" ma:displayName="Inhoudstype"/>
        <xsd:element ref="dc:title" minOccurs="0" maxOccurs="1" ma:index="1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D04E8E3-0430-4B5D-9A65-08B9C15083D3}">
  <ds:schemaRefs>
    <ds:schemaRef ds:uri="http://schemas.openxmlformats.org/package/2006/metadata/core-properties"/>
    <ds:schemaRef ds:uri="http://www.w3.org/XML/1998/namespace"/>
    <ds:schemaRef ds:uri="http://purl.org/dc/elements/1.1/"/>
    <ds:schemaRef ds:uri="0a239996-d1f3-4463-888f-892ad3b7795a"/>
    <ds:schemaRef ds:uri="http://schemas.microsoft.com/office/infopath/2007/PartnerControls"/>
    <ds:schemaRef ds:uri="http://schemas.microsoft.com/office/2006/documentManagement/types"/>
    <ds:schemaRef ds:uri="http://purl.org/dc/terms/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2AB622D9-5AA1-4783-9ED9-DC8E6B3A42A7}">
  <ds:schemaRefs>
    <ds:schemaRef ds:uri="Microsoft.SharePoint.Taxonomy.ContentTypeSync"/>
  </ds:schemaRefs>
</ds:datastoreItem>
</file>

<file path=customXml/itemProps3.xml><?xml version="1.0" encoding="utf-8"?>
<ds:datastoreItem xmlns:ds="http://schemas.openxmlformats.org/officeDocument/2006/customXml" ds:itemID="{20B65372-F05A-4CA7-9DC2-9DE1C1690024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CADCB714-7ABB-42AA-B0BB-952E12B1AFB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a239996-d1f3-4463-888f-892ad3b7795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238cb507-3f71-4afe-aaab-8382731a4345}" enabled="0" method="" siteId="{238cb507-3f71-4afe-aaab-8382731a4345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30-TK-Presentatie</Template>
  <TotalTime>1466</TotalTime>
  <Words>1147</Words>
  <Application>Microsoft Office PowerPoint</Application>
  <PresentationFormat>Breedbeeld</PresentationFormat>
  <Paragraphs>134</Paragraphs>
  <Slides>19</Slides>
  <Notes>10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19</vt:i4>
      </vt:variant>
    </vt:vector>
  </HeadingPairs>
  <TitlesOfParts>
    <vt:vector size="23" baseType="lpstr">
      <vt:lpstr>Arial</vt:lpstr>
      <vt:lpstr>Calibri</vt:lpstr>
      <vt:lpstr>Verdana</vt:lpstr>
      <vt:lpstr>Covers</vt:lpstr>
      <vt:lpstr>Crafting Craftsmanship</vt:lpstr>
      <vt:lpstr>Becoming a parliamentary reporter in the Netherlands</vt:lpstr>
      <vt:lpstr>We are looking for you!</vt:lpstr>
      <vt:lpstr>Are we looking for you?</vt:lpstr>
      <vt:lpstr>A selection that works both ways</vt:lpstr>
      <vt:lpstr>The realistic and relevant assessment</vt:lpstr>
      <vt:lpstr>Example: Political knowledge</vt:lpstr>
      <vt:lpstr>Hooray, you got the job! What's next?</vt:lpstr>
      <vt:lpstr>Intensive training!</vt:lpstr>
      <vt:lpstr>Learning by doing</vt:lpstr>
      <vt:lpstr>1:1 training</vt:lpstr>
      <vt:lpstr>House of Representatives Academy</vt:lpstr>
      <vt:lpstr>Evaluation</vt:lpstr>
      <vt:lpstr>Self-evaluation</vt:lpstr>
      <vt:lpstr>Progress meeting</vt:lpstr>
      <vt:lpstr>Final stage of training programme</vt:lpstr>
      <vt:lpstr>Appointed as a parliamentary reporter </vt:lpstr>
      <vt:lpstr>Challenges ahead</vt:lpstr>
      <vt:lpstr>Thank you!</vt:lpstr>
    </vt:vector>
  </TitlesOfParts>
  <Company>Tweede Kamer der Staten-Generaal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Egmond, Frits</dc:creator>
  <cp:lastModifiedBy>Vrinds, E.P.J.</cp:lastModifiedBy>
  <cp:revision>23</cp:revision>
  <cp:lastPrinted>2026-07-20T07:44:14Z</cp:lastPrinted>
  <dcterms:created xsi:type="dcterms:W3CDTF">2026-02-19T12:43:15Z</dcterms:created>
  <dcterms:modified xsi:type="dcterms:W3CDTF">2026-07-21T13:03:24Z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0x010100652B67EEE1A68642A5D50A61AFC143750011F6856FA38DAF4BABE59A04E690355F</vt:lpwstr>
  </property>
  <property fmtid="{D5CDD505-2E9C-101B-9397-08002B2CF9AE}" pid="3" name="_dlc_DocIdItemGuid">
    <vt:lpwstr>1e794597-b6fd-4d77-9371-85748816a31d</vt:lpwstr>
  </property>
  <property fmtid="{D5CDD505-2E9C-101B-9397-08002B2CF9AE}" pid="4" name="Dossier">
    <vt:lpwstr>TK DA Sjablonen</vt:lpwstr>
  </property>
  <property fmtid="{D5CDD505-2E9C-101B-9397-08002B2CF9AE}" pid="5" name="Selectielijstproces">
    <vt:lpwstr/>
  </property>
  <property fmtid="{D5CDD505-2E9C-101B-9397-08002B2CF9AE}" pid="6" name="Beperking">
    <vt:lpwstr/>
  </property>
  <property fmtid="{D5CDD505-2E9C-101B-9397-08002B2CF9AE}" pid="7" name="MediaServiceImageTags">
    <vt:lpwstr/>
  </property>
  <property fmtid="{D5CDD505-2E9C-101B-9397-08002B2CF9AE}" pid="8" name="lcf76f155ced4ddcb4097134ff3c332f">
    <vt:lpwstr/>
  </property>
</Properties>
</file>