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9" r:id="rId9"/>
    <p:sldId id="266" r:id="rId10"/>
    <p:sldId id="267" r:id="rId11"/>
    <p:sldId id="273" r:id="rId12"/>
    <p:sldId id="272" r:id="rId13"/>
    <p:sldId id="275" r:id="rId14"/>
  </p:sldIdLst>
  <p:sldSz cx="12192000" cy="6858000"/>
  <p:notesSz cx="7315200" cy="96012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7F1"/>
    <a:srgbClr val="C6DDD9"/>
    <a:srgbClr val="F7ECE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Stijl, gemiddeld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Stijl, gemiddeld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625" autoAdjust="0"/>
  </p:normalViewPr>
  <p:slideViewPr>
    <p:cSldViewPr snapToGrid="0">
      <p:cViewPr varScale="1">
        <p:scale>
          <a:sx n="80" d="100"/>
          <a:sy n="80" d="100"/>
        </p:scale>
        <p:origin x="7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57C68F85-4444-4ED3-8944-D4608287CC2B}" type="datetimeFigureOut">
              <a:rPr lang="nl-NL" smtClean="0"/>
              <a:t>24-7-2026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466A425F-7DC9-4C05-B458-F12E8C7EC8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1466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A425F-7DC9-4C05-B458-F12E8C7EC8C3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8567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A425F-7DC9-4C05-B458-F12E8C7EC8C3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8254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A425F-7DC9-4C05-B458-F12E8C7EC8C3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9501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A425F-7DC9-4C05-B458-F12E8C7EC8C3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6940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AEAA01-DCDF-0BB5-9A6E-C644EA44CC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6D576EB-4252-88F8-2069-B399E6C740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F34D999-33BB-CEE0-C7E8-9494E7EC8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July 2026</a:t>
            </a:r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E5C0913-13F3-B430-1106-064628144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Rule-based ASR post-processing, Intersteno 2026</a:t>
            </a: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34D980E-851F-C4CE-4E66-790A2F099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0BC-B12D-430E-983B-27ADF51F82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2020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1C2E2B-C5CE-2914-0A7B-DAF35DB10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B200811-2B64-F4A3-3A1B-C3642ACB30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8FF6A99-9414-93D2-FD6A-A26BC45D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July 2026</a:t>
            </a:r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BB5C550-A92C-B3D2-C921-DB494C269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Rule-based ASR post-processing, Intersteno 2026</a:t>
            </a: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5D5415A-7274-EB16-F928-D22E83E57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0BC-B12D-430E-983B-27ADF51F82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9781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6EA4C28-8746-DF97-9E29-252F164215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2D85AB7-DBB5-2A75-137C-DF14648E75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532FB72-ECB1-4A17-4526-1B0D002D0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July 2026</a:t>
            </a:r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BF9FB1D-553B-F37E-62AB-F8AC10EB8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Rule-based ASR post-processing, Intersteno 2026</a:t>
            </a: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EA205FD-7952-004F-6853-E77EA61BD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0BC-B12D-430E-983B-27ADF51F82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5436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28DAF5-4889-B756-D9EA-72605EADC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C57AE88-B841-16E4-485E-63129291E9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6CE7EAA-A22C-64B4-8D80-EF640FB6E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July 2026</a:t>
            </a:r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294A6E4-A8F6-39C7-C252-EB5C060F5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Rule-based ASR post-processing, Intersteno 2026</a:t>
            </a: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CEC3BB7-4099-A357-4A39-E68B31A9F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0BC-B12D-430E-983B-27ADF51F82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5215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6AAB4F-55B7-5B69-226A-88A33E411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D490E87-AB75-8C2C-05FF-913A952B03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6C1F99D-EBD5-299C-4B7A-510202A1C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July 2026</a:t>
            </a:r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97677EC-A1C9-DBBE-0D06-B4736F889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Rule-based ASR post-processing, Intersteno 2026</a:t>
            </a: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3D51DDE-74C1-849E-DFBF-B7810B216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0BC-B12D-430E-983B-27ADF51F82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875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D67C31-E747-34F8-ED8B-FFACFDB6D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20BC1DB-331E-781C-BAAD-CAED65B635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DA4A3B5-C1C5-637D-C038-09B44A60EF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2AC5E90-F3D4-838D-1E3C-BDD1C65F8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July 2026</a:t>
            </a:r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D35EF62-B351-4DF6-744C-B0D0FCB7D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Rule-based ASR post-processing, Intersteno 2026</a:t>
            </a: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9EB628B-5733-C69D-4E82-48CF73566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0BC-B12D-430E-983B-27ADF51F82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2703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0990C8-87CA-59F6-AC95-17DB5992B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8431FF8-A7C0-4009-A17C-23E4FF7489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6A13B97-627F-3F5D-760F-1A612547B2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286C9FB-0AC5-1C12-78F1-F6234BACB1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CA4005-FDC9-4627-26EB-753534DF74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69F82E49-8297-EDF7-229C-A43365909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July 2026</a:t>
            </a:r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C3D5A4AB-ECB1-BB57-EA7B-0F9D0098B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Rule-based ASR post-processing, Intersteno 2026</a:t>
            </a:r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A7B3115-881A-9921-CBEA-D5B8E817F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0BC-B12D-430E-983B-27ADF51F82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4241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FDD9F6-B474-6CB6-5952-4167537C5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A8555EC-AEE8-7D3E-F9EA-28B96F28F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July 2026</a:t>
            </a:r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2413CCF-FC81-B002-E762-FA3A6424F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Rule-based ASR post-processing, Intersteno 2026</a:t>
            </a:r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E748994-FE45-5670-555D-92D89A843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0BC-B12D-430E-983B-27ADF51F82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2998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601F549-C2D0-39C4-A0E7-BB697EEDC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July 2026</a:t>
            </a:r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B099867-52B1-2A52-F10F-EA17D44E8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Rule-based ASR post-processing, Intersteno 2026</a:t>
            </a:r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79EB5AF-C567-2E07-A7A7-AF4D1D6A2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0BC-B12D-430E-983B-27ADF51F82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4733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2D6243-1BB3-E5BE-DD76-8CA583F00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6A49978-DB2B-6D79-16D2-442A4F780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C1DA94D-ED5D-AB8E-DE05-3C8C8A7CEC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EA35FC2-BB2E-8118-8F7C-0D83D3887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July 2026</a:t>
            </a:r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07A031A-59B6-80D7-D4CE-B17DBE264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Rule-based ASR post-processing, Intersteno 2026</a:t>
            </a: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9310068-EC9B-B99E-B7F8-F95AD80DF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0BC-B12D-430E-983B-27ADF51F82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320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F050CF-C9B9-C03E-A177-1834226B9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DF47AE1-B6B7-BB55-A8C9-60ABFA6780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8AC6B58-098F-FBB8-CCDC-7F521F6D4C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1230B40-6651-3040-403C-79E9B3606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July 2026</a:t>
            </a:r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17357B3-3B80-2816-57E5-B5CB7913C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Rule-based ASR post-processing, Intersteno 2026</a:t>
            </a: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82EFB36-0F72-BFCE-4730-D0059E4CE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0BC-B12D-430E-983B-27ADF51F82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4207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21067D2-CE26-54FB-C7C6-14EF72389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F666A1B-31E6-F07F-4246-B9CC3D7B20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535FF28-64F8-2398-70BA-0D1EAFC1C5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28 July 2026</a:t>
            </a:r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AC54F44-C978-8BCB-6D93-0B250544EF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Rule-based ASR post-processing, Intersteno 2026</a:t>
            </a: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1E16406-50ED-AC27-E564-2620E54A32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6340BC-B12D-430E-983B-27ADF51F82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6510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Max.vwinden@tweedekamer.n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7A49ED-4177-4EBF-2A65-B3A1308C1D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647191"/>
            <a:ext cx="7473696" cy="1953928"/>
          </a:xfrm>
        </p:spPr>
        <p:txBody>
          <a:bodyPr>
            <a:normAutofit fontScale="90000"/>
          </a:bodyPr>
          <a:lstStyle/>
          <a:p>
            <a:pPr algn="l"/>
            <a:r>
              <a:rPr lang="en-GB" sz="4800" b="1" noProof="0" dirty="0"/>
              <a:t>Improving Dutch ASR transcripts through rule-based post-processing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5D7AB5A-6ECB-D0A5-3E96-3C27913631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668" y="3043558"/>
            <a:ext cx="7223760" cy="417096"/>
          </a:xfrm>
        </p:spPr>
        <p:txBody>
          <a:bodyPr>
            <a:normAutofit/>
          </a:bodyPr>
          <a:lstStyle/>
          <a:p>
            <a:pPr algn="l"/>
            <a:r>
              <a:rPr lang="en-GB" sz="2100" noProof="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Providing a workable draft for parliamentary reporting</a:t>
            </a:r>
          </a:p>
        </p:txBody>
      </p:sp>
      <p:sp>
        <p:nvSpPr>
          <p:cNvPr id="17" name="Shape 5">
            <a:extLst>
              <a:ext uri="{FF2B5EF4-FFF2-40B4-BE49-F238E27FC236}">
                <a16:creationId xmlns:a16="http://schemas.microsoft.com/office/drawing/2014/main" id="{3BE8A7FB-2D8F-8775-0D3C-B459FDE5C4D4}"/>
              </a:ext>
            </a:extLst>
          </p:cNvPr>
          <p:cNvSpPr/>
          <p:nvPr/>
        </p:nvSpPr>
        <p:spPr>
          <a:xfrm>
            <a:off x="8656320" y="2806510"/>
            <a:ext cx="2926080" cy="512064"/>
          </a:xfrm>
          <a:prstGeom prst="roundRect">
            <a:avLst>
              <a:gd name="adj" fmla="val 14286"/>
            </a:avLst>
          </a:prstGeom>
          <a:solidFill>
            <a:schemeClr val="accent5">
              <a:lumMod val="20000"/>
              <a:lumOff val="80000"/>
            </a:schemeClr>
          </a:solidFill>
          <a:ln w="10160">
            <a:solidFill>
              <a:srgbClr val="D8D4C8"/>
            </a:solidFill>
            <a:prstDash val="solid"/>
          </a:ln>
        </p:spPr>
        <p:txBody>
          <a:bodyPr anchor="ctr"/>
          <a:lstStyle/>
          <a:p>
            <a:pPr algn="ctr"/>
            <a:r>
              <a:rPr lang="en-GB" noProof="0" dirty="0"/>
              <a:t>Audio</a:t>
            </a:r>
          </a:p>
        </p:txBody>
      </p:sp>
      <p:sp>
        <p:nvSpPr>
          <p:cNvPr id="19" name="Text 7">
            <a:extLst>
              <a:ext uri="{FF2B5EF4-FFF2-40B4-BE49-F238E27FC236}">
                <a16:creationId xmlns:a16="http://schemas.microsoft.com/office/drawing/2014/main" id="{FD8B631E-D762-07B9-151E-1E235C923C75}"/>
              </a:ext>
            </a:extLst>
          </p:cNvPr>
          <p:cNvSpPr/>
          <p:nvPr/>
        </p:nvSpPr>
        <p:spPr>
          <a:xfrm>
            <a:off x="10009632" y="331857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GB" sz="1300" noProof="0" dirty="0">
                <a:solidFill>
                  <a:srgbClr val="5C6570"/>
                </a:solidFill>
              </a:rPr>
              <a:t>↓</a:t>
            </a:r>
            <a:endParaRPr lang="en-GB" sz="1300" noProof="0" dirty="0"/>
          </a:p>
        </p:txBody>
      </p:sp>
      <p:sp>
        <p:nvSpPr>
          <p:cNvPr id="20" name="Shape 8">
            <a:extLst>
              <a:ext uri="{FF2B5EF4-FFF2-40B4-BE49-F238E27FC236}">
                <a16:creationId xmlns:a16="http://schemas.microsoft.com/office/drawing/2014/main" id="{BB7E0E5C-A3E5-0E4E-C56D-F715B376EE17}"/>
              </a:ext>
            </a:extLst>
          </p:cNvPr>
          <p:cNvSpPr/>
          <p:nvPr/>
        </p:nvSpPr>
        <p:spPr>
          <a:xfrm>
            <a:off x="8656320" y="3537332"/>
            <a:ext cx="2926080" cy="512064"/>
          </a:xfrm>
          <a:prstGeom prst="roundRect">
            <a:avLst>
              <a:gd name="adj" fmla="val 14286"/>
            </a:avLst>
          </a:prstGeom>
          <a:solidFill>
            <a:schemeClr val="tx2">
              <a:lumMod val="10000"/>
              <a:lumOff val="90000"/>
            </a:schemeClr>
          </a:solidFill>
          <a:ln w="10160">
            <a:solidFill>
              <a:srgbClr val="D8D4C8"/>
            </a:solidFill>
            <a:prstDash val="solid"/>
          </a:ln>
        </p:spPr>
        <p:txBody>
          <a:bodyPr anchor="ctr"/>
          <a:lstStyle/>
          <a:p>
            <a:pPr algn="ctr"/>
            <a:r>
              <a:rPr lang="en-GB" noProof="0" dirty="0"/>
              <a:t>ASR transcript</a:t>
            </a:r>
          </a:p>
        </p:txBody>
      </p:sp>
      <p:sp>
        <p:nvSpPr>
          <p:cNvPr id="22" name="Text 10">
            <a:extLst>
              <a:ext uri="{FF2B5EF4-FFF2-40B4-BE49-F238E27FC236}">
                <a16:creationId xmlns:a16="http://schemas.microsoft.com/office/drawing/2014/main" id="{0A371B72-F55A-0072-2332-0BC584ACF6CA}"/>
              </a:ext>
            </a:extLst>
          </p:cNvPr>
          <p:cNvSpPr/>
          <p:nvPr/>
        </p:nvSpPr>
        <p:spPr>
          <a:xfrm>
            <a:off x="10009632" y="405009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GB" sz="1300" noProof="0" dirty="0">
                <a:solidFill>
                  <a:srgbClr val="5C6570"/>
                </a:solidFill>
              </a:rPr>
              <a:t>↓</a:t>
            </a:r>
            <a:endParaRPr lang="en-GB" sz="1300" noProof="0" dirty="0"/>
          </a:p>
        </p:txBody>
      </p:sp>
      <p:sp>
        <p:nvSpPr>
          <p:cNvPr id="23" name="Shape 11">
            <a:extLst>
              <a:ext uri="{FF2B5EF4-FFF2-40B4-BE49-F238E27FC236}">
                <a16:creationId xmlns:a16="http://schemas.microsoft.com/office/drawing/2014/main" id="{A2384C81-6C43-476A-032E-B33E7CF17DD6}"/>
              </a:ext>
            </a:extLst>
          </p:cNvPr>
          <p:cNvSpPr/>
          <p:nvPr/>
        </p:nvSpPr>
        <p:spPr>
          <a:xfrm>
            <a:off x="8656320" y="4269550"/>
            <a:ext cx="2926080" cy="512064"/>
          </a:xfrm>
          <a:prstGeom prst="roundRect">
            <a:avLst>
              <a:gd name="adj" fmla="val 14286"/>
            </a:avLst>
          </a:prstGeom>
          <a:solidFill>
            <a:schemeClr val="accent6">
              <a:lumMod val="20000"/>
              <a:lumOff val="80000"/>
            </a:schemeClr>
          </a:solidFill>
          <a:ln w="10160">
            <a:solidFill>
              <a:srgbClr val="D8D4C8"/>
            </a:solidFill>
            <a:prstDash val="solid"/>
          </a:ln>
        </p:spPr>
        <p:txBody>
          <a:bodyPr anchor="ctr"/>
          <a:lstStyle/>
          <a:p>
            <a:pPr algn="ctr"/>
            <a:r>
              <a:rPr lang="en-GB" b="1" noProof="0" dirty="0"/>
              <a:t>Post-processing</a:t>
            </a:r>
          </a:p>
        </p:txBody>
      </p:sp>
      <p:sp>
        <p:nvSpPr>
          <p:cNvPr id="25" name="Text 13">
            <a:extLst>
              <a:ext uri="{FF2B5EF4-FFF2-40B4-BE49-F238E27FC236}">
                <a16:creationId xmlns:a16="http://schemas.microsoft.com/office/drawing/2014/main" id="{89265BB5-A9A7-807F-0B01-07B6EB9684F5}"/>
              </a:ext>
            </a:extLst>
          </p:cNvPr>
          <p:cNvSpPr/>
          <p:nvPr/>
        </p:nvSpPr>
        <p:spPr>
          <a:xfrm>
            <a:off x="10009632" y="478161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GB" sz="1300" noProof="0" dirty="0">
                <a:solidFill>
                  <a:srgbClr val="5C6570"/>
                </a:solidFill>
              </a:rPr>
              <a:t>↓</a:t>
            </a:r>
            <a:endParaRPr lang="en-GB" sz="1300" noProof="0" dirty="0"/>
          </a:p>
        </p:txBody>
      </p:sp>
      <p:sp>
        <p:nvSpPr>
          <p:cNvPr id="26" name="Shape 14">
            <a:extLst>
              <a:ext uri="{FF2B5EF4-FFF2-40B4-BE49-F238E27FC236}">
                <a16:creationId xmlns:a16="http://schemas.microsoft.com/office/drawing/2014/main" id="{3F267F57-5ECB-F2F9-DFC6-5F96E8DEB0C9}"/>
              </a:ext>
            </a:extLst>
          </p:cNvPr>
          <p:cNvSpPr/>
          <p:nvPr/>
        </p:nvSpPr>
        <p:spPr>
          <a:xfrm>
            <a:off x="8656320" y="5001070"/>
            <a:ext cx="2926080" cy="512064"/>
          </a:xfrm>
          <a:prstGeom prst="roundRect">
            <a:avLst>
              <a:gd name="adj" fmla="val 14286"/>
            </a:avLst>
          </a:prstGeom>
          <a:solidFill>
            <a:schemeClr val="tx2">
              <a:lumMod val="10000"/>
              <a:lumOff val="90000"/>
            </a:schemeClr>
          </a:solidFill>
          <a:ln w="10160">
            <a:solidFill>
              <a:srgbClr val="D8D4C8"/>
            </a:solidFill>
            <a:prstDash val="solid"/>
          </a:ln>
        </p:spPr>
        <p:txBody>
          <a:bodyPr anchor="ctr"/>
          <a:lstStyle/>
          <a:p>
            <a:pPr algn="ctr"/>
            <a:r>
              <a:rPr lang="en-GB" noProof="0" dirty="0"/>
              <a:t>Working draft</a:t>
            </a:r>
          </a:p>
        </p:txBody>
      </p:sp>
      <p:sp>
        <p:nvSpPr>
          <p:cNvPr id="28" name="Text 16">
            <a:extLst>
              <a:ext uri="{FF2B5EF4-FFF2-40B4-BE49-F238E27FC236}">
                <a16:creationId xmlns:a16="http://schemas.microsoft.com/office/drawing/2014/main" id="{15F0670C-2193-46A5-4695-753F3EEFAE2B}"/>
              </a:ext>
            </a:extLst>
          </p:cNvPr>
          <p:cNvSpPr/>
          <p:nvPr/>
        </p:nvSpPr>
        <p:spPr>
          <a:xfrm>
            <a:off x="10009632" y="551313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GB" sz="1300" noProof="0" dirty="0">
                <a:solidFill>
                  <a:srgbClr val="5C6570"/>
                </a:solidFill>
              </a:rPr>
              <a:t>↓</a:t>
            </a:r>
            <a:endParaRPr lang="en-GB" sz="1300" noProof="0" dirty="0"/>
          </a:p>
        </p:txBody>
      </p:sp>
      <p:sp>
        <p:nvSpPr>
          <p:cNvPr id="29" name="Shape 17">
            <a:extLst>
              <a:ext uri="{FF2B5EF4-FFF2-40B4-BE49-F238E27FC236}">
                <a16:creationId xmlns:a16="http://schemas.microsoft.com/office/drawing/2014/main" id="{DE80451D-6F18-5B17-7FD0-9321321C1743}"/>
              </a:ext>
            </a:extLst>
          </p:cNvPr>
          <p:cNvSpPr/>
          <p:nvPr/>
        </p:nvSpPr>
        <p:spPr>
          <a:xfrm>
            <a:off x="8656320" y="5732590"/>
            <a:ext cx="2926080" cy="512064"/>
          </a:xfrm>
          <a:prstGeom prst="roundRect">
            <a:avLst>
              <a:gd name="adj" fmla="val 14286"/>
            </a:avLst>
          </a:prstGeom>
          <a:solidFill>
            <a:schemeClr val="accent2">
              <a:lumMod val="20000"/>
              <a:lumOff val="80000"/>
            </a:schemeClr>
          </a:solidFill>
          <a:ln w="10160">
            <a:solidFill>
              <a:srgbClr val="D8D4C8"/>
            </a:solidFill>
            <a:prstDash val="solid"/>
          </a:ln>
        </p:spPr>
        <p:txBody>
          <a:bodyPr anchor="ctr"/>
          <a:lstStyle/>
          <a:p>
            <a:pPr algn="ctr"/>
            <a:r>
              <a:rPr lang="en-GB" noProof="0" dirty="0"/>
              <a:t>Official report</a:t>
            </a:r>
          </a:p>
        </p:txBody>
      </p:sp>
      <p:sp>
        <p:nvSpPr>
          <p:cNvPr id="31" name="Shape 2">
            <a:extLst>
              <a:ext uri="{FF2B5EF4-FFF2-40B4-BE49-F238E27FC236}">
                <a16:creationId xmlns:a16="http://schemas.microsoft.com/office/drawing/2014/main" id="{9A3FF488-AFCD-6851-6531-28C7533D5983}"/>
              </a:ext>
            </a:extLst>
          </p:cNvPr>
          <p:cNvSpPr/>
          <p:nvPr/>
        </p:nvSpPr>
        <p:spPr>
          <a:xfrm>
            <a:off x="722376" y="2806510"/>
            <a:ext cx="4754880" cy="0"/>
          </a:xfrm>
          <a:prstGeom prst="line">
            <a:avLst/>
          </a:prstGeom>
          <a:noFill/>
          <a:ln w="15240">
            <a:solidFill>
              <a:srgbClr val="D8D4C8"/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49CFF4E2-5D4D-8CD8-5BA4-76B10DD5ED51}"/>
              </a:ext>
            </a:extLst>
          </p:cNvPr>
          <p:cNvSpPr txBox="1">
            <a:spLocks/>
          </p:cNvSpPr>
          <p:nvPr/>
        </p:nvSpPr>
        <p:spPr>
          <a:xfrm>
            <a:off x="674668" y="3697701"/>
            <a:ext cx="722376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800" noProof="0" dirty="0"/>
              <a:t>Max van Winden</a:t>
            </a:r>
          </a:p>
          <a:p>
            <a:pPr algn="l">
              <a:lnSpc>
                <a:spcPct val="100000"/>
              </a:lnSpc>
            </a:pPr>
            <a:r>
              <a:rPr lang="en-GB" sz="1800" noProof="0" dirty="0"/>
              <a:t>Parliamentary Reporting Office</a:t>
            </a:r>
          </a:p>
          <a:p>
            <a:pPr algn="l"/>
            <a:r>
              <a:rPr lang="en-GB" sz="1800" noProof="0" dirty="0"/>
              <a:t>House of Representatives of the Netherlands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0BCDB93-6A05-95E7-CA7C-F0CEDE6BB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28 July 2026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7D36BCC-4856-3333-A1F1-56D0B68D6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0BC-B12D-430E-983B-27ADF51F828C}" type="slidenum">
              <a:rPr lang="nl-NL" smtClean="0"/>
              <a:t>1</a:t>
            </a:fld>
            <a:endParaRPr lang="nl-NL" dirty="0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938D801-E283-5F0E-A39B-DA0390EB2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Rule-based ASR post-processing, Intersteno 2026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54548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04408D-5F39-ABC7-E52C-DE02008139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593B7A-C5A7-33A2-1C3F-109BC17BA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noProof="0" dirty="0"/>
              <a:t>Results</a:t>
            </a:r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EAAC0809-E089-2E13-B535-C4F7A32BB757}"/>
              </a:ext>
            </a:extLst>
          </p:cNvPr>
          <p:cNvSpPr/>
          <p:nvPr/>
        </p:nvSpPr>
        <p:spPr>
          <a:xfrm>
            <a:off x="838200" y="1553782"/>
            <a:ext cx="4754880" cy="0"/>
          </a:xfrm>
          <a:prstGeom prst="line">
            <a:avLst/>
          </a:prstGeom>
          <a:noFill/>
          <a:ln w="15240">
            <a:solidFill>
              <a:srgbClr val="D8D4C8"/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" name="Shape 5">
            <a:extLst>
              <a:ext uri="{FF2B5EF4-FFF2-40B4-BE49-F238E27FC236}">
                <a16:creationId xmlns:a16="http://schemas.microsoft.com/office/drawing/2014/main" id="{37FE3357-D2AC-D072-8420-C4C50DBE5C32}"/>
              </a:ext>
            </a:extLst>
          </p:cNvPr>
          <p:cNvSpPr/>
          <p:nvPr/>
        </p:nvSpPr>
        <p:spPr>
          <a:xfrm>
            <a:off x="838200" y="1891856"/>
            <a:ext cx="10515600" cy="960120"/>
          </a:xfrm>
          <a:prstGeom prst="roundRect">
            <a:avLst>
              <a:gd name="adj" fmla="val 6667"/>
            </a:avLst>
          </a:prstGeom>
          <a:solidFill>
            <a:schemeClr val="tx2">
              <a:lumMod val="10000"/>
              <a:lumOff val="90000"/>
            </a:schemeClr>
          </a:solidFill>
          <a:ln w="10160">
            <a:solidFill>
              <a:srgbClr val="C6DDD9"/>
            </a:solidFill>
            <a:prstDash val="solid"/>
          </a:ln>
        </p:spPr>
        <p:txBody>
          <a:bodyPr anchor="ctr"/>
          <a:lstStyle/>
          <a:p>
            <a:pPr lvl="1"/>
            <a:r>
              <a:rPr lang="en-US" b="1" noProof="0" dirty="0">
                <a:solidFill>
                  <a:srgbClr val="17212B"/>
                </a:solidFill>
              </a:rPr>
              <a:t>Modest numerical gain, noticeable practical effect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0C9937EE-607B-21FF-C66E-340212EA96DA}"/>
              </a:ext>
            </a:extLst>
          </p:cNvPr>
          <p:cNvSpPr txBox="1"/>
          <p:nvPr/>
        </p:nvSpPr>
        <p:spPr>
          <a:xfrm>
            <a:off x="838200" y="3219640"/>
            <a:ext cx="10515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Case-sensitive </a:t>
            </a:r>
            <a:r>
              <a:rPr lang="en-US" dirty="0" err="1"/>
              <a:t>WER</a:t>
            </a:r>
            <a:r>
              <a:rPr lang="en-US" dirty="0"/>
              <a:t>: 28.95% → 26.76% (≈ 7.6% relative reduction)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official report is an edited reference, not a verbatim gold standard.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WER</a:t>
            </a:r>
            <a:r>
              <a:rPr lang="en-US" dirty="0"/>
              <a:t> treats every word difference equally; reporters do not.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wrong surname or institutional term can interrupt the workflow more than several small wording differences.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B973848-325B-33B1-9A5A-EA139CB5D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July 2026</a:t>
            </a: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0A4CDBD-4B09-7FF2-EDC4-F957117A1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0BC-B12D-430E-983B-27ADF51F828C}" type="slidenum">
              <a:rPr lang="nl-NL" smtClean="0"/>
              <a:t>10</a:t>
            </a:fld>
            <a:endParaRPr lang="nl-NL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6575F73C-AC45-A27D-056B-D9A26768D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Rule-based ASR post-processing, Intersteno 2026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72554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892644-4F3F-C574-273F-15FDA9620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6631AD-AA21-E349-D58A-D16619D6D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noProof="0" dirty="0"/>
              <a:t>Useful and harmful corrections</a:t>
            </a:r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2AB14CF8-1AD1-1298-984D-3142ECC6BCC6}"/>
              </a:ext>
            </a:extLst>
          </p:cNvPr>
          <p:cNvSpPr/>
          <p:nvPr/>
        </p:nvSpPr>
        <p:spPr>
          <a:xfrm>
            <a:off x="838200" y="1553782"/>
            <a:ext cx="4754880" cy="0"/>
          </a:xfrm>
          <a:prstGeom prst="line">
            <a:avLst/>
          </a:prstGeom>
          <a:noFill/>
          <a:ln w="15240">
            <a:solidFill>
              <a:srgbClr val="D8D4C8"/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29CC8CC9-051C-575F-CDD1-A307650727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6670663"/>
              </p:ext>
            </p:extLst>
          </p:nvPr>
        </p:nvGraphicFramePr>
        <p:xfrm>
          <a:off x="838200" y="1998797"/>
          <a:ext cx="5044440" cy="36576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522220">
                  <a:extLst>
                    <a:ext uri="{9D8B030D-6E8A-4147-A177-3AD203B41FA5}">
                      <a16:colId xmlns:a16="http://schemas.microsoft.com/office/drawing/2014/main" val="3547609333"/>
                    </a:ext>
                  </a:extLst>
                </a:gridCol>
                <a:gridCol w="2522220">
                  <a:extLst>
                    <a:ext uri="{9D8B030D-6E8A-4147-A177-3AD203B41FA5}">
                      <a16:colId xmlns:a16="http://schemas.microsoft.com/office/drawing/2014/main" val="93480153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r>
                        <a:rPr lang="en-GB" noProof="0" dirty="0">
                          <a:solidFill>
                            <a:sysClr val="windowText" lastClr="000000"/>
                          </a:solidFill>
                        </a:rPr>
                        <a:t>Useful correction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noProof="0" dirty="0">
                          <a:solidFill>
                            <a:sysClr val="windowText" lastClr="000000"/>
                          </a:solidFill>
                        </a:rPr>
                        <a:t>Why it helps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105585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noProof="0" dirty="0" err="1">
                          <a:solidFill>
                            <a:srgbClr val="17212B"/>
                          </a:solidFill>
                        </a:rPr>
                        <a:t>Bontebal</a:t>
                      </a:r>
                      <a:r>
                        <a:rPr lang="en-GB" sz="1800" noProof="0" dirty="0">
                          <a:solidFill>
                            <a:srgbClr val="17212B"/>
                          </a:solidFill>
                        </a:rPr>
                        <a:t> → </a:t>
                      </a:r>
                      <a:r>
                        <a:rPr lang="en-GB" sz="1800" noProof="0" dirty="0" err="1">
                          <a:solidFill>
                            <a:srgbClr val="17212B"/>
                          </a:solidFill>
                        </a:rPr>
                        <a:t>Bontenbal</a:t>
                      </a:r>
                      <a:endParaRPr lang="en-GB" sz="1800" noProof="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Restores a surname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7816672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800" noProof="0" dirty="0" err="1">
                          <a:solidFill>
                            <a:srgbClr val="17212B"/>
                          </a:solidFill>
                        </a:rPr>
                        <a:t>bewindselieden</a:t>
                      </a:r>
                      <a:r>
                        <a:rPr lang="en-GB" sz="1800" noProof="0" dirty="0">
                          <a:solidFill>
                            <a:srgbClr val="17212B"/>
                          </a:solidFill>
                        </a:rPr>
                        <a:t>  → </a:t>
                      </a:r>
                      <a:r>
                        <a:rPr lang="en-GB" sz="1800" noProof="0" dirty="0" err="1">
                          <a:solidFill>
                            <a:srgbClr val="17212B"/>
                          </a:solidFill>
                        </a:rPr>
                        <a:t>bewindslieden</a:t>
                      </a:r>
                      <a:endParaRPr lang="en-GB" sz="1800" noProof="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noProof="0" dirty="0">
                          <a:solidFill>
                            <a:srgbClr val="17212B"/>
                          </a:solidFill>
                        </a:rPr>
                        <a:t>Corrects a recognition error</a:t>
                      </a:r>
                      <a:endParaRPr lang="en-GB" sz="1800" noProof="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4773898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noProof="0" dirty="0" err="1">
                          <a:solidFill>
                            <a:srgbClr val="17212B"/>
                          </a:solidFill>
                        </a:rPr>
                        <a:t>een</a:t>
                      </a:r>
                      <a:r>
                        <a:rPr lang="en-GB" sz="1800" noProof="0" dirty="0">
                          <a:solidFill>
                            <a:srgbClr val="17212B"/>
                          </a:solidFill>
                        </a:rPr>
                        <a:t> op </a:t>
                      </a:r>
                      <a:r>
                        <a:rPr lang="en-GB" sz="1800" noProof="0" dirty="0" err="1">
                          <a:solidFill>
                            <a:srgbClr val="17212B"/>
                          </a:solidFill>
                        </a:rPr>
                        <a:t>een</a:t>
                      </a:r>
                      <a:r>
                        <a:rPr lang="en-GB" sz="1800" noProof="0" dirty="0">
                          <a:solidFill>
                            <a:srgbClr val="17212B"/>
                          </a:solidFill>
                        </a:rPr>
                        <a:t> →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noProof="0" dirty="0" err="1">
                          <a:solidFill>
                            <a:srgbClr val="17212B"/>
                          </a:solidFill>
                        </a:rPr>
                        <a:t>een</a:t>
                      </a:r>
                      <a:r>
                        <a:rPr lang="en-GB" sz="1800" noProof="0" dirty="0">
                          <a:solidFill>
                            <a:srgbClr val="17212B"/>
                          </a:solidFill>
                        </a:rPr>
                        <a:t>-op-</a:t>
                      </a:r>
                      <a:r>
                        <a:rPr lang="en-GB" sz="1800" noProof="0" dirty="0" err="1">
                          <a:solidFill>
                            <a:srgbClr val="17212B"/>
                          </a:solidFill>
                        </a:rPr>
                        <a:t>een</a:t>
                      </a:r>
                      <a:endParaRPr lang="en-GB" sz="1800" noProof="0" dirty="0"/>
                    </a:p>
                    <a:p>
                      <a:endParaRPr lang="en-GB" noProof="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noProof="0" dirty="0">
                          <a:solidFill>
                            <a:srgbClr val="17212B"/>
                          </a:solidFill>
                        </a:rPr>
                        <a:t>Standardises a recurring form</a:t>
                      </a:r>
                      <a:endParaRPr lang="en-GB" sz="1800" noProof="0" dirty="0"/>
                    </a:p>
                    <a:p>
                      <a:endParaRPr lang="en-GB" noProof="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042592"/>
                  </a:ext>
                </a:extLst>
              </a:tr>
            </a:tbl>
          </a:graphicData>
        </a:graphic>
      </p:graphicFrame>
      <p:graphicFrame>
        <p:nvGraphicFramePr>
          <p:cNvPr id="6" name="Tabel 5">
            <a:extLst>
              <a:ext uri="{FF2B5EF4-FFF2-40B4-BE49-F238E27FC236}">
                <a16:creationId xmlns:a16="http://schemas.microsoft.com/office/drawing/2014/main" id="{8931D19A-02F1-7E7A-5C3A-B176550043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0448286"/>
              </p:ext>
            </p:extLst>
          </p:nvPr>
        </p:nvGraphicFramePr>
        <p:xfrm>
          <a:off x="6309360" y="2025891"/>
          <a:ext cx="5044440" cy="363728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522220">
                  <a:extLst>
                    <a:ext uri="{9D8B030D-6E8A-4147-A177-3AD203B41FA5}">
                      <a16:colId xmlns:a16="http://schemas.microsoft.com/office/drawing/2014/main" val="3547609333"/>
                    </a:ext>
                  </a:extLst>
                </a:gridCol>
                <a:gridCol w="2522220">
                  <a:extLst>
                    <a:ext uri="{9D8B030D-6E8A-4147-A177-3AD203B41FA5}">
                      <a16:colId xmlns:a16="http://schemas.microsoft.com/office/drawing/2014/main" val="93480153"/>
                    </a:ext>
                  </a:extLst>
                </a:gridCol>
              </a:tblGrid>
              <a:tr h="907627">
                <a:tc>
                  <a:txBody>
                    <a:bodyPr/>
                    <a:lstStyle/>
                    <a:p>
                      <a:r>
                        <a:rPr lang="en-GB" noProof="0" dirty="0">
                          <a:solidFill>
                            <a:sysClr val="windowText" lastClr="000000"/>
                          </a:solidFill>
                        </a:rPr>
                        <a:t>Harmful correction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noProof="0" dirty="0">
                          <a:solidFill>
                            <a:sysClr val="windowText" lastClr="000000"/>
                          </a:solidFill>
                        </a:rPr>
                        <a:t>What it shows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105585"/>
                  </a:ext>
                </a:extLst>
              </a:tr>
              <a:tr h="90762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800" noProof="0" dirty="0" err="1">
                          <a:solidFill>
                            <a:srgbClr val="17212B"/>
                          </a:solidFill>
                        </a:rPr>
                        <a:t>vertrouwenscijfers</a:t>
                      </a:r>
                      <a:r>
                        <a:rPr lang="en-GB" sz="1800" noProof="0" dirty="0">
                          <a:solidFill>
                            <a:srgbClr val="17212B"/>
                          </a:solidFill>
                        </a:rPr>
                        <a:t> → </a:t>
                      </a:r>
                      <a:r>
                        <a:rPr lang="en-GB" sz="1800" noProof="0" dirty="0" err="1">
                          <a:solidFill>
                            <a:srgbClr val="17212B"/>
                          </a:solidFill>
                        </a:rPr>
                        <a:t>vertrouwenscrises</a:t>
                      </a:r>
                      <a:endParaRPr lang="en-GB" sz="1800" noProof="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800" noProof="0" dirty="0">
                          <a:solidFill>
                            <a:srgbClr val="17212B"/>
                          </a:solidFill>
                        </a:rPr>
                        <a:t>Similar spelling can change meaning</a:t>
                      </a:r>
                      <a:endParaRPr lang="en-GB" sz="1800" noProof="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7816672"/>
                  </a:ext>
                </a:extLst>
              </a:tr>
              <a:tr h="90762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800" noProof="0" dirty="0" err="1">
                          <a:solidFill>
                            <a:srgbClr val="17212B"/>
                          </a:solidFill>
                        </a:rPr>
                        <a:t>woon</a:t>
                      </a:r>
                      <a:r>
                        <a:rPr lang="en-GB" sz="1800" noProof="0" dirty="0">
                          <a:solidFill>
                            <a:srgbClr val="17212B"/>
                          </a:solidFill>
                        </a:rPr>
                        <a:t> → WoON (</a:t>
                      </a:r>
                      <a:r>
                        <a:rPr lang="en-GB" sz="1800" noProof="0" dirty="0" err="1">
                          <a:solidFill>
                            <a:srgbClr val="17212B"/>
                          </a:solidFill>
                        </a:rPr>
                        <a:t>WoonOnderzoek</a:t>
                      </a:r>
                      <a:r>
                        <a:rPr lang="en-GB" sz="1800" noProof="0" dirty="0">
                          <a:solidFill>
                            <a:srgbClr val="17212B"/>
                          </a:solidFill>
                        </a:rPr>
                        <a:t> Nederland)</a:t>
                      </a:r>
                      <a:endParaRPr lang="en-GB" sz="1800" noProof="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800" noProof="0" dirty="0">
                          <a:solidFill>
                            <a:srgbClr val="17212B"/>
                          </a:solidFill>
                        </a:rPr>
                        <a:t>Ambiguous capitalisation</a:t>
                      </a:r>
                      <a:endParaRPr lang="en-GB" sz="1800" noProof="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4773898"/>
                  </a:ext>
                </a:extLst>
              </a:tr>
              <a:tr h="90762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800" noProof="0" dirty="0">
                          <a:solidFill>
                            <a:srgbClr val="17212B"/>
                          </a:solidFill>
                        </a:rPr>
                        <a:t>2033 → 2.033</a:t>
                      </a:r>
                      <a:endParaRPr lang="en-GB" sz="1800" noProof="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800" noProof="0" dirty="0">
                          <a:solidFill>
                            <a:srgbClr val="17212B"/>
                          </a:solidFill>
                        </a:rPr>
                        <a:t>Number formatting rules need exceptions</a:t>
                      </a:r>
                      <a:endParaRPr lang="en-GB" sz="1800" noProof="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042592"/>
                  </a:ext>
                </a:extLst>
              </a:tr>
            </a:tbl>
          </a:graphicData>
        </a:graphic>
      </p:graphicFrame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EE9090E-C462-7F11-0408-66BB97B0D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July 2026</a:t>
            </a:r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75433F3-F0B7-DA14-AFBD-0B28F0919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0BC-B12D-430E-983B-27ADF51F828C}" type="slidenum">
              <a:rPr lang="nl-NL" smtClean="0"/>
              <a:t>11</a:t>
            </a:fld>
            <a:endParaRPr lang="nl-NL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6A5F62C0-DF06-D202-5EF0-EBB5FE3E0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Rule-based ASR post-processing, Intersteno 2026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4525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CF503-F189-45FD-350A-0A2D5E107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6CCECF-EB0D-7ED7-56C4-E119FC63C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noProof="0" dirty="0"/>
              <a:t>Conclusion</a:t>
            </a:r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D973F385-FFE8-AFEC-0C3F-DB519CF52CC9}"/>
              </a:ext>
            </a:extLst>
          </p:cNvPr>
          <p:cNvSpPr/>
          <p:nvPr/>
        </p:nvSpPr>
        <p:spPr>
          <a:xfrm>
            <a:off x="838200" y="1553782"/>
            <a:ext cx="4754880" cy="0"/>
          </a:xfrm>
          <a:prstGeom prst="line">
            <a:avLst/>
          </a:prstGeom>
          <a:noFill/>
          <a:ln w="15240">
            <a:solidFill>
              <a:srgbClr val="D8D4C8"/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" name="Shape 5">
            <a:extLst>
              <a:ext uri="{FF2B5EF4-FFF2-40B4-BE49-F238E27FC236}">
                <a16:creationId xmlns:a16="http://schemas.microsoft.com/office/drawing/2014/main" id="{B9603B28-BDDA-99F2-B9A1-E133AF076C0D}"/>
              </a:ext>
            </a:extLst>
          </p:cNvPr>
          <p:cNvSpPr/>
          <p:nvPr/>
        </p:nvSpPr>
        <p:spPr>
          <a:xfrm>
            <a:off x="838200" y="1891856"/>
            <a:ext cx="6212840" cy="960120"/>
          </a:xfrm>
          <a:prstGeom prst="roundRect">
            <a:avLst>
              <a:gd name="adj" fmla="val 6667"/>
            </a:avLst>
          </a:prstGeom>
          <a:solidFill>
            <a:schemeClr val="tx2">
              <a:lumMod val="10000"/>
              <a:lumOff val="90000"/>
            </a:schemeClr>
          </a:solidFill>
          <a:ln w="10160">
            <a:solidFill>
              <a:srgbClr val="C6DDD9"/>
            </a:solidFill>
            <a:prstDash val="solid"/>
          </a:ln>
        </p:spPr>
        <p:txBody>
          <a:bodyPr anchor="ctr"/>
          <a:lstStyle/>
          <a:p>
            <a:pPr lvl="1"/>
            <a:r>
              <a:rPr lang="en-US" b="1" noProof="0" dirty="0">
                <a:solidFill>
                  <a:srgbClr val="17212B"/>
                </a:solidFill>
              </a:rPr>
              <a:t>ASR post-processing: a layered division of </a:t>
            </a:r>
            <a:r>
              <a:rPr lang="en-US" b="1" noProof="0" dirty="0" err="1">
                <a:solidFill>
                  <a:srgbClr val="17212B"/>
                </a:solidFill>
              </a:rPr>
              <a:t>labour</a:t>
            </a:r>
            <a:endParaRPr lang="en-US" b="1" noProof="0" dirty="0">
              <a:solidFill>
                <a:srgbClr val="17212B"/>
              </a:solidFill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CEAC788-5548-5025-B3FC-6CDBAFB1505D}"/>
              </a:ext>
            </a:extLst>
          </p:cNvPr>
          <p:cNvSpPr txBox="1"/>
          <p:nvPr/>
        </p:nvSpPr>
        <p:spPr>
          <a:xfrm>
            <a:off x="838200" y="3219640"/>
            <a:ext cx="10515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/>
              <a:t>ASR produces the initial text. Explicit rules remove predictable surface noise and restore stable forms. A </a:t>
            </a:r>
            <a:r>
              <a:rPr lang="en-US" noProof="0" dirty="0" err="1"/>
              <a:t>signalling</a:t>
            </a:r>
            <a:r>
              <a:rPr lang="en-US" noProof="0" dirty="0"/>
              <a:t> layer may flag suspicious words or sentence patterns.</a:t>
            </a:r>
          </a:p>
          <a:p>
            <a:endParaRPr lang="en-US" noProof="0" dirty="0"/>
          </a:p>
          <a:p>
            <a:r>
              <a:rPr lang="en-US" noProof="0" dirty="0"/>
              <a:t>The reporter remains the central figure in the process.</a:t>
            </a:r>
          </a:p>
          <a:p>
            <a:endParaRPr lang="en-US" noProof="0" dirty="0"/>
          </a:p>
          <a:p>
            <a:r>
              <a:rPr lang="en-US" noProof="0" dirty="0"/>
              <a:t>By removing predictable friction from the draft, we hope to give reporters more time for the work that matters most: producing a reliable written record of the democratic process.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2BA9A2C-C4B5-AAF6-159A-5A49D9CDC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July 2026</a:t>
            </a:r>
            <a:endParaRPr lang="nl-NL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07FD8A5E-779F-3B98-837D-5390A0C3E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0BC-B12D-430E-983B-27ADF51F828C}" type="slidenum">
              <a:rPr lang="nl-NL" smtClean="0"/>
              <a:t>12</a:t>
            </a:fld>
            <a:endParaRPr lang="nl-NL"/>
          </a:p>
        </p:txBody>
      </p:sp>
      <p:sp>
        <p:nvSpPr>
          <p:cNvPr id="10" name="Tijdelijke aanduiding voor voettekst 9">
            <a:extLst>
              <a:ext uri="{FF2B5EF4-FFF2-40B4-BE49-F238E27FC236}">
                <a16:creationId xmlns:a16="http://schemas.microsoft.com/office/drawing/2014/main" id="{E0842BCE-5352-D7EE-74FF-27DC81BEC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Rule-based ASR post-processing, Intersteno 2026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6706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9337E-A376-8AF3-E4A3-A6966B9C3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0B68E6-2CC9-848B-3D74-0998FCCF2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noProof="0" dirty="0"/>
              <a:t>About the presenter</a:t>
            </a:r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CDDEEFF5-33F9-45F7-557F-E1D56F6736AB}"/>
              </a:ext>
            </a:extLst>
          </p:cNvPr>
          <p:cNvSpPr/>
          <p:nvPr/>
        </p:nvSpPr>
        <p:spPr>
          <a:xfrm>
            <a:off x="838200" y="1553782"/>
            <a:ext cx="4754880" cy="0"/>
          </a:xfrm>
          <a:prstGeom prst="line">
            <a:avLst/>
          </a:prstGeom>
          <a:noFill/>
          <a:ln w="15240">
            <a:solidFill>
              <a:srgbClr val="D8D4C8"/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B252B8BD-F519-15F2-6F03-C344CC5E4F16}"/>
              </a:ext>
            </a:extLst>
          </p:cNvPr>
          <p:cNvSpPr txBox="1"/>
          <p:nvPr/>
        </p:nvSpPr>
        <p:spPr>
          <a:xfrm>
            <a:off x="838200" y="1817560"/>
            <a:ext cx="75819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noProof="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Max van Winden is a parliamentary reporter at the Parliamentary Reporting Office of the House of Representatives of the Netherlands.</a:t>
            </a:r>
          </a:p>
          <a:p>
            <a:endParaRPr lang="en-GB" dirty="0"/>
          </a:p>
          <a:p>
            <a:r>
              <a:rPr lang="en-GB" noProof="0" dirty="0"/>
              <a:t>He has a background in digital humanities and Dutch literary studies. As a member of a working group on speech-to-text technology, he explores how ASR and post-processing tools can be integrated into parliamentary reporting workflows to improve efficiency, consistency and quality.</a:t>
            </a:r>
          </a:p>
          <a:p>
            <a:endParaRPr lang="en-GB" dirty="0"/>
          </a:p>
          <a:p>
            <a:r>
              <a:rPr lang="en-GB" noProof="0" dirty="0"/>
              <a:t>Broader interest: digital text analysis and the role of accessible public information in democratic processes.</a:t>
            </a:r>
            <a:br>
              <a:rPr lang="en-GB" noProof="0" dirty="0"/>
            </a:br>
            <a:endParaRPr lang="en-GB" noProof="0" dirty="0"/>
          </a:p>
          <a:p>
            <a:r>
              <a:rPr lang="en-GB" b="1" dirty="0"/>
              <a:t>Contact information</a:t>
            </a:r>
          </a:p>
          <a:p>
            <a:r>
              <a:rPr lang="en-GB" dirty="0">
                <a:hlinkClick r:id="rId2"/>
              </a:rPr>
              <a:t>m</a:t>
            </a:r>
            <a:r>
              <a:rPr lang="en-GB" noProof="0" dirty="0" err="1">
                <a:hlinkClick r:id="rId2"/>
              </a:rPr>
              <a:t>ax.vwinden@tweedekamer.nl</a:t>
            </a:r>
            <a:endParaRPr lang="en-GB" noProof="0" dirty="0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C7F9FA45-6204-AF40-11C9-AAE526ED6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1671" y="1817560"/>
            <a:ext cx="1561057" cy="2911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B77577A-4D16-8AE6-141E-1E44A4062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July 2026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2FA0E65-889E-F2EB-E092-357BE84DE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0BC-B12D-430E-983B-27ADF51F828C}" type="slidenum">
              <a:rPr lang="nl-NL" smtClean="0"/>
              <a:t>13</a:t>
            </a:fld>
            <a:endParaRPr lang="nl-NL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DBB00815-414F-0D0B-3A7D-D1BC1F8BA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Rule-based ASR post-processing, Intersteno 2026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4713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1306B5-34B3-3274-5608-E00413049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noProof="0" dirty="0"/>
              <a:t>Research question</a:t>
            </a:r>
          </a:p>
        </p:txBody>
      </p:sp>
      <p:sp>
        <p:nvSpPr>
          <p:cNvPr id="4" name="Shape 5">
            <a:extLst>
              <a:ext uri="{FF2B5EF4-FFF2-40B4-BE49-F238E27FC236}">
                <a16:creationId xmlns:a16="http://schemas.microsoft.com/office/drawing/2014/main" id="{FC92CF5E-77BF-B361-2926-615C4D58A8F2}"/>
              </a:ext>
            </a:extLst>
          </p:cNvPr>
          <p:cNvSpPr/>
          <p:nvPr/>
        </p:nvSpPr>
        <p:spPr>
          <a:xfrm>
            <a:off x="838200" y="1891856"/>
            <a:ext cx="10515600" cy="960120"/>
          </a:xfrm>
          <a:prstGeom prst="roundRect">
            <a:avLst>
              <a:gd name="adj" fmla="val 6667"/>
            </a:avLst>
          </a:prstGeom>
          <a:solidFill>
            <a:schemeClr val="tx2">
              <a:lumMod val="10000"/>
              <a:lumOff val="90000"/>
            </a:schemeClr>
          </a:solidFill>
          <a:ln w="10160">
            <a:solidFill>
              <a:srgbClr val="C6DDD9"/>
            </a:solidFill>
            <a:prstDash val="solid"/>
          </a:ln>
        </p:spPr>
        <p:txBody>
          <a:bodyPr anchor="ctr"/>
          <a:lstStyle/>
          <a:p>
            <a:pPr lvl="1"/>
            <a:r>
              <a:rPr lang="en-GB" b="1">
                <a:solidFill>
                  <a:srgbClr val="17212B"/>
                </a:solidFill>
              </a:rPr>
              <a:t>How can </a:t>
            </a:r>
            <a:r>
              <a:rPr lang="en-GB" b="1" dirty="0">
                <a:solidFill>
                  <a:srgbClr val="17212B"/>
                </a:solidFill>
              </a:rPr>
              <a:t>recurring problematic patterns in ASR output be described explicitly and addressed systematically?</a:t>
            </a:r>
            <a:endParaRPr lang="en-GB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27AC413B-4920-7B07-7A8F-628F6F7B55E7}"/>
              </a:ext>
            </a:extLst>
          </p:cNvPr>
          <p:cNvSpPr txBox="1"/>
          <p:nvPr/>
        </p:nvSpPr>
        <p:spPr>
          <a:xfrm>
            <a:off x="838200" y="3219640"/>
            <a:ext cx="7427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>
                <a:solidFill>
                  <a:srgbClr val="172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aim is not to produce an official report automatically.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>
                <a:solidFill>
                  <a:srgbClr val="172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aim is to remove predictable friction.</a:t>
            </a:r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5888EE20-5B46-3457-E2AB-3E45FDC94967}"/>
              </a:ext>
            </a:extLst>
          </p:cNvPr>
          <p:cNvSpPr/>
          <p:nvPr/>
        </p:nvSpPr>
        <p:spPr>
          <a:xfrm>
            <a:off x="838200" y="1553782"/>
            <a:ext cx="4754880" cy="0"/>
          </a:xfrm>
          <a:prstGeom prst="line">
            <a:avLst/>
          </a:prstGeom>
          <a:noFill/>
          <a:ln w="15240">
            <a:solidFill>
              <a:srgbClr val="D8D4C8"/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A047BFE-7608-4DDF-75DC-8850E5B9F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July 2026</a:t>
            </a:r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633CABB-32A9-2E7D-0964-7AFC75247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0BC-B12D-430E-983B-27ADF51F828C}" type="slidenum">
              <a:rPr lang="nl-NL" smtClean="0"/>
              <a:t>2</a:t>
            </a:fld>
            <a:endParaRPr lang="nl-NL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145144B7-0EBB-2F28-5CCE-26B8262E7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Rule-based ASR post-processing, Intersteno 2026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2477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392B0-14B3-A0D6-0677-4D973274D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2A93C5-A9B6-4D9F-3DE7-CA60A1FC7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noProof="0" dirty="0"/>
              <a:t>Having text ≠ having usable text</a:t>
            </a:r>
          </a:p>
        </p:txBody>
      </p:sp>
      <p:sp>
        <p:nvSpPr>
          <p:cNvPr id="4" name="Shape 5">
            <a:extLst>
              <a:ext uri="{FF2B5EF4-FFF2-40B4-BE49-F238E27FC236}">
                <a16:creationId xmlns:a16="http://schemas.microsoft.com/office/drawing/2014/main" id="{36059210-7AB8-7D25-F1A9-5C390098698A}"/>
              </a:ext>
            </a:extLst>
          </p:cNvPr>
          <p:cNvSpPr/>
          <p:nvPr/>
        </p:nvSpPr>
        <p:spPr>
          <a:xfrm>
            <a:off x="838200" y="1891856"/>
            <a:ext cx="5257800" cy="960120"/>
          </a:xfrm>
          <a:prstGeom prst="roundRect">
            <a:avLst>
              <a:gd name="adj" fmla="val 6667"/>
            </a:avLst>
          </a:prstGeom>
          <a:solidFill>
            <a:schemeClr val="tx2">
              <a:lumMod val="10000"/>
              <a:lumOff val="90000"/>
            </a:schemeClr>
          </a:solidFill>
          <a:ln w="10160">
            <a:solidFill>
              <a:srgbClr val="C6DDD9"/>
            </a:solidFill>
            <a:prstDash val="solid"/>
          </a:ln>
        </p:spPr>
        <p:txBody>
          <a:bodyPr anchor="ctr"/>
          <a:lstStyle/>
          <a:p>
            <a:pPr lvl="1"/>
            <a:r>
              <a:rPr lang="en-US" b="1" noProof="0" dirty="0">
                <a:solidFill>
                  <a:srgbClr val="17212B"/>
                </a:solidFill>
              </a:rPr>
              <a:t>A raw ASR transcript may be impressive</a:t>
            </a:r>
          </a:p>
          <a:p>
            <a:pPr lvl="1"/>
            <a:r>
              <a:rPr lang="en-US" b="1" noProof="0" dirty="0">
                <a:solidFill>
                  <a:srgbClr val="17212B"/>
                </a:solidFill>
              </a:rPr>
              <a:t>and still be tiring to edit.</a:t>
            </a:r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39BBBAD2-4F04-C27D-4831-1A6B1C360FC6}"/>
              </a:ext>
            </a:extLst>
          </p:cNvPr>
          <p:cNvSpPr/>
          <p:nvPr/>
        </p:nvSpPr>
        <p:spPr>
          <a:xfrm>
            <a:off x="838200" y="1553782"/>
            <a:ext cx="4754880" cy="0"/>
          </a:xfrm>
          <a:prstGeom prst="line">
            <a:avLst/>
          </a:prstGeom>
          <a:noFill/>
          <a:ln w="15240">
            <a:solidFill>
              <a:srgbClr val="D8D4C8"/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" name="Shape 4">
            <a:extLst>
              <a:ext uri="{FF2B5EF4-FFF2-40B4-BE49-F238E27FC236}">
                <a16:creationId xmlns:a16="http://schemas.microsoft.com/office/drawing/2014/main" id="{82EFADB8-B82D-9C18-292A-135402EB7F79}"/>
              </a:ext>
            </a:extLst>
          </p:cNvPr>
          <p:cNvSpPr/>
          <p:nvPr/>
        </p:nvSpPr>
        <p:spPr>
          <a:xfrm>
            <a:off x="6632448" y="1891856"/>
            <a:ext cx="4736592" cy="4023610"/>
          </a:xfrm>
          <a:prstGeom prst="roundRect">
            <a:avLst>
              <a:gd name="adj" fmla="val 1695"/>
            </a:avLst>
          </a:prstGeom>
          <a:noFill/>
          <a:ln w="12700">
            <a:noFill/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xt 5">
            <a:extLst>
              <a:ext uri="{FF2B5EF4-FFF2-40B4-BE49-F238E27FC236}">
                <a16:creationId xmlns:a16="http://schemas.microsoft.com/office/drawing/2014/main" id="{E75EFE1A-571A-E5A4-B716-0A5792D25E6A}"/>
              </a:ext>
            </a:extLst>
          </p:cNvPr>
          <p:cNvSpPr/>
          <p:nvPr/>
        </p:nvSpPr>
        <p:spPr>
          <a:xfrm>
            <a:off x="6918960" y="2157032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GB" sz="2000" b="1" noProof="0" dirty="0">
                <a:latin typeface="Aptos" pitchFamily="34" charset="0"/>
                <a:ea typeface="Aptos" pitchFamily="34" charset="-122"/>
                <a:cs typeface="Aptos" pitchFamily="34" charset="-120"/>
              </a:rPr>
              <a:t>Sources of friction</a:t>
            </a:r>
            <a:endParaRPr lang="en-GB" sz="2000" noProof="0" dirty="0"/>
          </a:p>
        </p:txBody>
      </p:sp>
      <p:sp>
        <p:nvSpPr>
          <p:cNvPr id="7" name="Shape 6">
            <a:extLst>
              <a:ext uri="{FF2B5EF4-FFF2-40B4-BE49-F238E27FC236}">
                <a16:creationId xmlns:a16="http://schemas.microsoft.com/office/drawing/2014/main" id="{BE7D1E43-45C7-5061-C96D-6087D0915099}"/>
              </a:ext>
            </a:extLst>
          </p:cNvPr>
          <p:cNvSpPr/>
          <p:nvPr/>
        </p:nvSpPr>
        <p:spPr>
          <a:xfrm>
            <a:off x="6918960" y="2624773"/>
            <a:ext cx="4087368" cy="841248"/>
          </a:xfrm>
          <a:prstGeom prst="roundRect">
            <a:avLst>
              <a:gd name="adj" fmla="val 8696"/>
            </a:avLst>
          </a:prstGeom>
          <a:solidFill>
            <a:schemeClr val="tx2">
              <a:lumMod val="10000"/>
              <a:lumOff val="90000"/>
            </a:schemeClr>
          </a:solidFill>
          <a:ln w="12700">
            <a:solidFill>
              <a:srgbClr val="D5DBDE"/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9D8FFBCE-B0C2-3719-2BC9-810D1687E351}"/>
              </a:ext>
            </a:extLst>
          </p:cNvPr>
          <p:cNvSpPr/>
          <p:nvPr/>
        </p:nvSpPr>
        <p:spPr>
          <a:xfrm>
            <a:off x="7138416" y="2742248"/>
            <a:ext cx="1417320" cy="5577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GB" sz="1440" b="1" noProof="0" dirty="0">
                <a:solidFill>
                  <a:srgbClr val="2328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Recognition</a:t>
            </a:r>
            <a:endParaRPr lang="en-GB" sz="1440" noProof="0" dirty="0"/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4F2B1A43-C29D-2928-C551-A7EBE9ECA493}"/>
              </a:ext>
            </a:extLst>
          </p:cNvPr>
          <p:cNvSpPr/>
          <p:nvPr/>
        </p:nvSpPr>
        <p:spPr>
          <a:xfrm>
            <a:off x="8500872" y="2780221"/>
            <a:ext cx="2304288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230" noProof="0" dirty="0">
                <a:latin typeface="Aptos" pitchFamily="34" charset="0"/>
                <a:ea typeface="Aptos" pitchFamily="34" charset="-122"/>
                <a:cs typeface="Aptos" pitchFamily="34" charset="-120"/>
              </a:rPr>
              <a:t>Names, specialist terminology, word boundaries and </a:t>
            </a:r>
            <a:r>
              <a:rPr lang="en-US" sz="1230" noProof="0" dirty="0" err="1">
                <a:latin typeface="Aptos" pitchFamily="34" charset="0"/>
                <a:ea typeface="Aptos" pitchFamily="34" charset="-122"/>
                <a:cs typeface="Aptos" pitchFamily="34" charset="-120"/>
              </a:rPr>
              <a:t>capitalisation</a:t>
            </a:r>
            <a:endParaRPr lang="en-GB" sz="1230" noProof="0" dirty="0"/>
          </a:p>
        </p:txBody>
      </p:sp>
      <p:sp>
        <p:nvSpPr>
          <p:cNvPr id="12" name="Shape 9">
            <a:extLst>
              <a:ext uri="{FF2B5EF4-FFF2-40B4-BE49-F238E27FC236}">
                <a16:creationId xmlns:a16="http://schemas.microsoft.com/office/drawing/2014/main" id="{1539E3FF-CC0D-99FF-0162-F97442ADC93C}"/>
              </a:ext>
            </a:extLst>
          </p:cNvPr>
          <p:cNvSpPr/>
          <p:nvPr/>
        </p:nvSpPr>
        <p:spPr>
          <a:xfrm>
            <a:off x="6918960" y="3656648"/>
            <a:ext cx="4087368" cy="841248"/>
          </a:xfrm>
          <a:prstGeom prst="roundRect">
            <a:avLst>
              <a:gd name="adj" fmla="val 8696"/>
            </a:avLst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D5DBDE"/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EE0A3434-4044-F5D7-96FB-1AB31471A7D0}"/>
              </a:ext>
            </a:extLst>
          </p:cNvPr>
          <p:cNvSpPr/>
          <p:nvPr/>
        </p:nvSpPr>
        <p:spPr>
          <a:xfrm>
            <a:off x="7138416" y="3802952"/>
            <a:ext cx="1417320" cy="5577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GB" sz="1440" b="1" noProof="0" dirty="0">
                <a:solidFill>
                  <a:srgbClr val="2328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Spontaneous speech</a:t>
            </a:r>
            <a:endParaRPr lang="en-GB" sz="1440" noProof="0" dirty="0"/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475D7232-62C7-C061-4EE0-79A29FF61DAD}"/>
              </a:ext>
            </a:extLst>
          </p:cNvPr>
          <p:cNvSpPr/>
          <p:nvPr/>
        </p:nvSpPr>
        <p:spPr>
          <a:xfrm>
            <a:off x="8500872" y="3786061"/>
            <a:ext cx="2304288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GB" sz="1230" noProof="0" dirty="0">
                <a:latin typeface="Aptos" pitchFamily="34" charset="0"/>
                <a:ea typeface="Aptos" pitchFamily="34" charset="-122"/>
                <a:cs typeface="Aptos" pitchFamily="34" charset="-120"/>
              </a:rPr>
              <a:t>Repetitions, restarts and grammatical irregularities</a:t>
            </a:r>
            <a:endParaRPr lang="en-GB" sz="1230" noProof="0" dirty="0"/>
          </a:p>
        </p:txBody>
      </p:sp>
      <p:sp>
        <p:nvSpPr>
          <p:cNvPr id="15" name="Shape 12">
            <a:extLst>
              <a:ext uri="{FF2B5EF4-FFF2-40B4-BE49-F238E27FC236}">
                <a16:creationId xmlns:a16="http://schemas.microsoft.com/office/drawing/2014/main" id="{A131EA95-00E0-378C-3C12-D6C5DCC8118B}"/>
              </a:ext>
            </a:extLst>
          </p:cNvPr>
          <p:cNvSpPr/>
          <p:nvPr/>
        </p:nvSpPr>
        <p:spPr>
          <a:xfrm>
            <a:off x="6918960" y="4717352"/>
            <a:ext cx="4087368" cy="841248"/>
          </a:xfrm>
          <a:prstGeom prst="roundRect">
            <a:avLst>
              <a:gd name="adj" fmla="val 8696"/>
            </a:avLst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D5DBDE"/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6" name="Text 13">
            <a:extLst>
              <a:ext uri="{FF2B5EF4-FFF2-40B4-BE49-F238E27FC236}">
                <a16:creationId xmlns:a16="http://schemas.microsoft.com/office/drawing/2014/main" id="{E3816514-765F-FF41-9CCC-B74AEB81F9D6}"/>
              </a:ext>
            </a:extLst>
          </p:cNvPr>
          <p:cNvSpPr/>
          <p:nvPr/>
        </p:nvSpPr>
        <p:spPr>
          <a:xfrm>
            <a:off x="7138416" y="4863656"/>
            <a:ext cx="14173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GB" sz="1440" b="1" noProof="0" dirty="0">
                <a:solidFill>
                  <a:srgbClr val="2328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Editorial conventions</a:t>
            </a:r>
            <a:endParaRPr lang="en-GB" sz="1440" noProof="0" dirty="0"/>
          </a:p>
        </p:txBody>
      </p:sp>
      <p:sp>
        <p:nvSpPr>
          <p:cNvPr id="17" name="Text 14">
            <a:extLst>
              <a:ext uri="{FF2B5EF4-FFF2-40B4-BE49-F238E27FC236}">
                <a16:creationId xmlns:a16="http://schemas.microsoft.com/office/drawing/2014/main" id="{59C872E6-3873-2D1A-0EE6-CFB34469EF9B}"/>
              </a:ext>
            </a:extLst>
          </p:cNvPr>
          <p:cNvSpPr/>
          <p:nvPr/>
        </p:nvSpPr>
        <p:spPr>
          <a:xfrm>
            <a:off x="8500872" y="4872800"/>
            <a:ext cx="2304288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GB" sz="1230" noProof="0" dirty="0">
                <a:latin typeface="Aptos" pitchFamily="34" charset="0"/>
                <a:ea typeface="Aptos" pitchFamily="34" charset="-122"/>
                <a:cs typeface="Aptos" pitchFamily="34" charset="-120"/>
              </a:rPr>
              <a:t>Numbers, hyphenation and fixed institutional forms</a:t>
            </a:r>
            <a:endParaRPr lang="en-GB" sz="1230" noProof="0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4FDB7FE9-4B7A-9479-99BB-C7E2D6872A62}"/>
              </a:ext>
            </a:extLst>
          </p:cNvPr>
          <p:cNvSpPr txBox="1"/>
          <p:nvPr/>
        </p:nvSpPr>
        <p:spPr>
          <a:xfrm>
            <a:off x="822960" y="3053144"/>
            <a:ext cx="5257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/>
              <a:t>Even perfect ASR would reproduce hesitations, repetitions and unfinished sentences.</a:t>
            </a:r>
          </a:p>
          <a:p>
            <a:endParaRPr lang="en-US" noProof="0" dirty="0"/>
          </a:p>
          <a:p>
            <a:r>
              <a:rPr lang="en-US" noProof="0" dirty="0"/>
              <a:t>Current</a:t>
            </a:r>
            <a:r>
              <a:rPr lang="en-US" dirty="0" err="1"/>
              <a:t>ly</a:t>
            </a:r>
            <a:r>
              <a:rPr lang="en-US" dirty="0"/>
              <a:t>, </a:t>
            </a:r>
            <a:r>
              <a:rPr lang="en-US" noProof="0" dirty="0"/>
              <a:t>ASR introduces errors that are not present in the audio.</a:t>
            </a:r>
          </a:p>
          <a:p>
            <a:endParaRPr lang="en-US" noProof="0" dirty="0"/>
          </a:p>
          <a:p>
            <a:r>
              <a:rPr lang="en-US" noProof="0" dirty="0"/>
              <a:t>How far can we improve the draft without correcting too much?</a:t>
            </a:r>
          </a:p>
        </p:txBody>
      </p:sp>
      <p:sp>
        <p:nvSpPr>
          <p:cNvPr id="8" name="Tijdelijke aanduiding voor datum 7">
            <a:extLst>
              <a:ext uri="{FF2B5EF4-FFF2-40B4-BE49-F238E27FC236}">
                <a16:creationId xmlns:a16="http://schemas.microsoft.com/office/drawing/2014/main" id="{A9031BBC-31B3-EBEF-8F0B-D4AA4A1A7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July 2026</a:t>
            </a:r>
            <a:endParaRPr lang="nl-NL"/>
          </a:p>
        </p:txBody>
      </p:sp>
      <p:sp>
        <p:nvSpPr>
          <p:cNvPr id="18" name="Tijdelijke aanduiding voor dianummer 17">
            <a:extLst>
              <a:ext uri="{FF2B5EF4-FFF2-40B4-BE49-F238E27FC236}">
                <a16:creationId xmlns:a16="http://schemas.microsoft.com/office/drawing/2014/main" id="{72550E4A-064D-461C-E9D9-4A17EBAFC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0BC-B12D-430E-983B-27ADF51F828C}" type="slidenum">
              <a:rPr lang="nl-NL" smtClean="0"/>
              <a:t>3</a:t>
            </a:fld>
            <a:endParaRPr lang="nl-NL" dirty="0"/>
          </a:p>
        </p:txBody>
      </p:sp>
      <p:sp>
        <p:nvSpPr>
          <p:cNvPr id="19" name="Tijdelijke aanduiding voor voettekst 18">
            <a:extLst>
              <a:ext uri="{FF2B5EF4-FFF2-40B4-BE49-F238E27FC236}">
                <a16:creationId xmlns:a16="http://schemas.microsoft.com/office/drawing/2014/main" id="{31BC1D4C-96DF-1289-FDC6-A8A36038D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Rule-based ASR post-processing, Intersteno 2026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8981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D732C-D8F8-22B5-CC84-18D0CDA03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9D15CD-F232-89C2-4678-F57527A04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noProof="0" dirty="0"/>
              <a:t>Boundaries</a:t>
            </a:r>
          </a:p>
        </p:txBody>
      </p:sp>
      <p:sp>
        <p:nvSpPr>
          <p:cNvPr id="4" name="Shape 5">
            <a:extLst>
              <a:ext uri="{FF2B5EF4-FFF2-40B4-BE49-F238E27FC236}">
                <a16:creationId xmlns:a16="http://schemas.microsoft.com/office/drawing/2014/main" id="{6C3EB0E5-EBA5-997E-65FB-D6D894DB2AAF}"/>
              </a:ext>
            </a:extLst>
          </p:cNvPr>
          <p:cNvSpPr/>
          <p:nvPr/>
        </p:nvSpPr>
        <p:spPr>
          <a:xfrm>
            <a:off x="838200" y="1891856"/>
            <a:ext cx="10515600" cy="960120"/>
          </a:xfrm>
          <a:prstGeom prst="roundRect">
            <a:avLst>
              <a:gd name="adj" fmla="val 6667"/>
            </a:avLst>
          </a:prstGeom>
          <a:solidFill>
            <a:schemeClr val="tx2">
              <a:lumMod val="10000"/>
              <a:lumOff val="90000"/>
            </a:schemeClr>
          </a:solidFill>
          <a:ln w="10160">
            <a:solidFill>
              <a:srgbClr val="C6DDD9"/>
            </a:solidFill>
            <a:prstDash val="solid"/>
          </a:ln>
        </p:spPr>
        <p:txBody>
          <a:bodyPr anchor="ctr"/>
          <a:lstStyle/>
          <a:p>
            <a:pPr lvl="1"/>
            <a:r>
              <a:rPr lang="en-GB" b="1" noProof="0" dirty="0">
                <a:solidFill>
                  <a:srgbClr val="17212B"/>
                </a:solidFill>
              </a:rPr>
              <a:t>Parliamentary reporting involves editorial decisions constrained by fidelity to the speaker.</a:t>
            </a:r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C2B719F1-DF3D-AC5A-B5C0-CE01CBBF30AF}"/>
              </a:ext>
            </a:extLst>
          </p:cNvPr>
          <p:cNvSpPr/>
          <p:nvPr/>
        </p:nvSpPr>
        <p:spPr>
          <a:xfrm>
            <a:off x="838200" y="1553782"/>
            <a:ext cx="4754880" cy="0"/>
          </a:xfrm>
          <a:prstGeom prst="line">
            <a:avLst/>
          </a:prstGeom>
          <a:noFill/>
          <a:ln w="15240">
            <a:solidFill>
              <a:srgbClr val="D8D4C8"/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graphicFrame>
        <p:nvGraphicFramePr>
          <p:cNvPr id="36" name="Tabel 35">
            <a:extLst>
              <a:ext uri="{FF2B5EF4-FFF2-40B4-BE49-F238E27FC236}">
                <a16:creationId xmlns:a16="http://schemas.microsoft.com/office/drawing/2014/main" id="{B231E132-E8CC-E137-B8BA-984D0A22D3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7732192"/>
              </p:ext>
            </p:extLst>
          </p:nvPr>
        </p:nvGraphicFramePr>
        <p:xfrm>
          <a:off x="838200" y="3161114"/>
          <a:ext cx="10515600" cy="2743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29512">
                  <a:extLst>
                    <a:ext uri="{9D8B030D-6E8A-4147-A177-3AD203B41FA5}">
                      <a16:colId xmlns:a16="http://schemas.microsoft.com/office/drawing/2014/main" val="1117246532"/>
                    </a:ext>
                  </a:extLst>
                </a:gridCol>
                <a:gridCol w="3028696">
                  <a:extLst>
                    <a:ext uri="{9D8B030D-6E8A-4147-A177-3AD203B41FA5}">
                      <a16:colId xmlns:a16="http://schemas.microsoft.com/office/drawing/2014/main" val="1129781724"/>
                    </a:ext>
                  </a:extLst>
                </a:gridCol>
                <a:gridCol w="3028696">
                  <a:extLst>
                    <a:ext uri="{9D8B030D-6E8A-4147-A177-3AD203B41FA5}">
                      <a16:colId xmlns:a16="http://schemas.microsoft.com/office/drawing/2014/main" val="3681265855"/>
                    </a:ext>
                  </a:extLst>
                </a:gridCol>
                <a:gridCol w="3028696">
                  <a:extLst>
                    <a:ext uri="{9D8B030D-6E8A-4147-A177-3AD203B41FA5}">
                      <a16:colId xmlns:a16="http://schemas.microsoft.com/office/drawing/2014/main" val="347911018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endParaRPr lang="en-GB" sz="16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 noProof="0" dirty="0">
                          <a:solidFill>
                            <a:schemeClr val="tx1"/>
                          </a:solidFill>
                        </a:rPr>
                        <a:t>Lower risk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 noProof="0" dirty="0">
                          <a:solidFill>
                            <a:schemeClr val="tx1"/>
                          </a:solidFill>
                        </a:rPr>
                        <a:t>Intermediate risk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 noProof="0" dirty="0">
                          <a:solidFill>
                            <a:schemeClr val="tx1"/>
                          </a:solidFill>
                        </a:rPr>
                        <a:t>Higher risk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3787828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r>
                        <a:rPr lang="en-GB" sz="1600" b="1" noProof="0" dirty="0"/>
                        <a:t>Example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noProof="0" dirty="0"/>
                        <a:t>Known spellings, fixed compounds, capitalisation, number notation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noProof="0" dirty="0"/>
                        <a:t>Spoken openings, formulaic phrases, double connectors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 err="1"/>
                        <a:t>Ambiguous</a:t>
                      </a:r>
                      <a:r>
                        <a:rPr lang="nl-NL" sz="1600" dirty="0"/>
                        <a:t> </a:t>
                      </a:r>
                      <a:r>
                        <a:rPr lang="nl-NL" sz="1600" dirty="0" err="1"/>
                        <a:t>repetitions</a:t>
                      </a:r>
                      <a:r>
                        <a:rPr lang="nl-NL" sz="1600" dirty="0"/>
                        <a:t>, restarts </a:t>
                      </a:r>
                      <a:r>
                        <a:rPr lang="nl-NL" sz="1600" dirty="0" err="1"/>
                        <a:t>requiring</a:t>
                      </a:r>
                      <a:r>
                        <a:rPr lang="nl-NL" sz="1600" dirty="0"/>
                        <a:t> </a:t>
                      </a:r>
                      <a:r>
                        <a:rPr lang="nl-NL" sz="1600" dirty="0" err="1"/>
                        <a:t>restructuring</a:t>
                      </a:r>
                      <a:endParaRPr lang="en-GB" sz="1600" noProof="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6724202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r>
                        <a:rPr lang="en-GB" sz="1600" b="1" noProof="0" dirty="0"/>
                        <a:t>Action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noProof="0"/>
                        <a:t>Correct automatically</a:t>
                      </a:r>
                      <a:endParaRPr lang="en-GB" sz="1600" noProof="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noProof="0" dirty="0"/>
                        <a:t>Correct or flag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Reporter </a:t>
                      </a:r>
                      <a:r>
                        <a:rPr lang="nl-NL" sz="1600" dirty="0" err="1"/>
                        <a:t>assesses</a:t>
                      </a:r>
                      <a:endParaRPr lang="en-GB" sz="1600" noProof="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4053145"/>
                  </a:ext>
                </a:extLst>
              </a:tr>
            </a:tbl>
          </a:graphicData>
        </a:graphic>
      </p:graphicFrame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4BF84E2-4CFF-4728-00D2-85F068C7F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July 2026</a:t>
            </a:r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956CF3B-D833-946D-CF13-9F385863C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0BC-B12D-430E-983B-27ADF51F828C}" type="slidenum">
              <a:rPr lang="nl-NL" smtClean="0"/>
              <a:t>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C1E3279-CAFF-56EB-5BCE-EE4586C84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Rule-based ASR post-processing, Intersteno 2026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7331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9BB35B-B324-E8EB-9BF1-0D598F02B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D43B2D-059C-4CBB-7D13-D98B15399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noProof="0" dirty="0"/>
              <a:t>Rule-based approach</a:t>
            </a:r>
          </a:p>
        </p:txBody>
      </p:sp>
      <p:sp>
        <p:nvSpPr>
          <p:cNvPr id="4" name="Shape 5">
            <a:extLst>
              <a:ext uri="{FF2B5EF4-FFF2-40B4-BE49-F238E27FC236}">
                <a16:creationId xmlns:a16="http://schemas.microsoft.com/office/drawing/2014/main" id="{031D88BB-4F29-B512-BC43-A19DEB774D63}"/>
              </a:ext>
            </a:extLst>
          </p:cNvPr>
          <p:cNvSpPr/>
          <p:nvPr/>
        </p:nvSpPr>
        <p:spPr>
          <a:xfrm>
            <a:off x="838200" y="1891856"/>
            <a:ext cx="7591425" cy="960120"/>
          </a:xfrm>
          <a:prstGeom prst="roundRect">
            <a:avLst>
              <a:gd name="adj" fmla="val 6667"/>
            </a:avLst>
          </a:prstGeom>
          <a:solidFill>
            <a:schemeClr val="tx2">
              <a:lumMod val="10000"/>
              <a:lumOff val="90000"/>
            </a:schemeClr>
          </a:solidFill>
          <a:ln w="10160">
            <a:solidFill>
              <a:srgbClr val="C6DDD9"/>
            </a:solidFill>
            <a:prstDash val="solid"/>
          </a:ln>
        </p:spPr>
        <p:txBody>
          <a:bodyPr anchor="ctr"/>
          <a:lstStyle/>
          <a:p>
            <a:pPr lvl="1"/>
            <a:r>
              <a:rPr lang="en-US" b="1" dirty="0"/>
              <a:t>A Python program applies the corrections to the raw transcript.</a:t>
            </a:r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5285CF1F-C98E-24F1-E9A1-328C3726C170}"/>
              </a:ext>
            </a:extLst>
          </p:cNvPr>
          <p:cNvSpPr/>
          <p:nvPr/>
        </p:nvSpPr>
        <p:spPr>
          <a:xfrm>
            <a:off x="838200" y="1553782"/>
            <a:ext cx="4754880" cy="0"/>
          </a:xfrm>
          <a:prstGeom prst="line">
            <a:avLst/>
          </a:prstGeom>
          <a:noFill/>
          <a:ln w="15240">
            <a:solidFill>
              <a:srgbClr val="D8D4C8"/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3" name="Shape 4">
            <a:extLst>
              <a:ext uri="{FF2B5EF4-FFF2-40B4-BE49-F238E27FC236}">
                <a16:creationId xmlns:a16="http://schemas.microsoft.com/office/drawing/2014/main" id="{9C0FE8FA-9171-1747-EDB2-41F365151BFA}"/>
              </a:ext>
            </a:extLst>
          </p:cNvPr>
          <p:cNvSpPr/>
          <p:nvPr/>
        </p:nvSpPr>
        <p:spPr>
          <a:xfrm>
            <a:off x="838200" y="3175037"/>
            <a:ext cx="3200400" cy="594360"/>
          </a:xfrm>
          <a:prstGeom prst="roundRect">
            <a:avLst>
              <a:gd name="adj" fmla="val 10769"/>
            </a:avLst>
          </a:prstGeom>
          <a:solidFill>
            <a:srgbClr val="FFFFFF"/>
          </a:solidFill>
          <a:ln w="10160">
            <a:solidFill>
              <a:srgbClr val="D8D4C8"/>
            </a:solidFill>
            <a:prstDash val="solid"/>
          </a:ln>
        </p:spPr>
        <p:txBody>
          <a:bodyPr anchor="ctr"/>
          <a:lstStyle/>
          <a:p>
            <a:pPr algn="ctr"/>
            <a:r>
              <a:rPr lang="en-GB" noProof="0" dirty="0"/>
              <a:t>"minister president"</a:t>
            </a:r>
          </a:p>
        </p:txBody>
      </p:sp>
      <p:sp>
        <p:nvSpPr>
          <p:cNvPr id="14" name="Shape 6">
            <a:extLst>
              <a:ext uri="{FF2B5EF4-FFF2-40B4-BE49-F238E27FC236}">
                <a16:creationId xmlns:a16="http://schemas.microsoft.com/office/drawing/2014/main" id="{60BEDAA9-E561-A5D6-9DF6-A2771BC53F94}"/>
              </a:ext>
            </a:extLst>
          </p:cNvPr>
          <p:cNvSpPr/>
          <p:nvPr/>
        </p:nvSpPr>
        <p:spPr>
          <a:xfrm>
            <a:off x="4427220" y="3186467"/>
            <a:ext cx="3474720" cy="594360"/>
          </a:xfrm>
          <a:prstGeom prst="roundRect">
            <a:avLst>
              <a:gd name="adj" fmla="val 10769"/>
            </a:avLst>
          </a:prstGeom>
          <a:solidFill>
            <a:schemeClr val="accent3">
              <a:lumMod val="20000"/>
              <a:lumOff val="80000"/>
            </a:schemeClr>
          </a:solidFill>
          <a:ln w="10160">
            <a:solidFill>
              <a:srgbClr val="D8D4C8"/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noProof="0" dirty="0">
                <a:solidFill>
                  <a:srgbClr val="17212B"/>
                </a:solidFill>
              </a:rPr>
              <a:t>apply the agreed </a:t>
            </a:r>
          </a:p>
          <a:p>
            <a:pPr algn="ctr"/>
            <a:r>
              <a:rPr lang="en-US" noProof="0" dirty="0">
                <a:solidFill>
                  <a:srgbClr val="17212B"/>
                </a:solidFill>
              </a:rPr>
              <a:t>compound form</a:t>
            </a:r>
            <a:endParaRPr lang="en-GB" noProof="0" dirty="0"/>
          </a:p>
        </p:txBody>
      </p:sp>
      <p:sp>
        <p:nvSpPr>
          <p:cNvPr id="15" name="Shape 8">
            <a:extLst>
              <a:ext uri="{FF2B5EF4-FFF2-40B4-BE49-F238E27FC236}">
                <a16:creationId xmlns:a16="http://schemas.microsoft.com/office/drawing/2014/main" id="{0720EE21-1C31-C8DE-7735-AF069DF59BBA}"/>
              </a:ext>
            </a:extLst>
          </p:cNvPr>
          <p:cNvSpPr/>
          <p:nvPr/>
        </p:nvSpPr>
        <p:spPr>
          <a:xfrm>
            <a:off x="8290560" y="3186467"/>
            <a:ext cx="3063240" cy="594360"/>
          </a:xfrm>
          <a:prstGeom prst="roundRect">
            <a:avLst>
              <a:gd name="adj" fmla="val 10769"/>
            </a:avLst>
          </a:prstGeom>
          <a:solidFill>
            <a:srgbClr val="FFFFFF"/>
          </a:solidFill>
          <a:ln w="10160">
            <a:solidFill>
              <a:srgbClr val="D8D4C8"/>
            </a:solidFill>
            <a:prstDash val="solid"/>
          </a:ln>
        </p:spPr>
        <p:txBody>
          <a:bodyPr anchor="ctr"/>
          <a:lstStyle/>
          <a:p>
            <a:pPr algn="ctr"/>
            <a:r>
              <a:rPr lang="en-GB" noProof="0" dirty="0">
                <a:solidFill>
                  <a:srgbClr val="17212B"/>
                </a:solidFill>
              </a:rPr>
              <a:t>"minister-president"</a:t>
            </a:r>
            <a:endParaRPr lang="en-GB" noProof="0" dirty="0"/>
          </a:p>
        </p:txBody>
      </p:sp>
      <p:sp>
        <p:nvSpPr>
          <p:cNvPr id="16" name="Text 10">
            <a:extLst>
              <a:ext uri="{FF2B5EF4-FFF2-40B4-BE49-F238E27FC236}">
                <a16:creationId xmlns:a16="http://schemas.microsoft.com/office/drawing/2014/main" id="{C48D0BF7-7806-7074-D18B-BCD84766091D}"/>
              </a:ext>
            </a:extLst>
          </p:cNvPr>
          <p:cNvSpPr/>
          <p:nvPr/>
        </p:nvSpPr>
        <p:spPr>
          <a:xfrm>
            <a:off x="4126159" y="3353509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GB" sz="1600" noProof="0" dirty="0">
                <a:solidFill>
                  <a:srgbClr val="5C6570"/>
                </a:solidFill>
              </a:rPr>
              <a:t>→</a:t>
            </a:r>
            <a:endParaRPr lang="en-GB" sz="1600" noProof="0" dirty="0"/>
          </a:p>
        </p:txBody>
      </p:sp>
      <p:sp>
        <p:nvSpPr>
          <p:cNvPr id="17" name="Text 11">
            <a:extLst>
              <a:ext uri="{FF2B5EF4-FFF2-40B4-BE49-F238E27FC236}">
                <a16:creationId xmlns:a16="http://schemas.microsoft.com/office/drawing/2014/main" id="{874A7507-8D77-17D1-AE2E-C1BDB0BE67CE}"/>
              </a:ext>
            </a:extLst>
          </p:cNvPr>
          <p:cNvSpPr/>
          <p:nvPr/>
        </p:nvSpPr>
        <p:spPr>
          <a:xfrm>
            <a:off x="7981950" y="3357917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GB" sz="1600" noProof="0" dirty="0">
                <a:solidFill>
                  <a:srgbClr val="5C6570"/>
                </a:solidFill>
              </a:rPr>
              <a:t>→</a:t>
            </a:r>
            <a:endParaRPr lang="en-GB" sz="1600" noProof="0" dirty="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D1393C39-7054-E7E5-B113-178D5A7A241E}"/>
              </a:ext>
            </a:extLst>
          </p:cNvPr>
          <p:cNvSpPr txBox="1"/>
          <p:nvPr/>
        </p:nvSpPr>
        <p:spPr>
          <a:xfrm>
            <a:off x="838200" y="4103889"/>
            <a:ext cx="65759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noProof="0" dirty="0"/>
              <a:t>Why is this suitable for automation?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/>
              <a:t>There is one stable preferred form.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/>
              <a:t>The intended meaning remains unchanged.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/>
              <a:t>The change can be logged, inspected and tested.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B82A0329-AD65-6D98-35A6-476D889FD57A}"/>
              </a:ext>
            </a:extLst>
          </p:cNvPr>
          <p:cNvSpPr txBox="1"/>
          <p:nvPr/>
        </p:nvSpPr>
        <p:spPr>
          <a:xfrm>
            <a:off x="838200" y="5641332"/>
            <a:ext cx="1051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/>
              <a:t>Python is flexible and well suited to systematic text processing, especially through regular expressions.</a:t>
            </a:r>
          </a:p>
        </p:txBody>
      </p:sp>
      <p:sp>
        <p:nvSpPr>
          <p:cNvPr id="6" name="Tijdelijke aanduiding voor datum 5">
            <a:extLst>
              <a:ext uri="{FF2B5EF4-FFF2-40B4-BE49-F238E27FC236}">
                <a16:creationId xmlns:a16="http://schemas.microsoft.com/office/drawing/2014/main" id="{09205C5A-2660-6349-3645-4EFDC71CB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July 2026</a:t>
            </a: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5ED48DF-4F80-182E-9F88-1FCC46D98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0BC-B12D-430E-983B-27ADF51F828C}" type="slidenum">
              <a:rPr lang="nl-NL" smtClean="0"/>
              <a:t>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C8C42F7-B402-C5B9-F0FC-9406538DB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Rule-based ASR post-processing, Intersteno 2026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28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B0B62-E1D9-441B-88EE-C3708268E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808F94-AB29-88A5-D796-25CE36682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noProof="0" dirty="0"/>
              <a:t>Correction sources</a:t>
            </a:r>
          </a:p>
        </p:txBody>
      </p:sp>
      <p:sp>
        <p:nvSpPr>
          <p:cNvPr id="4" name="Shape 5">
            <a:extLst>
              <a:ext uri="{FF2B5EF4-FFF2-40B4-BE49-F238E27FC236}">
                <a16:creationId xmlns:a16="http://schemas.microsoft.com/office/drawing/2014/main" id="{456F2205-95C9-A44B-A3EB-8E8AF4B2DA70}"/>
              </a:ext>
            </a:extLst>
          </p:cNvPr>
          <p:cNvSpPr/>
          <p:nvPr/>
        </p:nvSpPr>
        <p:spPr>
          <a:xfrm>
            <a:off x="838200" y="1891856"/>
            <a:ext cx="4754880" cy="960120"/>
          </a:xfrm>
          <a:prstGeom prst="roundRect">
            <a:avLst>
              <a:gd name="adj" fmla="val 6667"/>
            </a:avLst>
          </a:prstGeom>
          <a:solidFill>
            <a:schemeClr val="tx2">
              <a:lumMod val="10000"/>
              <a:lumOff val="90000"/>
            </a:schemeClr>
          </a:solidFill>
          <a:ln w="10160">
            <a:solidFill>
              <a:srgbClr val="C6DDD9"/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b="1" noProof="0" dirty="0">
                <a:solidFill>
                  <a:srgbClr val="17212B"/>
                </a:solidFill>
              </a:rPr>
              <a:t>What sources can the system draw on?</a:t>
            </a:r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2426F0C7-DF0B-63B7-9C48-6D245D3970C0}"/>
              </a:ext>
            </a:extLst>
          </p:cNvPr>
          <p:cNvSpPr/>
          <p:nvPr/>
        </p:nvSpPr>
        <p:spPr>
          <a:xfrm>
            <a:off x="838200" y="1553782"/>
            <a:ext cx="4754880" cy="0"/>
          </a:xfrm>
          <a:prstGeom prst="line">
            <a:avLst/>
          </a:prstGeom>
          <a:noFill/>
          <a:ln w="15240">
            <a:solidFill>
              <a:srgbClr val="D8D4C8"/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3343B442-3D79-B1A6-2012-BEBC595F07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288202"/>
              </p:ext>
            </p:extLst>
          </p:nvPr>
        </p:nvGraphicFramePr>
        <p:xfrm>
          <a:off x="838200" y="3161114"/>
          <a:ext cx="4754880" cy="186108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77440">
                  <a:extLst>
                    <a:ext uri="{9D8B030D-6E8A-4147-A177-3AD203B41FA5}">
                      <a16:colId xmlns:a16="http://schemas.microsoft.com/office/drawing/2014/main" val="1129781724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3681265855"/>
                    </a:ext>
                  </a:extLst>
                </a:gridCol>
              </a:tblGrid>
              <a:tr h="465272">
                <a:tc>
                  <a:txBody>
                    <a:bodyPr/>
                    <a:lstStyle/>
                    <a:p>
                      <a:r>
                        <a:rPr lang="en-GB" sz="1400" b="1" noProof="0" dirty="0">
                          <a:solidFill>
                            <a:schemeClr val="tx1"/>
                          </a:solidFill>
                        </a:rPr>
                        <a:t>Reference file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1" noProof="0" dirty="0">
                          <a:solidFill>
                            <a:schemeClr val="tx1"/>
                          </a:solidFill>
                        </a:rPr>
                        <a:t>Size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3787828"/>
                  </a:ext>
                </a:extLst>
              </a:tr>
              <a:tr h="465272">
                <a:tc>
                  <a:txBody>
                    <a:bodyPr/>
                    <a:lstStyle/>
                    <a:p>
                      <a:r>
                        <a:rPr lang="en-GB" sz="1400" noProof="0" dirty="0"/>
                        <a:t>Curated autocorrect list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noProof="0" dirty="0"/>
                        <a:t>782 pairs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6724202"/>
                  </a:ext>
                </a:extLst>
              </a:tr>
              <a:tr h="465272">
                <a:tc>
                  <a:txBody>
                    <a:bodyPr/>
                    <a:lstStyle/>
                    <a:p>
                      <a:r>
                        <a:rPr lang="en-GB" sz="1400" noProof="0" dirty="0"/>
                        <a:t>Preferred casing list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noProof="0" dirty="0"/>
                        <a:t>11,913 forms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4053145"/>
                  </a:ext>
                </a:extLst>
              </a:tr>
              <a:tr h="465272">
                <a:tc>
                  <a:txBody>
                    <a:bodyPr/>
                    <a:lstStyle/>
                    <a:p>
                      <a:r>
                        <a:rPr lang="en-GB" sz="1400" noProof="0" dirty="0"/>
                        <a:t>Reference dictionary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noProof="0" dirty="0"/>
                        <a:t>478,909 entries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5063289"/>
                  </a:ext>
                </a:extLst>
              </a:tr>
            </a:tbl>
          </a:graphicData>
        </a:graphic>
      </p:graphicFrame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4918D4E-B139-E97C-CD6B-4B2C15A32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July 2026</a:t>
            </a: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B725D79-2AFF-00EF-A484-C4A0BBA9C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0BC-B12D-430E-983B-27ADF51F828C}" type="slidenum">
              <a:rPr lang="nl-NL" smtClean="0"/>
              <a:t>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E869D4C-C19C-8DE2-352A-5F5A03265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Rule-based ASR post-processing, Intersteno 2026</a:t>
            </a:r>
            <a:endParaRPr lang="nl-NL"/>
          </a:p>
        </p:txBody>
      </p:sp>
      <p:graphicFrame>
        <p:nvGraphicFramePr>
          <p:cNvPr id="6" name="Tabel 5">
            <a:extLst>
              <a:ext uri="{FF2B5EF4-FFF2-40B4-BE49-F238E27FC236}">
                <a16:creationId xmlns:a16="http://schemas.microsoft.com/office/drawing/2014/main" id="{F38483B0-8CB1-8AF1-5083-6CADDAB950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9032515"/>
              </p:ext>
            </p:extLst>
          </p:nvPr>
        </p:nvGraphicFramePr>
        <p:xfrm>
          <a:off x="6598921" y="1897762"/>
          <a:ext cx="4754880" cy="41826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84960">
                  <a:extLst>
                    <a:ext uri="{9D8B030D-6E8A-4147-A177-3AD203B41FA5}">
                      <a16:colId xmlns:a16="http://schemas.microsoft.com/office/drawing/2014/main" val="166325909"/>
                    </a:ext>
                  </a:extLst>
                </a:gridCol>
                <a:gridCol w="1584960">
                  <a:extLst>
                    <a:ext uri="{9D8B030D-6E8A-4147-A177-3AD203B41FA5}">
                      <a16:colId xmlns:a16="http://schemas.microsoft.com/office/drawing/2014/main" val="2698148258"/>
                    </a:ext>
                  </a:extLst>
                </a:gridCol>
                <a:gridCol w="1584960">
                  <a:extLst>
                    <a:ext uri="{9D8B030D-6E8A-4147-A177-3AD203B41FA5}">
                      <a16:colId xmlns:a16="http://schemas.microsoft.com/office/drawing/2014/main" val="3793697227"/>
                    </a:ext>
                  </a:extLst>
                </a:gridCol>
              </a:tblGrid>
              <a:tr h="54391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Raw form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1" u="none" strike="noStrike" noProof="0" dirty="0">
                          <a:effectLst/>
                        </a:rPr>
                        <a:t>Correction</a:t>
                      </a:r>
                      <a:endParaRPr lang="en-GB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1" u="none" strike="noStrike" noProof="0" dirty="0">
                          <a:effectLst/>
                        </a:rPr>
                        <a:t> Category</a:t>
                      </a:r>
                      <a:endParaRPr lang="en-GB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5347683"/>
                  </a:ext>
                </a:extLst>
              </a:tr>
              <a:tr h="54391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het hoe </a:t>
                      </a:r>
                      <a:r>
                        <a:rPr lang="en-GB" sz="1400" u="none" strike="noStrike" noProof="0" dirty="0" err="1">
                          <a:effectLst/>
                        </a:rPr>
                        <a:t>en</a:t>
                      </a:r>
                      <a:r>
                        <a:rPr lang="en-GB" sz="1400" u="none" strike="noStrike" noProof="0" dirty="0">
                          <a:effectLst/>
                        </a:rPr>
                        <a:t> wat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het hoe </a:t>
                      </a:r>
                      <a:r>
                        <a:rPr lang="en-GB" sz="1400" u="none" strike="noStrike" noProof="0" dirty="0" err="1">
                          <a:effectLst/>
                        </a:rPr>
                        <a:t>en</a:t>
                      </a:r>
                      <a:r>
                        <a:rPr lang="en-GB" sz="1400" u="none" strike="noStrike" noProof="0" dirty="0">
                          <a:effectLst/>
                        </a:rPr>
                        <a:t> het wat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Fixed expression / grammatical completion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2925989"/>
                  </a:ext>
                </a:extLst>
              </a:tr>
              <a:tr h="54391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u="none" strike="noStrike" noProof="0" dirty="0" err="1">
                          <a:effectLst/>
                        </a:rPr>
                        <a:t>Bontebal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u="none" strike="noStrike" noProof="0" dirty="0" err="1">
                          <a:effectLst/>
                        </a:rPr>
                        <a:t>Bontenbal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Proper name correction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501445"/>
                  </a:ext>
                </a:extLst>
              </a:tr>
              <a:tr h="54391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de ATR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het ATR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Article and grammatical gender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0634529"/>
                  </a:ext>
                </a:extLst>
              </a:tr>
              <a:tr h="54391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u="none" strike="noStrike" noProof="0" dirty="0" err="1">
                          <a:effectLst/>
                        </a:rPr>
                        <a:t>toezichting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u="none" strike="noStrike" noProof="0" dirty="0" err="1">
                          <a:effectLst/>
                        </a:rPr>
                        <a:t>toezegging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Recognition error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352534"/>
                  </a:ext>
                </a:extLst>
              </a:tr>
              <a:tr h="54391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de Correspondent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De Correspondent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u="none" strike="noStrike" noProof="0" dirty="0">
                          <a:effectLst/>
                        </a:rPr>
                        <a:t>Proper-name capitalisation</a:t>
                      </a:r>
                      <a:endParaRPr lang="en-GB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9383268"/>
                  </a:ext>
                </a:extLst>
              </a:tr>
              <a:tr h="54391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...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...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...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629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366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58F48-CB84-B100-D623-21DA8E891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BF0077-0216-489C-C380-D43DB8DDE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Example: </a:t>
            </a:r>
            <a:r>
              <a:rPr lang="en-GB" b="1" noProof="0" dirty="0"/>
              <a:t>correction of numbers</a:t>
            </a:r>
          </a:p>
        </p:txBody>
      </p:sp>
      <p:sp>
        <p:nvSpPr>
          <p:cNvPr id="4" name="Shape 5">
            <a:extLst>
              <a:ext uri="{FF2B5EF4-FFF2-40B4-BE49-F238E27FC236}">
                <a16:creationId xmlns:a16="http://schemas.microsoft.com/office/drawing/2014/main" id="{01553B82-EF12-00D2-D0D5-12E955E0B4F8}"/>
              </a:ext>
            </a:extLst>
          </p:cNvPr>
          <p:cNvSpPr/>
          <p:nvPr/>
        </p:nvSpPr>
        <p:spPr>
          <a:xfrm>
            <a:off x="838200" y="1891856"/>
            <a:ext cx="6731000" cy="960120"/>
          </a:xfrm>
          <a:prstGeom prst="roundRect">
            <a:avLst>
              <a:gd name="adj" fmla="val 6667"/>
            </a:avLst>
          </a:prstGeom>
          <a:solidFill>
            <a:schemeClr val="tx2">
              <a:lumMod val="10000"/>
              <a:lumOff val="90000"/>
            </a:schemeClr>
          </a:solidFill>
          <a:ln w="10160">
            <a:solidFill>
              <a:srgbClr val="C6DDD9"/>
            </a:solidFill>
            <a:prstDash val="solid"/>
          </a:ln>
        </p:spPr>
        <p:txBody>
          <a:bodyPr anchor="ctr"/>
          <a:lstStyle/>
          <a:p>
            <a:pPr lvl="1"/>
            <a:r>
              <a:rPr lang="en-GB" b="1" noProof="0" dirty="0">
                <a:solidFill>
                  <a:srgbClr val="17212B"/>
                </a:solidFill>
              </a:rPr>
              <a:t>Numbers show why simple conventions need context</a:t>
            </a:r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CA253542-EC11-0320-55F1-3E1AC47C9939}"/>
              </a:ext>
            </a:extLst>
          </p:cNvPr>
          <p:cNvSpPr/>
          <p:nvPr/>
        </p:nvSpPr>
        <p:spPr>
          <a:xfrm>
            <a:off x="838200" y="1553782"/>
            <a:ext cx="4754880" cy="0"/>
          </a:xfrm>
          <a:prstGeom prst="line">
            <a:avLst/>
          </a:prstGeom>
          <a:noFill/>
          <a:ln w="15240">
            <a:solidFill>
              <a:srgbClr val="D8D4C8"/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4753FA15-2F87-9DF3-5413-8BF0425318A9}"/>
              </a:ext>
            </a:extLst>
          </p:cNvPr>
          <p:cNvSpPr txBox="1"/>
          <p:nvPr/>
        </p:nvSpPr>
        <p:spPr>
          <a:xfrm>
            <a:off x="914401" y="3191256"/>
            <a:ext cx="6731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noProof="0" dirty="0"/>
              <a:t>Conventions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noProof="0" dirty="0"/>
              <a:t>Numbers up to and including twenty are generally written in words.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noProof="0" dirty="0"/>
              <a:t>In protected contexts, such as dates, they remain numerals.</a:t>
            </a:r>
          </a:p>
          <a:p>
            <a:pPr>
              <a:buNone/>
            </a:pPr>
            <a:endParaRPr lang="en-GB" b="1" noProof="0" dirty="0"/>
          </a:p>
          <a:p>
            <a:pPr>
              <a:buNone/>
            </a:pPr>
            <a:r>
              <a:rPr lang="en-GB" b="1" noProof="0" dirty="0"/>
              <a:t>Contextual rule:</a:t>
            </a:r>
            <a:r>
              <a:rPr lang="en-GB" noProof="0" dirty="0"/>
              <a:t> Write numbers up to and including twenty in words unless they occur before a month name or in another protected context.</a:t>
            </a:r>
          </a:p>
          <a:p>
            <a:pPr>
              <a:buNone/>
            </a:pPr>
            <a:endParaRPr lang="en-GB" b="1" noProof="0" dirty="0"/>
          </a:p>
          <a:p>
            <a:pPr>
              <a:buNone/>
            </a:pPr>
            <a:r>
              <a:rPr lang="en-GB" b="1" noProof="0" dirty="0"/>
              <a:t>Exceptions:</a:t>
            </a:r>
            <a:r>
              <a:rPr lang="en-GB" noProof="0" dirty="0"/>
              <a:t> percentages, currencies, measurements, ages, legal articles and fixed labels.</a:t>
            </a:r>
          </a:p>
        </p:txBody>
      </p: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5AAF2D3A-A5C3-0D08-4C96-03688A519F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3690322"/>
              </p:ext>
            </p:extLst>
          </p:nvPr>
        </p:nvGraphicFramePr>
        <p:xfrm>
          <a:off x="7892716" y="3191256"/>
          <a:ext cx="3461084" cy="2011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30542">
                  <a:extLst>
                    <a:ext uri="{9D8B030D-6E8A-4147-A177-3AD203B41FA5}">
                      <a16:colId xmlns:a16="http://schemas.microsoft.com/office/drawing/2014/main" val="1129781724"/>
                    </a:ext>
                  </a:extLst>
                </a:gridCol>
                <a:gridCol w="1730542">
                  <a:extLst>
                    <a:ext uri="{9D8B030D-6E8A-4147-A177-3AD203B41FA5}">
                      <a16:colId xmlns:a16="http://schemas.microsoft.com/office/drawing/2014/main" val="3681265855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r>
                        <a:rPr lang="en-GB" sz="1600" b="1" noProof="0" dirty="0">
                          <a:solidFill>
                            <a:schemeClr val="tx1"/>
                          </a:solidFill>
                        </a:rPr>
                        <a:t>Input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 noProof="0" dirty="0">
                          <a:solidFill>
                            <a:schemeClr val="tx1"/>
                          </a:solidFill>
                        </a:rPr>
                        <a:t>Output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3787828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r>
                        <a:rPr lang="en-GB" sz="1600" noProof="0" dirty="0"/>
                        <a:t>3 proposals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noProof="0" dirty="0"/>
                        <a:t>three proposals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67242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r>
                        <a:rPr lang="en-GB" sz="1600" noProof="0" dirty="0"/>
                        <a:t>21 questions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noProof="0" dirty="0"/>
                        <a:t>21 questions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4053145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r>
                        <a:rPr lang="en-GB" sz="1600" noProof="0" dirty="0"/>
                        <a:t>three March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noProof="0" dirty="0"/>
                        <a:t>3 March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212115"/>
                  </a:ext>
                </a:extLst>
              </a:tr>
            </a:tbl>
          </a:graphicData>
        </a:graphic>
      </p:graphicFrame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6020CE6-B6A5-9A7C-7D52-3ABEABB36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July 2026</a:t>
            </a: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D383D4C-BCDD-1053-0C76-79D3BAFFA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0BC-B12D-430E-983B-27ADF51F828C}" type="slidenum">
              <a:rPr lang="nl-NL" smtClean="0"/>
              <a:t>7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C54F6B70-C448-5E68-2A8B-0C21E6010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Rule-based ASR post-processing, Intersteno 2026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731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EBFF1-2931-C894-0FCC-1266ABAF0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0AD257-E398-6F60-5825-53A3EB3EA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noProof="0" dirty="0"/>
              <a:t>Encoding contextual rules</a:t>
            </a:r>
          </a:p>
        </p:txBody>
      </p:sp>
      <p:sp>
        <p:nvSpPr>
          <p:cNvPr id="4" name="Shape 5">
            <a:extLst>
              <a:ext uri="{FF2B5EF4-FFF2-40B4-BE49-F238E27FC236}">
                <a16:creationId xmlns:a16="http://schemas.microsoft.com/office/drawing/2014/main" id="{F3869916-03C1-6499-C4B9-2FC124CF1CD8}"/>
              </a:ext>
            </a:extLst>
          </p:cNvPr>
          <p:cNvSpPr/>
          <p:nvPr/>
        </p:nvSpPr>
        <p:spPr>
          <a:xfrm>
            <a:off x="838199" y="1891856"/>
            <a:ext cx="9801225" cy="960120"/>
          </a:xfrm>
          <a:prstGeom prst="roundRect">
            <a:avLst>
              <a:gd name="adj" fmla="val 6667"/>
            </a:avLst>
          </a:prstGeom>
          <a:solidFill>
            <a:schemeClr val="tx2">
              <a:lumMod val="10000"/>
              <a:lumOff val="90000"/>
            </a:schemeClr>
          </a:solidFill>
          <a:ln w="10160">
            <a:solidFill>
              <a:srgbClr val="C6DDD9"/>
            </a:solidFill>
            <a:prstDash val="solid"/>
          </a:ln>
        </p:spPr>
        <p:txBody>
          <a:bodyPr anchor="ctr"/>
          <a:lstStyle/>
          <a:p>
            <a:pPr lvl="1"/>
            <a:r>
              <a:rPr lang="en-US" b="1" noProof="0" dirty="0">
                <a:solidFill>
                  <a:srgbClr val="17212B"/>
                </a:solidFill>
              </a:rPr>
              <a:t>Correction rules must be written with limits, exceptions and protected contexts.</a:t>
            </a:r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4D9EFDB6-F484-BED2-7BE4-7CE1F0615748}"/>
              </a:ext>
            </a:extLst>
          </p:cNvPr>
          <p:cNvSpPr/>
          <p:nvPr/>
        </p:nvSpPr>
        <p:spPr>
          <a:xfrm>
            <a:off x="838200" y="1553782"/>
            <a:ext cx="4754880" cy="0"/>
          </a:xfrm>
          <a:prstGeom prst="line">
            <a:avLst/>
          </a:prstGeom>
          <a:noFill/>
          <a:ln w="15240">
            <a:solidFill>
              <a:srgbClr val="D8D4C8"/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F65C68F-94EE-9748-DFE7-1CBCFD1E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July 2026</a:t>
            </a:r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3874F94-9326-D62A-51D9-F92669658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0BC-B12D-430E-983B-27ADF51F828C}" type="slidenum">
              <a:rPr lang="nl-NL" smtClean="0"/>
              <a:t>8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4A72B3C-94A8-EA2A-07BD-7EE51824F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Rule-based ASR post-processing, Intersteno 2026</a:t>
            </a:r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B544F3BB-08C6-E9F5-BCBC-5795EE9111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5174"/>
          <a:stretch>
            <a:fillRect/>
          </a:stretch>
        </p:blipFill>
        <p:spPr>
          <a:xfrm>
            <a:off x="838200" y="3148129"/>
            <a:ext cx="8382726" cy="299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933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BAAC1-78FA-1DF7-DB9E-94EA91E52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828F4A-425E-DB38-C263-9894B3395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noProof="0" dirty="0"/>
              <a:t>Workflow-based case study</a:t>
            </a:r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7BEFF9EA-1935-86B8-77A0-C9041A1BD47C}"/>
              </a:ext>
            </a:extLst>
          </p:cNvPr>
          <p:cNvSpPr/>
          <p:nvPr/>
        </p:nvSpPr>
        <p:spPr>
          <a:xfrm>
            <a:off x="838200" y="1553782"/>
            <a:ext cx="4754880" cy="0"/>
          </a:xfrm>
          <a:prstGeom prst="line">
            <a:avLst/>
          </a:prstGeom>
          <a:noFill/>
          <a:ln w="15240">
            <a:solidFill>
              <a:srgbClr val="D8D4C8"/>
            </a:solidFill>
            <a:prstDash val="solid"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C057E5C3-0014-CB0B-935A-C40D7BB0790D}"/>
              </a:ext>
            </a:extLst>
          </p:cNvPr>
          <p:cNvSpPr txBox="1"/>
          <p:nvPr/>
        </p:nvSpPr>
        <p:spPr>
          <a:xfrm>
            <a:off x="838200" y="2018114"/>
            <a:ext cx="5257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47 minutes of audio </a:t>
            </a:r>
            <a:r>
              <a:rPr lang="nl-NL" dirty="0" err="1"/>
              <a:t>from</a:t>
            </a:r>
            <a:r>
              <a:rPr lang="nl-NL" dirty="0"/>
              <a:t> a </a:t>
            </a:r>
            <a:r>
              <a:rPr lang="nl-NL" dirty="0" err="1"/>
              <a:t>politically</a:t>
            </a:r>
            <a:r>
              <a:rPr lang="nl-NL" dirty="0"/>
              <a:t> </a:t>
            </a:r>
            <a:r>
              <a:rPr lang="nl-NL" dirty="0" err="1"/>
              <a:t>sensitive</a:t>
            </a:r>
            <a:r>
              <a:rPr lang="nl-NL" dirty="0"/>
              <a:t> </a:t>
            </a:r>
            <a:r>
              <a:rPr lang="nl-NL" dirty="0" err="1"/>
              <a:t>parliamentary</a:t>
            </a:r>
            <a:r>
              <a:rPr lang="nl-NL" dirty="0"/>
              <a:t> </a:t>
            </a:r>
            <a:r>
              <a:rPr lang="nl-NL" dirty="0" err="1"/>
              <a:t>debate</a:t>
            </a: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/>
              <a:t>Transcribed locally with the Turbo model in faster-whisper on an ordinary laptop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/>
              <a:t>Post-processing added only a few seconds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/>
              <a:t>281 automatic changes recorded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/>
              <a:t>Raw and corrected output compared with the edited official report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7FDC045-82CC-3895-66F7-49D6047E8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28 July 2026</a:t>
            </a:r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E57C430-7B5F-9E5F-773B-7AC01DA9F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340BC-B12D-430E-983B-27ADF51F828C}" type="slidenum">
              <a:rPr lang="nl-NL" smtClean="0"/>
              <a:t>9</a:t>
            </a:fld>
            <a:endParaRPr lang="nl-NL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02797769-91BB-3AA7-C182-5C8359DFD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Rule-based ASR post-processing, Intersteno 2026</a:t>
            </a:r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91CC5C5E-96A4-FE0B-40F4-5B933919C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4969" y="2018114"/>
            <a:ext cx="4668831" cy="403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35728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238cb507-3f71-4afe-aaab-8382731a4345}" enabled="0" method="" siteId="{238cb507-3f71-4afe-aaab-8382731a434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946</Words>
  <Application>Microsoft Office PowerPoint</Application>
  <PresentationFormat>Breedbeeld</PresentationFormat>
  <Paragraphs>198</Paragraphs>
  <Slides>13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Aptos Narrow</vt:lpstr>
      <vt:lpstr>Arial</vt:lpstr>
      <vt:lpstr>Kantoorthema</vt:lpstr>
      <vt:lpstr>Improving Dutch ASR transcripts through rule-based post-processing</vt:lpstr>
      <vt:lpstr>Research question</vt:lpstr>
      <vt:lpstr>Having text ≠ having usable text</vt:lpstr>
      <vt:lpstr>Boundaries</vt:lpstr>
      <vt:lpstr>Rule-based approach</vt:lpstr>
      <vt:lpstr>Correction sources</vt:lpstr>
      <vt:lpstr>Example: correction of numbers</vt:lpstr>
      <vt:lpstr>Encoding contextual rules</vt:lpstr>
      <vt:lpstr>Workflow-based case study</vt:lpstr>
      <vt:lpstr>Results</vt:lpstr>
      <vt:lpstr>Useful and harmful corrections</vt:lpstr>
      <vt:lpstr>Conclusion</vt:lpstr>
      <vt:lpstr>About the presenter</vt:lpstr>
    </vt:vector>
  </TitlesOfParts>
  <Company>Tweede Kamer der Staten-Generaal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Winden, M. van</dc:creator>
  <cp:lastModifiedBy>Winden, M. van</cp:lastModifiedBy>
  <cp:revision>11</cp:revision>
  <dcterms:created xsi:type="dcterms:W3CDTF">2026-07-14T09:39:23Z</dcterms:created>
  <dcterms:modified xsi:type="dcterms:W3CDTF">2026-07-24T11:50:19Z</dcterms:modified>
</cp:coreProperties>
</file>