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8"/>
  </p:notesMasterIdLst>
  <p:sldIdLst>
    <p:sldId id="256" r:id="rId2"/>
    <p:sldId id="326" r:id="rId3"/>
    <p:sldId id="268" r:id="rId4"/>
    <p:sldId id="332" r:id="rId5"/>
    <p:sldId id="328" r:id="rId6"/>
    <p:sldId id="330" r:id="rId7"/>
    <p:sldId id="276" r:id="rId8"/>
    <p:sldId id="322" r:id="rId9"/>
    <p:sldId id="331" r:id="rId10"/>
    <p:sldId id="272" r:id="rId11"/>
    <p:sldId id="329" r:id="rId12"/>
    <p:sldId id="271" r:id="rId13"/>
    <p:sldId id="327" r:id="rId14"/>
    <p:sldId id="262" r:id="rId15"/>
    <p:sldId id="266" r:id="rId16"/>
    <p:sldId id="318" r:id="rId17"/>
  </p:sldIdLst>
  <p:sldSz cx="18288000" cy="10287000"/>
  <p:notesSz cx="6858000" cy="9144000"/>
  <p:embeddedFontLst>
    <p:embeddedFont>
      <p:font typeface="Aptos" panose="020B0004020202020204" pitchFamily="34" charset="0"/>
      <p:regular r:id="rId19"/>
      <p:bold r:id="rId20"/>
      <p:italic r:id="rId21"/>
      <p:boldItalic r:id="rId22"/>
    </p:embeddedFont>
    <p:embeddedFont>
      <p:font typeface="Aptos Narrow" panose="020B0004020202020204" pitchFamily="34" charset="0"/>
      <p:regular r:id="rId23"/>
      <p:bold r:id="rId24"/>
      <p:italic r:id="rId25"/>
      <p:boldItalic r:id="rId26"/>
    </p:embeddedFont>
    <p:embeddedFont>
      <p:font typeface="Arial Nova" panose="020B0504020202020204" pitchFamily="34" charset="0"/>
      <p:regular r:id="rId27"/>
      <p:bold r:id="rId28"/>
      <p:italic r:id="rId29"/>
      <p:boldItalic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Cambria" panose="02040503050406030204" pitchFamily="18" charset="0"/>
      <p:regular r:id="rId35"/>
      <p:bold r:id="rId36"/>
      <p:italic r:id="rId37"/>
      <p:boldItalic r:id="rId38"/>
    </p:embeddedFont>
    <p:embeddedFont>
      <p:font typeface="Helvetica Hebrew" panose="020B0604020202020204" charset="-79"/>
      <p:regular r:id="rId39"/>
    </p:embeddedFont>
    <p:embeddedFont>
      <p:font typeface="Helvetica Hebrew Bold" panose="020B0604020202020204" charset="-79"/>
      <p:regular r:id="rId40"/>
    </p:embeddedFont>
    <p:embeddedFont>
      <p:font typeface="Helvetica Hebrew Bold Italics" panose="020B0604020202020204" charset="-79"/>
      <p:regular r:id="rId41"/>
    </p:embeddedFont>
    <p:embeddedFont>
      <p:font typeface="Helvetica Hebrew Italics" panose="020B0604020202020204" charset="-79"/>
      <p:regular r:id="rId42"/>
    </p:embeddedFont>
    <p:embeddedFont>
      <p:font typeface="Lydian" panose="020B0604020202020204" charset="0"/>
      <p:regular r:id="rId43"/>
    </p:embeddedFont>
    <p:embeddedFont>
      <p:font typeface="Lydian Bold" panose="020B0604020202020204" charset="0"/>
      <p:regular r:id="rId44"/>
    </p:embeddedFont>
    <p:embeddedFont>
      <p:font typeface="Lydian Bold Italics" panose="020B0604020202020204" charset="0"/>
      <p:regular r:id="rId45"/>
    </p:embeddedFont>
    <p:embeddedFont>
      <p:font typeface="TD Sulog" panose="020B0604020202020204" charset="0"/>
      <p:regular r:id="rId4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5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03" autoAdjust="0"/>
    <p:restoredTop sz="88295" autoAdjust="0"/>
  </p:normalViewPr>
  <p:slideViewPr>
    <p:cSldViewPr>
      <p:cViewPr varScale="1">
        <p:scale>
          <a:sx n="48" d="100"/>
          <a:sy n="48" d="100"/>
        </p:scale>
        <p:origin x="888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9" Type="http://schemas.openxmlformats.org/officeDocument/2006/relationships/font" Target="fonts/font21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42" Type="http://schemas.openxmlformats.org/officeDocument/2006/relationships/font" Target="fonts/font24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openxmlformats.org/officeDocument/2006/relationships/font" Target="fonts/font20.fntdata"/><Relationship Id="rId46" Type="http://schemas.openxmlformats.org/officeDocument/2006/relationships/font" Target="fonts/font2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41" Type="http://schemas.openxmlformats.org/officeDocument/2006/relationships/font" Target="fonts/font2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font" Target="fonts/font19.fntdata"/><Relationship Id="rId40" Type="http://schemas.openxmlformats.org/officeDocument/2006/relationships/font" Target="fonts/font22.fntdata"/><Relationship Id="rId45" Type="http://schemas.openxmlformats.org/officeDocument/2006/relationships/font" Target="fonts/font2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font" Target="fonts/font18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4" Type="http://schemas.openxmlformats.org/officeDocument/2006/relationships/font" Target="fonts/font2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font" Target="fonts/font17.fntdata"/><Relationship Id="rId43" Type="http://schemas.openxmlformats.org/officeDocument/2006/relationships/font" Target="fonts/font25.fntdata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2F801C-663F-48D4-96A2-635011BF884E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FE29DC-AD18-486B-918D-D73160059C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742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Baybayin#cite_note-paulmorrow-21" TargetMode="External"/><Relationship Id="rId7" Type="http://schemas.openxmlformats.org/officeDocument/2006/relationships/hyperlink" Target="https://en.wikipedia.org/wiki/Spanish_phonology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en.wikipedia.org/wiki/Baybayin#cite_note-FOOTNOTEDelgado1892331%E2%80%93333-68" TargetMode="External"/><Relationship Id="rId5" Type="http://schemas.openxmlformats.org/officeDocument/2006/relationships/hyperlink" Target="https://en.wikipedia.org/wiki/Baybayin#cite_note-artedelalengatagalog-4" TargetMode="External"/><Relationship Id="rId4" Type="http://schemas.openxmlformats.org/officeDocument/2006/relationships/hyperlink" Target="https://en.wikipedia.org/wiki/History_of_the_Philippines_(1565%E2%80%931898)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rgbClr val="000000"/>
              </a:solidFill>
              <a:latin typeface="Helvetica Hebrew"/>
              <a:ea typeface="Helvetica Hebrew"/>
              <a:cs typeface="Helvetica Hebrew"/>
              <a:sym typeface="Helvetica Hebrew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000000"/>
                </a:solidFill>
                <a:latin typeface="Helvetica Hebrew"/>
                <a:ea typeface="Helvetica Hebrew"/>
                <a:cs typeface="Helvetica Hebrew"/>
                <a:sym typeface="Helvetica Hebrew"/>
              </a:rPr>
              <a:t>Good morning, my name is Christian Dabeh Clerigo from the Philippines.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000000"/>
                </a:solidFill>
                <a:latin typeface="Helvetica Hebrew"/>
                <a:ea typeface="Helvetica Hebrew"/>
                <a:cs typeface="Helvetica Hebrew"/>
                <a:sym typeface="Helvetica Hebrew"/>
              </a:rPr>
              <a:t>This presentation will discuss how the Philippines had a low barrier to assimilate writing systems  and high barriers of challenges to converting the spoken word to transcript efficiently 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000000"/>
                </a:solidFill>
                <a:latin typeface="Helvetica Hebrew"/>
                <a:ea typeface="Helvetica Hebrew"/>
                <a:cs typeface="Helvetica Hebrew"/>
                <a:sym typeface="Helvetica Hebrew"/>
              </a:rPr>
              <a:t>I will share thru my lived experience about Filipino stenography within national institutions and the global professional community.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rgbClr val="000000"/>
              </a:solidFill>
              <a:latin typeface="Helvetica Hebrew"/>
              <a:ea typeface="Helvetica Hebrew"/>
              <a:cs typeface="Helvetica Hebrew"/>
              <a:sym typeface="Helvetica Hebrew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rgbClr val="000000"/>
              </a:solidFill>
              <a:latin typeface="Helvetica Hebrew"/>
              <a:ea typeface="Helvetica Hebrew"/>
              <a:cs typeface="Helvetica Hebrew"/>
              <a:sym typeface="Helvetica Hebrew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rgbClr val="000000"/>
              </a:solidFill>
              <a:latin typeface="Helvetica Hebrew"/>
              <a:ea typeface="Helvetica Hebrew"/>
              <a:cs typeface="Helvetica Hebrew"/>
              <a:sym typeface="Helvetica Hebrew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FE29DC-AD18-486B-918D-D73160059CD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4915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E620A9-CD71-51EC-6204-4D152DCF1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902636-8352-FDC2-44E4-B693A20537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271045-3EB6-1AD3-847B-CE669B5AF0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needed to uplift the profile of our stenographers and bring attention to them and so we’re going to different activities like :_____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6B1E15-3FBF-CB27-17C6-BACC9A9957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FE29DC-AD18-486B-918D-D73160059CD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5908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see that the path forward is to standardize tools nationwide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A1ECA-6A5E-0FB8-4B4B-3C7D2299D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E7F480-6ABB-1ED6-043A-77261B0F1F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6B66D1-52E2-3753-6F7E-4B410FC5DC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Let’s start with the timeline of Philippine writing systems. The first evidence of our writing system was from the Laguna copperplate inscription.</a:t>
            </a:r>
          </a:p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Kawi - </a:t>
            </a:r>
            <a:r>
              <a:rPr lang="en-US" dirty="0"/>
              <a:t>In later centuries from around 12 to 17</a:t>
            </a:r>
            <a:r>
              <a:rPr lang="en-US" baseline="30000" dirty="0"/>
              <a:t>th</a:t>
            </a:r>
            <a:r>
              <a:rPr lang="en-US" dirty="0"/>
              <a:t>  , the Philippines used indigenous writing was called </a:t>
            </a:r>
            <a:r>
              <a:rPr lang="en-US" dirty="0" err="1"/>
              <a:t>Baybayin</a:t>
            </a:r>
            <a:r>
              <a:rPr lang="en-US" dirty="0"/>
              <a:t>.</a:t>
            </a:r>
          </a:p>
          <a:p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Baybayin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has 17 letters, or 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titik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in Tagalog. There are 3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vowels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14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consonants’.</a:t>
            </a:r>
          </a:p>
          <a:p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Would be used on leaves, bamboo, and stone.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Baybayin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fell out of use in much of the Philippines under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Spaniards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b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b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Under the Spaniards, learning the Latin alphabet also helped Filipinos to make socioeconomic progress, as they could rise to relatively prestigious positions such as clerks, scribes and secretaries.</a:t>
            </a:r>
            <a:r>
              <a:rPr lang="en-US" sz="1200" b="0" i="0" u="none" strike="noStrike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[20]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Baybayin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fell out of use in much of the Philippines under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History of the Philippines (1565–1898)"/>
              </a:rPr>
              <a:t>Spanish rule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Learning the Latin alphabet also helped Filipinos to make socioeconomic progress, as they could rise to relatively prestigious positions such as clerks, scribes and secretaries.</a:t>
            </a:r>
            <a:r>
              <a:rPr lang="en-US" sz="1200" b="0" i="0" u="none" strike="noStrike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[20]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In 1745, Sebastián de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Totanés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wrote in his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Arte de la lengua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tagala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that "The Indian [Filipino] who knows how to read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baybayin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now rare, and rarer still is one who knows how to write [it]. They now all read and write in our Castilian [i.e. Latin] letters."</a:t>
            </a:r>
            <a:r>
              <a:rPr lang="en-US" sz="1200" b="0" i="0" u="none" strike="noStrike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[4]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Between 1751 and 1754, Juan José Delgado wrote that "the [native] men devoted themselves to the use of our [Latin] writing".</a:t>
            </a:r>
            <a:r>
              <a:rPr lang="en-US" sz="1200" b="0" i="0" u="none" strike="noStrike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/>
              </a:rPr>
              <a:t>[65]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The ambiguity of vowels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/e and o/u, the lack of syllable-final consonants, and of letters for some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7" tooltip="Spanish phonology"/>
              </a:rPr>
              <a:t>Spanish sounds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may also have contributed to the decline of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baybayin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dirty="0"/>
              <a:t>https://en.wikipedia.org/wiki/Baybayin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A50926-5907-1C0E-695E-E96BB1D0A1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FE29DC-AD18-486B-918D-D73160059CD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6658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The written word in the Philippines started before the Spaniards reached our shores in 1521.</a:t>
            </a:r>
          </a:p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Philippines we have evidence of a written document as far as the 9</a:t>
            </a:r>
            <a:r>
              <a:rPr lang="en-US" sz="1200" b="0" i="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century as there have also been evidence of cultural exchange in the southeast Asian region during this time extensively among the Philippines and its neighbors.</a:t>
            </a:r>
          </a:p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Kawi script is </a:t>
            </a:r>
            <a:r>
              <a:rPr lang="en-US" dirty="0"/>
              <a:t>an old writing system from Southeast Asia, used mainly from the 8th to the 16th century to write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It is a type of alphabet where each letter has a built-in vowel that maybe came from South India.</a:t>
            </a:r>
          </a:p>
          <a:p>
            <a:endParaRPr lang="en-US" dirty="0"/>
          </a:p>
          <a:p>
            <a:r>
              <a:rPr lang="en-US" dirty="0"/>
              <a:t>The Laguna Copper Plate which was found in the Philippines is the written word used to capture economic transactions as this Laguna copper plate in plain words was a receipt of an economic transaction.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FE29DC-AD18-486B-918D-D73160059CD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1864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76B1FB-3083-47E6-377A-21AD78723B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DD0018-E7EC-718F-757C-02F9342FFC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E94BAB-9A92-9A82-AE88-A733E4A32F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DF5137-7222-7F73-B63D-E639216E75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FE29DC-AD18-486B-918D-D73160059CD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127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Our Terms for Stenographers in the Philippines are the following: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FE29DC-AD18-486B-918D-D73160059CD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8052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the Philippines we use graphic and machine shorthand stenography.</a:t>
            </a:r>
          </a:p>
          <a:p>
            <a:r>
              <a:rPr lang="en-US" dirty="0"/>
              <a:t>Our professionals are called Stenographers unlike in other countries, they are referred to as Court reporter (read the others)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rgbClr val="000000"/>
              </a:solidFill>
              <a:latin typeface="Helvetica Hebrew"/>
              <a:ea typeface="Helvetica Hebrew"/>
              <a:cs typeface="Helvetica Hebrew"/>
              <a:sym typeface="Helvetica Hebrew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rgbClr val="000000"/>
              </a:solidFill>
              <a:latin typeface="Helvetica Hebrew"/>
              <a:ea typeface="Helvetica Hebrew"/>
              <a:cs typeface="Helvetica Hebrew"/>
              <a:sym typeface="Helvetica Hebrew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000000"/>
                </a:solidFill>
                <a:latin typeface="Helvetica Hebrew"/>
                <a:ea typeface="Helvetica Hebrew"/>
                <a:cs typeface="Helvetica Hebrew"/>
                <a:sym typeface="Helvetica Hebrew"/>
              </a:rPr>
              <a:t>Stenotype machines are used in the 1980, 90’s and early 2000’s and then it is being revived again.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rgbClr val="000000"/>
              </a:solidFill>
              <a:latin typeface="Helvetica Hebrew"/>
              <a:ea typeface="Helvetica Hebrew"/>
              <a:cs typeface="Helvetica Hebrew"/>
              <a:sym typeface="Helvetica Hebrew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000000"/>
                </a:solidFill>
                <a:latin typeface="Helvetica Hebrew"/>
                <a:ea typeface="Helvetica Hebrew"/>
                <a:cs typeface="Helvetica Hebrew"/>
                <a:sym typeface="Helvetica Hebrew"/>
              </a:rPr>
              <a:t>Most stenographers in the Philippines have digital recorders, an important tool used as a back up for their Stenographic notes. Now these recordings are being used to be uploaded to an AI-assisted transcription software to create a draft.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rgbClr val="000000"/>
              </a:solidFill>
              <a:latin typeface="Helvetica Hebrew"/>
              <a:ea typeface="Helvetica Hebrew"/>
              <a:cs typeface="Helvetica Hebrew"/>
              <a:sym typeface="Helvetica Hebrew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rgbClr val="000000"/>
              </a:solidFill>
              <a:latin typeface="Helvetica Hebrew"/>
              <a:ea typeface="Helvetica Hebrew"/>
              <a:cs typeface="Helvetica Hebrew"/>
              <a:sym typeface="Helvetica Hebrew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000000"/>
                </a:solidFill>
                <a:latin typeface="Helvetica Hebrew"/>
                <a:ea typeface="Helvetica Hebrew"/>
                <a:cs typeface="Helvetica Hebrew"/>
                <a:sym typeface="Helvetica Hebrew"/>
              </a:rPr>
              <a:t>Pursuant to the principle of </a:t>
            </a:r>
            <a:r>
              <a:rPr lang="en-US" sz="1200" b="1" dirty="0">
                <a:solidFill>
                  <a:srgbClr val="000000"/>
                </a:solidFill>
                <a:latin typeface="Helvetica Hebrew Bold"/>
                <a:ea typeface="Helvetica Hebrew Bold"/>
                <a:cs typeface="Helvetica Hebrew Bold"/>
                <a:sym typeface="Helvetica Hebrew Bold"/>
              </a:rPr>
              <a:t>innovation</a:t>
            </a:r>
            <a:r>
              <a:rPr lang="en-US" sz="1200" dirty="0">
                <a:solidFill>
                  <a:srgbClr val="000000"/>
                </a:solidFill>
                <a:latin typeface="Helvetica Hebrew"/>
                <a:ea typeface="Helvetica Hebrew"/>
                <a:cs typeface="Helvetica Hebrew"/>
                <a:sym typeface="Helvetica Hebrew"/>
              </a:rPr>
              <a:t>, the Court introduced </a:t>
            </a:r>
            <a:r>
              <a:rPr lang="en-US" sz="1200" b="1" i="1" u="sng" dirty="0">
                <a:solidFill>
                  <a:srgbClr val="000000"/>
                </a:solidFill>
                <a:latin typeface="Helvetica Hebrew Bold Italics"/>
                <a:ea typeface="Helvetica Hebrew Bold Italics"/>
                <a:cs typeface="Helvetica Hebrew Bold Italics"/>
                <a:sym typeface="Helvetica Hebrew Bold Italics"/>
              </a:rPr>
              <a:t>Speech-to-Text Engine,</a:t>
            </a:r>
            <a:r>
              <a:rPr lang="en-US" sz="1200" dirty="0">
                <a:solidFill>
                  <a:srgbClr val="000000"/>
                </a:solidFill>
                <a:latin typeface="Helvetica Hebrew"/>
                <a:ea typeface="Helvetica Hebrew"/>
                <a:cs typeface="Helvetica Hebrew"/>
                <a:sym typeface="Helvetica Hebrew"/>
              </a:rPr>
              <a:t> an artificial intelligence tool designed to transcribe recorded hearings and assist stenographers in preparing official transcripts.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FE29DC-AD18-486B-918D-D73160059CD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624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7E5E04-E3E7-657D-3170-51D4C15486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DB68C7-533E-B8EB-63C4-D5C0EB8616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5A38F8-4928-2F35-0665-62BA9D65B1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By the 1960s, a localized practice of writing based on Gregg called </a:t>
            </a:r>
            <a:r>
              <a:rPr lang="en-US" dirty="0" err="1"/>
              <a:t>Takigrapiya</a:t>
            </a:r>
            <a:r>
              <a:rPr lang="en-US" dirty="0"/>
              <a:t> was developed. The Philippines adopted the principles of Gregg with their local language-Filipinos. </a:t>
            </a:r>
          </a:p>
          <a:p>
            <a:r>
              <a:rPr lang="en-US" dirty="0"/>
              <a:t>At the moment, it is only done in the national Filipino language which is Tagalog Based and  it is not used for the other dialects. </a:t>
            </a:r>
            <a:r>
              <a:rPr lang="en-US" dirty="0" err="1"/>
              <a:t>Takigrapiya</a:t>
            </a:r>
            <a:r>
              <a:rPr lang="en-US" dirty="0"/>
              <a:t> is used as the Court allowed taking of testimonies in the vernacular for under age witnesses and is also used for  their notes.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E2A5F5-4FCA-28EE-E7DF-BCED6F6F24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FE29DC-AD18-486B-918D-D73160059CD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9646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Located not only in the Courts but also in the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FE29DC-AD18-486B-918D-D73160059CD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0367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was introduced in 2019 to start re-training of machine </a:t>
            </a:r>
            <a:r>
              <a:rPr lang="en-US" dirty="0" err="1"/>
              <a:t>stenotyping</a:t>
            </a:r>
            <a:r>
              <a:rPr lang="en-US" dirty="0"/>
              <a:t> with CAT Software. </a:t>
            </a:r>
          </a:p>
          <a:p>
            <a:r>
              <a:rPr lang="en-US" dirty="0"/>
              <a:t>It was adopted with permission from the National Court Reporters Association of the US.</a:t>
            </a:r>
          </a:p>
          <a:p>
            <a:r>
              <a:rPr lang="en-US" dirty="0"/>
              <a:t>It is a low impact way to introduce the career of Stenography in the steno writing within six sessions.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FE29DC-AD18-486B-918D-D73160059CD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839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109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26" Type="http://schemas.openxmlformats.org/officeDocument/2006/relationships/image" Target="../media/image25.svg"/><Relationship Id="rId39" Type="http://schemas.openxmlformats.org/officeDocument/2006/relationships/image" Target="../media/image38.svg"/><Relationship Id="rId3" Type="http://schemas.openxmlformats.org/officeDocument/2006/relationships/image" Target="../media/image2.jpeg"/><Relationship Id="rId21" Type="http://schemas.openxmlformats.org/officeDocument/2006/relationships/image" Target="../media/image20.png"/><Relationship Id="rId34" Type="http://schemas.openxmlformats.org/officeDocument/2006/relationships/image" Target="../media/image33.svg"/><Relationship Id="rId42" Type="http://schemas.openxmlformats.org/officeDocument/2006/relationships/image" Target="../media/image41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38" Type="http://schemas.openxmlformats.org/officeDocument/2006/relationships/image" Target="../media/image37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29" Type="http://schemas.openxmlformats.org/officeDocument/2006/relationships/image" Target="../media/image28.png"/><Relationship Id="rId41" Type="http://schemas.openxmlformats.org/officeDocument/2006/relationships/image" Target="../media/image4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24" Type="http://schemas.openxmlformats.org/officeDocument/2006/relationships/image" Target="../media/image23.svg"/><Relationship Id="rId32" Type="http://schemas.openxmlformats.org/officeDocument/2006/relationships/image" Target="../media/image31.svg"/><Relationship Id="rId37" Type="http://schemas.openxmlformats.org/officeDocument/2006/relationships/image" Target="../media/image36.svg"/><Relationship Id="rId40" Type="http://schemas.openxmlformats.org/officeDocument/2006/relationships/image" Target="../media/image39.png"/><Relationship Id="rId45" Type="http://schemas.openxmlformats.org/officeDocument/2006/relationships/image" Target="../media/image44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svg"/><Relationship Id="rId36" Type="http://schemas.openxmlformats.org/officeDocument/2006/relationships/image" Target="../media/image35.png"/><Relationship Id="rId10" Type="http://schemas.openxmlformats.org/officeDocument/2006/relationships/image" Target="../media/image9.sv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4" Type="http://schemas.openxmlformats.org/officeDocument/2006/relationships/image" Target="../media/image43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svg"/><Relationship Id="rId22" Type="http://schemas.openxmlformats.org/officeDocument/2006/relationships/image" Target="../media/image21.svg"/><Relationship Id="rId27" Type="http://schemas.openxmlformats.org/officeDocument/2006/relationships/image" Target="../media/image26.png"/><Relationship Id="rId30" Type="http://schemas.openxmlformats.org/officeDocument/2006/relationships/image" Target="../media/image29.svg"/><Relationship Id="rId35" Type="http://schemas.openxmlformats.org/officeDocument/2006/relationships/image" Target="../media/image34.png"/><Relationship Id="rId43" Type="http://schemas.openxmlformats.org/officeDocument/2006/relationships/image" Target="../media/image4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6.png"/><Relationship Id="rId18" Type="http://schemas.openxmlformats.org/officeDocument/2006/relationships/image" Target="../media/image11.svg"/><Relationship Id="rId26" Type="http://schemas.openxmlformats.org/officeDocument/2006/relationships/image" Target="../media/image33.svg"/><Relationship Id="rId39" Type="http://schemas.openxmlformats.org/officeDocument/2006/relationships/image" Target="../media/image22.png"/><Relationship Id="rId3" Type="http://schemas.openxmlformats.org/officeDocument/2006/relationships/image" Target="../media/image37.png"/><Relationship Id="rId21" Type="http://schemas.openxmlformats.org/officeDocument/2006/relationships/image" Target="../media/image14.png"/><Relationship Id="rId34" Type="http://schemas.openxmlformats.org/officeDocument/2006/relationships/image" Target="../media/image29.svg"/><Relationship Id="rId42" Type="http://schemas.openxmlformats.org/officeDocument/2006/relationships/image" Target="../media/image42.png"/><Relationship Id="rId7" Type="http://schemas.openxmlformats.org/officeDocument/2006/relationships/image" Target="../media/image3.png"/><Relationship Id="rId12" Type="http://schemas.openxmlformats.org/officeDocument/2006/relationships/image" Target="../media/image5.svg"/><Relationship Id="rId17" Type="http://schemas.openxmlformats.org/officeDocument/2006/relationships/image" Target="../media/image10.png"/><Relationship Id="rId25" Type="http://schemas.openxmlformats.org/officeDocument/2006/relationships/image" Target="../media/image32.png"/><Relationship Id="rId33" Type="http://schemas.openxmlformats.org/officeDocument/2006/relationships/image" Target="../media/image28.png"/><Relationship Id="rId38" Type="http://schemas.openxmlformats.org/officeDocument/2006/relationships/image" Target="../media/image21.svg"/><Relationship Id="rId2" Type="http://schemas.openxmlformats.org/officeDocument/2006/relationships/image" Target="../media/image2.jpeg"/><Relationship Id="rId16" Type="http://schemas.openxmlformats.org/officeDocument/2006/relationships/image" Target="../media/image9.svg"/><Relationship Id="rId20" Type="http://schemas.openxmlformats.org/officeDocument/2006/relationships/image" Target="../media/image13.svg"/><Relationship Id="rId29" Type="http://schemas.openxmlformats.org/officeDocument/2006/relationships/image" Target="../media/image35.png"/><Relationship Id="rId41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svg"/><Relationship Id="rId11" Type="http://schemas.openxmlformats.org/officeDocument/2006/relationships/image" Target="../media/image4.png"/><Relationship Id="rId24" Type="http://schemas.openxmlformats.org/officeDocument/2006/relationships/image" Target="../media/image17.svg"/><Relationship Id="rId32" Type="http://schemas.openxmlformats.org/officeDocument/2006/relationships/image" Target="../media/image31.svg"/><Relationship Id="rId37" Type="http://schemas.openxmlformats.org/officeDocument/2006/relationships/image" Target="../media/image20.png"/><Relationship Id="rId40" Type="http://schemas.openxmlformats.org/officeDocument/2006/relationships/image" Target="../media/image23.svg"/><Relationship Id="rId5" Type="http://schemas.openxmlformats.org/officeDocument/2006/relationships/image" Target="../media/image39.png"/><Relationship Id="rId15" Type="http://schemas.openxmlformats.org/officeDocument/2006/relationships/image" Target="../media/image8.png"/><Relationship Id="rId23" Type="http://schemas.openxmlformats.org/officeDocument/2006/relationships/image" Target="../media/image16.png"/><Relationship Id="rId28" Type="http://schemas.openxmlformats.org/officeDocument/2006/relationships/image" Target="../media/image27.svg"/><Relationship Id="rId36" Type="http://schemas.openxmlformats.org/officeDocument/2006/relationships/image" Target="../media/image19.svg"/><Relationship Id="rId10" Type="http://schemas.openxmlformats.org/officeDocument/2006/relationships/image" Target="../media/image25.svg"/><Relationship Id="rId19" Type="http://schemas.openxmlformats.org/officeDocument/2006/relationships/image" Target="../media/image12.png"/><Relationship Id="rId31" Type="http://schemas.openxmlformats.org/officeDocument/2006/relationships/image" Target="../media/image30.png"/><Relationship Id="rId4" Type="http://schemas.openxmlformats.org/officeDocument/2006/relationships/image" Target="../media/image38.svg"/><Relationship Id="rId9" Type="http://schemas.openxmlformats.org/officeDocument/2006/relationships/image" Target="../media/image24.png"/><Relationship Id="rId14" Type="http://schemas.openxmlformats.org/officeDocument/2006/relationships/image" Target="../media/image7.svg"/><Relationship Id="rId22" Type="http://schemas.openxmlformats.org/officeDocument/2006/relationships/image" Target="../media/image15.svg"/><Relationship Id="rId27" Type="http://schemas.openxmlformats.org/officeDocument/2006/relationships/image" Target="../media/image26.png"/><Relationship Id="rId30" Type="http://schemas.openxmlformats.org/officeDocument/2006/relationships/image" Target="../media/image36.svg"/><Relationship Id="rId35" Type="http://schemas.openxmlformats.org/officeDocument/2006/relationships/image" Target="../media/image18.png"/><Relationship Id="rId43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13" Type="http://schemas.openxmlformats.org/officeDocument/2006/relationships/image" Target="../media/image30.png"/><Relationship Id="rId18" Type="http://schemas.openxmlformats.org/officeDocument/2006/relationships/image" Target="../media/image46.png"/><Relationship Id="rId3" Type="http://schemas.openxmlformats.org/officeDocument/2006/relationships/image" Target="../media/image2.jpeg"/><Relationship Id="rId7" Type="http://schemas.openxmlformats.org/officeDocument/2006/relationships/image" Target="../media/image32.png"/><Relationship Id="rId12" Type="http://schemas.openxmlformats.org/officeDocument/2006/relationships/image" Target="../media/image36.svg"/><Relationship Id="rId17" Type="http://schemas.openxmlformats.org/officeDocument/2006/relationships/image" Target="../media/image45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svg"/><Relationship Id="rId11" Type="http://schemas.openxmlformats.org/officeDocument/2006/relationships/image" Target="../media/image35.png"/><Relationship Id="rId5" Type="http://schemas.openxmlformats.org/officeDocument/2006/relationships/image" Target="../media/image24.png"/><Relationship Id="rId15" Type="http://schemas.openxmlformats.org/officeDocument/2006/relationships/image" Target="../media/image28.png"/><Relationship Id="rId10" Type="http://schemas.openxmlformats.org/officeDocument/2006/relationships/image" Target="../media/image27.svg"/><Relationship Id="rId4" Type="http://schemas.openxmlformats.org/officeDocument/2006/relationships/image" Target="../media/image34.png"/><Relationship Id="rId9" Type="http://schemas.openxmlformats.org/officeDocument/2006/relationships/image" Target="../media/image26.png"/><Relationship Id="rId14" Type="http://schemas.openxmlformats.org/officeDocument/2006/relationships/image" Target="../media/image31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svg"/><Relationship Id="rId5" Type="http://schemas.openxmlformats.org/officeDocument/2006/relationships/image" Target="../media/image50.png"/><Relationship Id="rId4" Type="http://schemas.openxmlformats.org/officeDocument/2006/relationships/image" Target="../media/image4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svg"/><Relationship Id="rId18" Type="http://schemas.openxmlformats.org/officeDocument/2006/relationships/image" Target="../media/image52.jpg"/><Relationship Id="rId3" Type="http://schemas.openxmlformats.org/officeDocument/2006/relationships/image" Target="../media/image34.png"/><Relationship Id="rId7" Type="http://schemas.openxmlformats.org/officeDocument/2006/relationships/image" Target="../media/image33.svg"/><Relationship Id="rId12" Type="http://schemas.openxmlformats.org/officeDocument/2006/relationships/image" Target="../media/image30.png"/><Relationship Id="rId17" Type="http://schemas.openxmlformats.org/officeDocument/2006/relationships/image" Target="../media/image46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6.svg"/><Relationship Id="rId5" Type="http://schemas.openxmlformats.org/officeDocument/2006/relationships/image" Target="../media/image25.svg"/><Relationship Id="rId15" Type="http://schemas.openxmlformats.org/officeDocument/2006/relationships/image" Target="../media/image29.svg"/><Relationship Id="rId10" Type="http://schemas.openxmlformats.org/officeDocument/2006/relationships/image" Target="../media/image35.png"/><Relationship Id="rId4" Type="http://schemas.openxmlformats.org/officeDocument/2006/relationships/image" Target="../media/image24.png"/><Relationship Id="rId9" Type="http://schemas.openxmlformats.org/officeDocument/2006/relationships/image" Target="../media/image27.svg"/><Relationship Id="rId1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007" t="-16652" r="-2364" b="-5785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-1391247" y="2389626"/>
            <a:ext cx="13772703" cy="9085249"/>
            <a:chOff x="0" y="0"/>
            <a:chExt cx="18363604" cy="12113666"/>
          </a:xfrm>
        </p:grpSpPr>
        <p:sp>
          <p:nvSpPr>
            <p:cNvPr id="4" name="Freeform 4"/>
            <p:cNvSpPr/>
            <p:nvPr/>
          </p:nvSpPr>
          <p:spPr>
            <a:xfrm flipH="1" flipV="1">
              <a:off x="249712" y="0"/>
              <a:ext cx="18113892" cy="12113666"/>
            </a:xfrm>
            <a:custGeom>
              <a:avLst/>
              <a:gdLst/>
              <a:ahLst/>
              <a:cxnLst/>
              <a:rect l="l" t="t" r="r" b="b"/>
              <a:pathLst>
                <a:path w="18113892" h="12113666">
                  <a:moveTo>
                    <a:pt x="18113892" y="12113666"/>
                  </a:moveTo>
                  <a:lnTo>
                    <a:pt x="0" y="12113666"/>
                  </a:lnTo>
                  <a:lnTo>
                    <a:pt x="0" y="0"/>
                  </a:lnTo>
                  <a:lnTo>
                    <a:pt x="18113892" y="0"/>
                  </a:lnTo>
                  <a:lnTo>
                    <a:pt x="18113892" y="12113666"/>
                  </a:lnTo>
                  <a:close/>
                </a:path>
              </a:pathLst>
            </a:custGeom>
            <a:blipFill>
              <a:blip r:embed="rId4">
                <a:alphaModFix amt="23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9057504"/>
              <a:ext cx="1609162" cy="1993153"/>
            </a:xfrm>
            <a:custGeom>
              <a:avLst/>
              <a:gdLst/>
              <a:ahLst/>
              <a:cxnLst/>
              <a:rect l="l" t="t" r="r" b="b"/>
              <a:pathLst>
                <a:path w="1609162" h="1993153">
                  <a:moveTo>
                    <a:pt x="0" y="0"/>
                  </a:moveTo>
                  <a:lnTo>
                    <a:pt x="1609162" y="0"/>
                  </a:lnTo>
                  <a:lnTo>
                    <a:pt x="1609162" y="1993153"/>
                  </a:lnTo>
                  <a:lnTo>
                    <a:pt x="0" y="19931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18399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>
              <a:off x="4548237" y="9482730"/>
              <a:ext cx="1201703" cy="2207649"/>
            </a:xfrm>
            <a:custGeom>
              <a:avLst/>
              <a:gdLst/>
              <a:ahLst/>
              <a:cxnLst/>
              <a:rect l="l" t="t" r="r" b="b"/>
              <a:pathLst>
                <a:path w="1201703" h="2207649">
                  <a:moveTo>
                    <a:pt x="0" y="0"/>
                  </a:moveTo>
                  <a:lnTo>
                    <a:pt x="1201703" y="0"/>
                  </a:lnTo>
                  <a:lnTo>
                    <a:pt x="1201703" y="2207649"/>
                  </a:lnTo>
                  <a:lnTo>
                    <a:pt x="0" y="22076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alphaModFix amt="18399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174746">
              <a:off x="310947" y="4023171"/>
              <a:ext cx="1680863" cy="2453091"/>
            </a:xfrm>
            <a:custGeom>
              <a:avLst/>
              <a:gdLst/>
              <a:ahLst/>
              <a:cxnLst/>
              <a:rect l="l" t="t" r="r" b="b"/>
              <a:pathLst>
                <a:path w="1680863" h="2453091">
                  <a:moveTo>
                    <a:pt x="0" y="0"/>
                  </a:moveTo>
                  <a:lnTo>
                    <a:pt x="1680862" y="0"/>
                  </a:lnTo>
                  <a:lnTo>
                    <a:pt x="1680862" y="2453091"/>
                  </a:lnTo>
                  <a:lnTo>
                    <a:pt x="0" y="24530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alphaModFix amt="18399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>
              <a:off x="4886792" y="4523001"/>
              <a:ext cx="1553940" cy="1807665"/>
            </a:xfrm>
            <a:custGeom>
              <a:avLst/>
              <a:gdLst/>
              <a:ahLst/>
              <a:cxnLst/>
              <a:rect l="l" t="t" r="r" b="b"/>
              <a:pathLst>
                <a:path w="1553940" h="1807665">
                  <a:moveTo>
                    <a:pt x="0" y="0"/>
                  </a:moveTo>
                  <a:lnTo>
                    <a:pt x="1553940" y="0"/>
                  </a:lnTo>
                  <a:lnTo>
                    <a:pt x="1553940" y="1807665"/>
                  </a:lnTo>
                  <a:lnTo>
                    <a:pt x="0" y="18076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alphaModFix amt="18399"/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>
              <a:off x="6296333" y="8230762"/>
              <a:ext cx="819494" cy="2246400"/>
            </a:xfrm>
            <a:custGeom>
              <a:avLst/>
              <a:gdLst/>
              <a:ahLst/>
              <a:cxnLst/>
              <a:rect l="l" t="t" r="r" b="b"/>
              <a:pathLst>
                <a:path w="819494" h="2246400">
                  <a:moveTo>
                    <a:pt x="0" y="0"/>
                  </a:moveTo>
                  <a:lnTo>
                    <a:pt x="819494" y="0"/>
                  </a:lnTo>
                  <a:lnTo>
                    <a:pt x="819494" y="2246400"/>
                  </a:lnTo>
                  <a:lnTo>
                    <a:pt x="0" y="224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alphaModFix amt="18399"/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2655680" y="8488298"/>
              <a:ext cx="1201703" cy="1988865"/>
            </a:xfrm>
            <a:custGeom>
              <a:avLst/>
              <a:gdLst/>
              <a:ahLst/>
              <a:cxnLst/>
              <a:rect l="l" t="t" r="r" b="b"/>
              <a:pathLst>
                <a:path w="1201703" h="1988865">
                  <a:moveTo>
                    <a:pt x="0" y="0"/>
                  </a:moveTo>
                  <a:lnTo>
                    <a:pt x="1201703" y="0"/>
                  </a:lnTo>
                  <a:lnTo>
                    <a:pt x="1201703" y="1988864"/>
                  </a:lnTo>
                  <a:lnTo>
                    <a:pt x="0" y="19888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alphaModFix amt="18399"/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2462996" y="4773845"/>
              <a:ext cx="2085242" cy="1597816"/>
            </a:xfrm>
            <a:custGeom>
              <a:avLst/>
              <a:gdLst/>
              <a:ahLst/>
              <a:cxnLst/>
              <a:rect l="l" t="t" r="r" b="b"/>
              <a:pathLst>
                <a:path w="2085242" h="1597816">
                  <a:moveTo>
                    <a:pt x="0" y="0"/>
                  </a:moveTo>
                  <a:lnTo>
                    <a:pt x="2085241" y="0"/>
                  </a:lnTo>
                  <a:lnTo>
                    <a:pt x="2085241" y="1597816"/>
                  </a:lnTo>
                  <a:lnTo>
                    <a:pt x="0" y="15978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alphaModFix amt="18399"/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951195" y="6834188"/>
              <a:ext cx="2231324" cy="1522878"/>
            </a:xfrm>
            <a:custGeom>
              <a:avLst/>
              <a:gdLst/>
              <a:ahLst/>
              <a:cxnLst/>
              <a:rect l="l" t="t" r="r" b="b"/>
              <a:pathLst>
                <a:path w="2231324" h="1522878">
                  <a:moveTo>
                    <a:pt x="0" y="0"/>
                  </a:moveTo>
                  <a:lnTo>
                    <a:pt x="2231324" y="0"/>
                  </a:lnTo>
                  <a:lnTo>
                    <a:pt x="2231324" y="1522879"/>
                  </a:lnTo>
                  <a:lnTo>
                    <a:pt x="0" y="15228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alphaModFix amt="18399"/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4292424" y="6864356"/>
              <a:ext cx="1866557" cy="1670569"/>
            </a:xfrm>
            <a:custGeom>
              <a:avLst/>
              <a:gdLst/>
              <a:ahLst/>
              <a:cxnLst/>
              <a:rect l="l" t="t" r="r" b="b"/>
              <a:pathLst>
                <a:path w="1866557" h="1670569">
                  <a:moveTo>
                    <a:pt x="0" y="0"/>
                  </a:moveTo>
                  <a:lnTo>
                    <a:pt x="1866558" y="0"/>
                  </a:lnTo>
                  <a:lnTo>
                    <a:pt x="1866558" y="1670568"/>
                  </a:lnTo>
                  <a:lnTo>
                    <a:pt x="0" y="16705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alphaModFix amt="18399"/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6706080" y="5729835"/>
              <a:ext cx="1854899" cy="1785340"/>
            </a:xfrm>
            <a:custGeom>
              <a:avLst/>
              <a:gdLst/>
              <a:ahLst/>
              <a:cxnLst/>
              <a:rect l="l" t="t" r="r" b="b"/>
              <a:pathLst>
                <a:path w="1854899" h="1785340">
                  <a:moveTo>
                    <a:pt x="0" y="0"/>
                  </a:moveTo>
                  <a:lnTo>
                    <a:pt x="1854899" y="0"/>
                  </a:lnTo>
                  <a:lnTo>
                    <a:pt x="1854899" y="1785341"/>
                  </a:lnTo>
                  <a:lnTo>
                    <a:pt x="0" y="17853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>
                <a:alphaModFix amt="18399"/>
                <a:extLst>
                  <a:ext uri="{96DAC541-7B7A-43D3-8B79-37D633B846F1}">
                    <asvg:svgBlip xmlns:asvg="http://schemas.microsoft.com/office/drawing/2016/SVG/main" r:embed="rId2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7883133" y="7549519"/>
              <a:ext cx="1935618" cy="1362487"/>
            </a:xfrm>
            <a:custGeom>
              <a:avLst/>
              <a:gdLst/>
              <a:ahLst/>
              <a:cxnLst/>
              <a:rect l="l" t="t" r="r" b="b"/>
              <a:pathLst>
                <a:path w="1935618" h="1362487">
                  <a:moveTo>
                    <a:pt x="0" y="0"/>
                  </a:moveTo>
                  <a:lnTo>
                    <a:pt x="1935618" y="0"/>
                  </a:lnTo>
                  <a:lnTo>
                    <a:pt x="1935618" y="1362487"/>
                  </a:lnTo>
                  <a:lnTo>
                    <a:pt x="0" y="13624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>
                <a:alphaModFix amt="18399"/>
                <a:extLst>
                  <a:ext uri="{96DAC541-7B7A-43D3-8B79-37D633B846F1}">
                    <asvg:svgBlip xmlns:asvg="http://schemas.microsoft.com/office/drawing/2016/SVG/main" r:embed="rId2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3358757" y="3054188"/>
              <a:ext cx="1739532" cy="1311778"/>
            </a:xfrm>
            <a:custGeom>
              <a:avLst/>
              <a:gdLst/>
              <a:ahLst/>
              <a:cxnLst/>
              <a:rect l="l" t="t" r="r" b="b"/>
              <a:pathLst>
                <a:path w="1739532" h="1311778">
                  <a:moveTo>
                    <a:pt x="0" y="0"/>
                  </a:moveTo>
                  <a:lnTo>
                    <a:pt x="1739532" y="0"/>
                  </a:lnTo>
                  <a:lnTo>
                    <a:pt x="1739532" y="1311778"/>
                  </a:lnTo>
                  <a:lnTo>
                    <a:pt x="0" y="13117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7">
                <a:alphaModFix amt="18399"/>
                <a:extLst>
                  <a:ext uri="{96DAC541-7B7A-43D3-8B79-37D633B846F1}">
                    <asvg:svgBlip xmlns:asvg="http://schemas.microsoft.com/office/drawing/2016/SVG/main" r:embed="rId2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7883133" y="9381537"/>
              <a:ext cx="1931021" cy="1805504"/>
            </a:xfrm>
            <a:custGeom>
              <a:avLst/>
              <a:gdLst/>
              <a:ahLst/>
              <a:cxnLst/>
              <a:rect l="l" t="t" r="r" b="b"/>
              <a:pathLst>
                <a:path w="1931021" h="1805504">
                  <a:moveTo>
                    <a:pt x="0" y="0"/>
                  </a:moveTo>
                  <a:lnTo>
                    <a:pt x="1931021" y="0"/>
                  </a:lnTo>
                  <a:lnTo>
                    <a:pt x="1931021" y="1805505"/>
                  </a:lnTo>
                  <a:lnTo>
                    <a:pt x="0" y="18055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>
                <a:alphaModFix amt="18399"/>
                <a:extLst>
                  <a:ext uri="{96DAC541-7B7A-43D3-8B79-37D633B846F1}">
                    <asvg:svgBlip xmlns:asvg="http://schemas.microsoft.com/office/drawing/2016/SVG/main" r:embed="rId3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10364710" y="8767746"/>
              <a:ext cx="1646007" cy="1429969"/>
            </a:xfrm>
            <a:custGeom>
              <a:avLst/>
              <a:gdLst/>
              <a:ahLst/>
              <a:cxnLst/>
              <a:rect l="l" t="t" r="r" b="b"/>
              <a:pathLst>
                <a:path w="1646007" h="1429969">
                  <a:moveTo>
                    <a:pt x="0" y="0"/>
                  </a:moveTo>
                  <a:lnTo>
                    <a:pt x="1646007" y="0"/>
                  </a:lnTo>
                  <a:lnTo>
                    <a:pt x="1646007" y="1429968"/>
                  </a:lnTo>
                  <a:lnTo>
                    <a:pt x="0" y="1429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1">
                <a:alphaModFix amt="18399"/>
                <a:extLst>
                  <a:ext uri="{96DAC541-7B7A-43D3-8B79-37D633B846F1}">
                    <asvg:svgBlip xmlns:asvg="http://schemas.microsoft.com/office/drawing/2016/SVG/main" r:embed="rId3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12614898" y="9241297"/>
              <a:ext cx="1290094" cy="1945744"/>
            </a:xfrm>
            <a:custGeom>
              <a:avLst/>
              <a:gdLst/>
              <a:ahLst/>
              <a:cxnLst/>
              <a:rect l="l" t="t" r="r" b="b"/>
              <a:pathLst>
                <a:path w="1290094" h="1945744">
                  <a:moveTo>
                    <a:pt x="0" y="0"/>
                  </a:moveTo>
                  <a:lnTo>
                    <a:pt x="1290094" y="0"/>
                  </a:lnTo>
                  <a:lnTo>
                    <a:pt x="1290094" y="1945745"/>
                  </a:lnTo>
                  <a:lnTo>
                    <a:pt x="0" y="1945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3">
                <a:alphaModFix amt="18399"/>
                <a:extLst>
                  <a:ext uri="{96DAC541-7B7A-43D3-8B79-37D633B846F1}">
                    <asvg:svgBlip xmlns:asvg="http://schemas.microsoft.com/office/drawing/2016/SVG/main" r:embed="rId3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-512995" y="-340651"/>
            <a:ext cx="9214128" cy="6161948"/>
            <a:chOff x="0" y="0"/>
            <a:chExt cx="12285503" cy="8215930"/>
          </a:xfrm>
        </p:grpSpPr>
        <p:sp>
          <p:nvSpPr>
            <p:cNvPr id="21" name="Freeform 21"/>
            <p:cNvSpPr/>
            <p:nvPr/>
          </p:nvSpPr>
          <p:spPr>
            <a:xfrm flipH="1">
              <a:off x="0" y="0"/>
              <a:ext cx="12285503" cy="8215930"/>
            </a:xfrm>
            <a:custGeom>
              <a:avLst/>
              <a:gdLst/>
              <a:ahLst/>
              <a:cxnLst/>
              <a:rect l="l" t="t" r="r" b="b"/>
              <a:pathLst>
                <a:path w="12285503" h="8215930">
                  <a:moveTo>
                    <a:pt x="12285503" y="0"/>
                  </a:moveTo>
                  <a:lnTo>
                    <a:pt x="0" y="0"/>
                  </a:lnTo>
                  <a:lnTo>
                    <a:pt x="0" y="8215930"/>
                  </a:lnTo>
                  <a:lnTo>
                    <a:pt x="12285503" y="8215930"/>
                  </a:lnTo>
                  <a:lnTo>
                    <a:pt x="12285503" y="0"/>
                  </a:lnTo>
                  <a:close/>
                </a:path>
              </a:pathLst>
            </a:custGeom>
            <a:blipFill>
              <a:blip r:embed="rId35">
                <a:alphaModFix amt="304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1054653" y="1894521"/>
              <a:ext cx="1717136" cy="1208697"/>
            </a:xfrm>
            <a:custGeom>
              <a:avLst/>
              <a:gdLst/>
              <a:ahLst/>
              <a:cxnLst/>
              <a:rect l="l" t="t" r="r" b="b"/>
              <a:pathLst>
                <a:path w="1717136" h="1208697">
                  <a:moveTo>
                    <a:pt x="0" y="0"/>
                  </a:moveTo>
                  <a:lnTo>
                    <a:pt x="1717136" y="0"/>
                  </a:lnTo>
                  <a:lnTo>
                    <a:pt x="1717136" y="1208697"/>
                  </a:lnTo>
                  <a:lnTo>
                    <a:pt x="0" y="12086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>
                <a:alphaModFix amt="60800"/>
                <a:extLst>
                  <a:ext uri="{96DAC541-7B7A-43D3-8B79-37D633B846F1}">
                    <asvg:svgBlip xmlns:asvg="http://schemas.microsoft.com/office/drawing/2016/SVG/main" r:embed="rId2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4643629" y="1894521"/>
              <a:ext cx="1230408" cy="1855724"/>
            </a:xfrm>
            <a:custGeom>
              <a:avLst/>
              <a:gdLst/>
              <a:ahLst/>
              <a:cxnLst/>
              <a:rect l="l" t="t" r="r" b="b"/>
              <a:pathLst>
                <a:path w="1230408" h="1855724">
                  <a:moveTo>
                    <a:pt x="0" y="0"/>
                  </a:moveTo>
                  <a:lnTo>
                    <a:pt x="1230407" y="0"/>
                  </a:lnTo>
                  <a:lnTo>
                    <a:pt x="1230407" y="1855724"/>
                  </a:lnTo>
                  <a:lnTo>
                    <a:pt x="0" y="1855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3">
                <a:alphaModFix amt="60800"/>
                <a:extLst>
                  <a:ext uri="{96DAC541-7B7A-43D3-8B79-37D633B846F1}">
                    <asvg:svgBlip xmlns:asvg="http://schemas.microsoft.com/office/drawing/2016/SVG/main" r:embed="rId3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>
              <a:off x="2907330" y="730809"/>
              <a:ext cx="1543183" cy="1163712"/>
            </a:xfrm>
            <a:custGeom>
              <a:avLst/>
              <a:gdLst/>
              <a:ahLst/>
              <a:cxnLst/>
              <a:rect l="l" t="t" r="r" b="b"/>
              <a:pathLst>
                <a:path w="1543183" h="1163712">
                  <a:moveTo>
                    <a:pt x="0" y="0"/>
                  </a:moveTo>
                  <a:lnTo>
                    <a:pt x="1543183" y="0"/>
                  </a:lnTo>
                  <a:lnTo>
                    <a:pt x="1543183" y="1163712"/>
                  </a:lnTo>
                  <a:lnTo>
                    <a:pt x="0" y="11637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7">
                <a:alphaModFix amt="60800"/>
                <a:extLst>
                  <a:ext uri="{96DAC541-7B7A-43D3-8B79-37D633B846F1}">
                    <asvg:svgBlip xmlns:asvg="http://schemas.microsoft.com/office/drawing/2016/SVG/main" r:embed="rId2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1054653" y="4234053"/>
              <a:ext cx="1722781" cy="1408374"/>
            </a:xfrm>
            <a:custGeom>
              <a:avLst/>
              <a:gdLst/>
              <a:ahLst/>
              <a:cxnLst/>
              <a:rect l="l" t="t" r="r" b="b"/>
              <a:pathLst>
                <a:path w="1722781" h="1408374">
                  <a:moveTo>
                    <a:pt x="0" y="0"/>
                  </a:moveTo>
                  <a:lnTo>
                    <a:pt x="1722781" y="0"/>
                  </a:lnTo>
                  <a:lnTo>
                    <a:pt x="1722781" y="1408374"/>
                  </a:lnTo>
                  <a:lnTo>
                    <a:pt x="0" y="14083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6">
                <a:alphaModFix amt="60800"/>
                <a:extLst>
                  <a:ext uri="{96DAC541-7B7A-43D3-8B79-37D633B846F1}">
                    <asvg:svgBlip xmlns:asvg="http://schemas.microsoft.com/office/drawing/2016/SVG/main" r:embed="rId3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>
              <a:off x="6142752" y="530709"/>
              <a:ext cx="1569855" cy="1363811"/>
            </a:xfrm>
            <a:custGeom>
              <a:avLst/>
              <a:gdLst/>
              <a:ahLst/>
              <a:cxnLst/>
              <a:rect l="l" t="t" r="r" b="b"/>
              <a:pathLst>
                <a:path w="1569855" h="1363811">
                  <a:moveTo>
                    <a:pt x="0" y="0"/>
                  </a:moveTo>
                  <a:lnTo>
                    <a:pt x="1569854" y="0"/>
                  </a:lnTo>
                  <a:lnTo>
                    <a:pt x="1569854" y="1363812"/>
                  </a:lnTo>
                  <a:lnTo>
                    <a:pt x="0" y="13638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1">
                <a:alphaModFix amt="60800"/>
                <a:extLst>
                  <a:ext uri="{96DAC541-7B7A-43D3-8B79-37D633B846F1}">
                    <asvg:svgBlip xmlns:asvg="http://schemas.microsoft.com/office/drawing/2016/SVG/main" r:embed="rId3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>
              <a:off x="2956840" y="3103218"/>
              <a:ext cx="1539085" cy="1439045"/>
            </a:xfrm>
            <a:custGeom>
              <a:avLst/>
              <a:gdLst/>
              <a:ahLst/>
              <a:cxnLst/>
              <a:rect l="l" t="t" r="r" b="b"/>
              <a:pathLst>
                <a:path w="1539085" h="1439045">
                  <a:moveTo>
                    <a:pt x="0" y="0"/>
                  </a:moveTo>
                  <a:lnTo>
                    <a:pt x="1539085" y="0"/>
                  </a:lnTo>
                  <a:lnTo>
                    <a:pt x="1539085" y="1439045"/>
                  </a:lnTo>
                  <a:lnTo>
                    <a:pt x="0" y="1439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>
                <a:alphaModFix amt="60800"/>
                <a:extLst>
                  <a:ext uri="{96DAC541-7B7A-43D3-8B79-37D633B846F1}">
                    <asvg:svgBlip xmlns:asvg="http://schemas.microsoft.com/office/drawing/2016/SVG/main" r:embed="rId3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5495105" y="1734425"/>
            <a:ext cx="5478410" cy="5484296"/>
            <a:chOff x="0" y="0"/>
            <a:chExt cx="7304546" cy="7312395"/>
          </a:xfrm>
        </p:grpSpPr>
        <p:sp>
          <p:nvSpPr>
            <p:cNvPr id="29" name="Freeform 29"/>
            <p:cNvSpPr/>
            <p:nvPr/>
          </p:nvSpPr>
          <p:spPr>
            <a:xfrm>
              <a:off x="54251" y="62100"/>
              <a:ext cx="7250295" cy="7250295"/>
            </a:xfrm>
            <a:custGeom>
              <a:avLst/>
              <a:gdLst/>
              <a:ahLst/>
              <a:cxnLst/>
              <a:rect l="l" t="t" r="r" b="b"/>
              <a:pathLst>
                <a:path w="7250295" h="7250295">
                  <a:moveTo>
                    <a:pt x="0" y="0"/>
                  </a:moveTo>
                  <a:lnTo>
                    <a:pt x="7250295" y="0"/>
                  </a:lnTo>
                  <a:lnTo>
                    <a:pt x="7250295" y="7250295"/>
                  </a:lnTo>
                  <a:lnTo>
                    <a:pt x="0" y="72502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8">
                <a:extLst>
                  <a:ext uri="{96DAC541-7B7A-43D3-8B79-37D633B846F1}">
                    <asvg:svgBlip xmlns:asvg="http://schemas.microsoft.com/office/drawing/2016/SVG/main" r:embed="rId3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>
              <a:off x="0" y="0"/>
              <a:ext cx="7250295" cy="7250295"/>
            </a:xfrm>
            <a:custGeom>
              <a:avLst/>
              <a:gdLst/>
              <a:ahLst/>
              <a:cxnLst/>
              <a:rect l="l" t="t" r="r" b="b"/>
              <a:pathLst>
                <a:path w="7250295" h="7250295">
                  <a:moveTo>
                    <a:pt x="0" y="0"/>
                  </a:moveTo>
                  <a:lnTo>
                    <a:pt x="7250295" y="0"/>
                  </a:lnTo>
                  <a:lnTo>
                    <a:pt x="7250295" y="7250295"/>
                  </a:lnTo>
                  <a:lnTo>
                    <a:pt x="0" y="72502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0">
                <a:extLst>
                  <a:ext uri="{96DAC541-7B7A-43D3-8B79-37D633B846F1}">
                    <asvg:svgBlip xmlns:asvg="http://schemas.microsoft.com/office/drawing/2016/SVG/main" r:embed="rId4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1" name="Freeform 31"/>
          <p:cNvSpPr>
            <a:spLocks noChangeAspect="1"/>
          </p:cNvSpPr>
          <p:nvPr/>
        </p:nvSpPr>
        <p:spPr>
          <a:xfrm>
            <a:off x="166181" y="478866"/>
            <a:ext cx="1828800" cy="1829317"/>
          </a:xfrm>
          <a:custGeom>
            <a:avLst/>
            <a:gdLst/>
            <a:ahLst/>
            <a:cxnLst/>
            <a:rect l="l" t="t" r="r" b="b"/>
            <a:pathLst>
              <a:path w="2057982" h="2057982">
                <a:moveTo>
                  <a:pt x="0" y="0"/>
                </a:moveTo>
                <a:lnTo>
                  <a:pt x="2057982" y="0"/>
                </a:lnTo>
                <a:lnTo>
                  <a:pt x="2057982" y="2057982"/>
                </a:lnTo>
                <a:lnTo>
                  <a:pt x="0" y="2057982"/>
                </a:lnTo>
                <a:lnTo>
                  <a:pt x="0" y="0"/>
                </a:lnTo>
                <a:close/>
              </a:path>
            </a:pathLst>
          </a:custGeom>
          <a:blipFill>
            <a:blip r:embed="rId4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2" name="Freeform 32"/>
          <p:cNvSpPr>
            <a:spLocks noChangeAspect="1"/>
          </p:cNvSpPr>
          <p:nvPr/>
        </p:nvSpPr>
        <p:spPr>
          <a:xfrm>
            <a:off x="76200" y="2417275"/>
            <a:ext cx="1828800" cy="1828800"/>
          </a:xfrm>
          <a:custGeom>
            <a:avLst/>
            <a:gdLst/>
            <a:ahLst/>
            <a:cxnLst/>
            <a:rect l="l" t="t" r="r" b="b"/>
            <a:pathLst>
              <a:path w="2199128" h="2199128">
                <a:moveTo>
                  <a:pt x="0" y="0"/>
                </a:moveTo>
                <a:lnTo>
                  <a:pt x="2199128" y="0"/>
                </a:lnTo>
                <a:lnTo>
                  <a:pt x="2199128" y="2199129"/>
                </a:lnTo>
                <a:lnTo>
                  <a:pt x="0" y="2199129"/>
                </a:lnTo>
                <a:lnTo>
                  <a:pt x="0" y="0"/>
                </a:lnTo>
                <a:close/>
              </a:path>
            </a:pathLst>
          </a:custGeom>
          <a:blipFill>
            <a:blip r:embed="rId4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3" name="TextBox 33"/>
          <p:cNvSpPr txBox="1"/>
          <p:nvPr/>
        </p:nvSpPr>
        <p:spPr>
          <a:xfrm>
            <a:off x="8366052" y="455141"/>
            <a:ext cx="9182234" cy="4803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861"/>
              </a:lnSpc>
              <a:spcBef>
                <a:spcPct val="0"/>
              </a:spcBef>
            </a:pPr>
            <a:r>
              <a:rPr lang="en-US" sz="3245" b="1">
                <a:solidFill>
                  <a:srgbClr val="000000"/>
                </a:solidFill>
                <a:latin typeface="Lydian Bold"/>
                <a:ea typeface="Lydian Bold"/>
                <a:cs typeface="Lydian Bold"/>
                <a:sym typeface="Lydian Bold"/>
              </a:rPr>
              <a:t>55th Intersteno Congress—Liverpool, United Kingdom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0040463" y="8530724"/>
            <a:ext cx="7507823" cy="9565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12"/>
              </a:lnSpc>
            </a:pPr>
            <a:r>
              <a:rPr lang="en-US" sz="3203" b="1" i="1">
                <a:solidFill>
                  <a:srgbClr val="000000"/>
                </a:solidFill>
                <a:latin typeface="Lydian Bold Italics"/>
                <a:ea typeface="Lydian Bold Italics"/>
                <a:cs typeface="Lydian Bold Italics"/>
                <a:sym typeface="Lydian Bold Italics"/>
              </a:rPr>
              <a:t>Mr. Christian Dabeh T. Clerigo</a:t>
            </a:r>
          </a:p>
          <a:p>
            <a:pPr algn="ctr">
              <a:lnSpc>
                <a:spcPts val="3812"/>
              </a:lnSpc>
              <a:spcBef>
                <a:spcPct val="0"/>
              </a:spcBef>
            </a:pPr>
            <a:r>
              <a:rPr lang="en-US" sz="3203" b="1" i="1">
                <a:solidFill>
                  <a:srgbClr val="D40000"/>
                </a:solidFill>
                <a:latin typeface="Lydian Bold Italics"/>
                <a:ea typeface="Lydian Bold Italics"/>
                <a:cs typeface="Lydian Bold Italics"/>
                <a:sym typeface="Lydian Bold Italics"/>
              </a:rPr>
              <a:t>Phil</a:t>
            </a:r>
            <a:r>
              <a:rPr lang="en-US" sz="3203" b="1" i="1">
                <a:solidFill>
                  <a:srgbClr val="1800AD"/>
                </a:solidFill>
                <a:latin typeface="Lydian Bold Italics"/>
                <a:ea typeface="Lydian Bold Italics"/>
                <a:cs typeface="Lydian Bold Italics"/>
                <a:sym typeface="Lydian Bold Italics"/>
              </a:rPr>
              <a:t>Steno</a:t>
            </a:r>
            <a:r>
              <a:rPr lang="en-US" sz="3203" b="1" i="1">
                <a:solidFill>
                  <a:srgbClr val="000000"/>
                </a:solidFill>
                <a:latin typeface="Lydian Bold Italics"/>
                <a:ea typeface="Lydian Bold Italics"/>
                <a:cs typeface="Lydian Bold Italics"/>
                <a:sym typeface="Lydian Bold Italics"/>
              </a:rPr>
              <a:t> Ambassador</a:t>
            </a:r>
          </a:p>
        </p:txBody>
      </p:sp>
      <p:sp>
        <p:nvSpPr>
          <p:cNvPr id="35" name="AutoShape 35"/>
          <p:cNvSpPr/>
          <p:nvPr/>
        </p:nvSpPr>
        <p:spPr>
          <a:xfrm flipV="1">
            <a:off x="10112070" y="7970753"/>
            <a:ext cx="7147230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diamond" w="lg" len="lg"/>
            <a:tailEnd type="diamond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37" name="Freeform 37"/>
          <p:cNvSpPr>
            <a:spLocks noChangeAspect="1"/>
          </p:cNvSpPr>
          <p:nvPr/>
        </p:nvSpPr>
        <p:spPr>
          <a:xfrm>
            <a:off x="1623180" y="785000"/>
            <a:ext cx="2847219" cy="2583442"/>
          </a:xfrm>
          <a:custGeom>
            <a:avLst/>
            <a:gdLst/>
            <a:ahLst/>
            <a:cxnLst/>
            <a:rect l="l" t="t" r="r" b="b"/>
            <a:pathLst>
              <a:path w="2878996" h="2592797">
                <a:moveTo>
                  <a:pt x="0" y="0"/>
                </a:moveTo>
                <a:lnTo>
                  <a:pt x="2878996" y="0"/>
                </a:lnTo>
                <a:lnTo>
                  <a:pt x="2878996" y="2592796"/>
                </a:lnTo>
                <a:lnTo>
                  <a:pt x="0" y="2592796"/>
                </a:lnTo>
                <a:lnTo>
                  <a:pt x="0" y="0"/>
                </a:lnTo>
                <a:close/>
              </a:path>
            </a:pathLst>
          </a:custGeom>
          <a:blipFill>
            <a:blip r:embed="rId4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8" name="Freeform 38"/>
          <p:cNvSpPr/>
          <p:nvPr/>
        </p:nvSpPr>
        <p:spPr>
          <a:xfrm>
            <a:off x="-512995" y="3925288"/>
            <a:ext cx="6777604" cy="8215277"/>
          </a:xfrm>
          <a:custGeom>
            <a:avLst/>
            <a:gdLst/>
            <a:ahLst/>
            <a:cxnLst/>
            <a:rect l="l" t="t" r="r" b="b"/>
            <a:pathLst>
              <a:path w="6777604" h="8215277">
                <a:moveTo>
                  <a:pt x="0" y="0"/>
                </a:moveTo>
                <a:lnTo>
                  <a:pt x="6777604" y="0"/>
                </a:lnTo>
                <a:lnTo>
                  <a:pt x="6777604" y="8215277"/>
                </a:lnTo>
                <a:lnTo>
                  <a:pt x="0" y="8215277"/>
                </a:lnTo>
                <a:lnTo>
                  <a:pt x="0" y="0"/>
                </a:lnTo>
                <a:close/>
              </a:path>
            </a:pathLst>
          </a:custGeom>
          <a:blipFill>
            <a:blip r:embed="rId45">
              <a:alphaModFix amt="5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9" name="TextBox 39"/>
          <p:cNvSpPr txBox="1"/>
          <p:nvPr/>
        </p:nvSpPr>
        <p:spPr>
          <a:xfrm>
            <a:off x="10074305" y="1743950"/>
            <a:ext cx="6855465" cy="1682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3263"/>
              </a:lnSpc>
            </a:pPr>
            <a:r>
              <a:rPr lang="en-US" sz="11146">
                <a:solidFill>
                  <a:srgbClr val="001588"/>
                </a:solidFill>
                <a:latin typeface="TD Sulog"/>
                <a:ea typeface="TD Sulog"/>
                <a:cs typeface="TD Sulog"/>
                <a:sym typeface="TD Sulog"/>
              </a:rPr>
              <a:t>Reporting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1183427" y="3480458"/>
            <a:ext cx="5221894" cy="16820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3263"/>
              </a:lnSpc>
            </a:pPr>
            <a:r>
              <a:rPr lang="en-US" sz="11146" dirty="0">
                <a:solidFill>
                  <a:srgbClr val="FE9800"/>
                </a:solidFill>
                <a:latin typeface="TD Sulog"/>
                <a:ea typeface="TD Sulog"/>
                <a:cs typeface="TD Sulog"/>
                <a:sym typeface="TD Sulog"/>
              </a:rPr>
              <a:t>Without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9751477" y="4985013"/>
            <a:ext cx="7016368" cy="16820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3263"/>
              </a:lnSpc>
            </a:pPr>
            <a:r>
              <a:rPr lang="en-US" sz="11146" dirty="0">
                <a:solidFill>
                  <a:srgbClr val="941D14"/>
                </a:solidFill>
                <a:latin typeface="TD Sulog"/>
                <a:ea typeface="TD Sulog"/>
                <a:cs typeface="TD Sulog"/>
                <a:sym typeface="TD Sulog"/>
              </a:rPr>
              <a:t>Barriers: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0983040" y="6702173"/>
            <a:ext cx="5901953" cy="1033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18"/>
              </a:lnSpc>
              <a:spcBef>
                <a:spcPct val="0"/>
              </a:spcBef>
            </a:pPr>
            <a:r>
              <a:rPr lang="en-US" sz="3460" b="1" i="1">
                <a:solidFill>
                  <a:srgbClr val="000000"/>
                </a:solidFill>
                <a:latin typeface="Lydian Bold Italics"/>
                <a:ea typeface="Lydian Bold Italics"/>
                <a:cs typeface="Lydian Bold Italics"/>
                <a:sym typeface="Lydian Bold Italics"/>
              </a:rPr>
              <a:t>PHILIPPINE COURT REPORTING IN A GLOBAL CONTEXT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988"/>
    </mc:Choice>
    <mc:Fallback xmlns="">
      <p:transition spd="slow" advTm="34988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30"/>
          <p:cNvSpPr txBox="1"/>
          <p:nvPr/>
        </p:nvSpPr>
        <p:spPr>
          <a:xfrm>
            <a:off x="3846317" y="1317438"/>
            <a:ext cx="10595366" cy="778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125"/>
              </a:lnSpc>
            </a:pPr>
            <a:r>
              <a:rPr lang="en-US" sz="5200" spc="300" dirty="0">
                <a:solidFill>
                  <a:srgbClr val="001588"/>
                </a:solidFill>
                <a:latin typeface="TD Sulog"/>
                <a:ea typeface="TD Sulog"/>
                <a:cs typeface="TD Sulog"/>
                <a:sym typeface="TD Sulog"/>
              </a:rPr>
              <a:t>Stenography in the Philippines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7086600" y="5402442"/>
            <a:ext cx="10210800" cy="27924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23752" lvl="1">
              <a:lnSpc>
                <a:spcPts val="5495"/>
              </a:lnSpc>
            </a:pPr>
            <a:r>
              <a:rPr lang="en-US" sz="3600" dirty="0">
                <a:solidFill>
                  <a:srgbClr val="000000"/>
                </a:solidFill>
                <a:latin typeface="Helvetica Hebrew"/>
                <a:ea typeface="Helvetica Hebrew"/>
                <a:cs typeface="Helvetica Hebrew"/>
                <a:sym typeface="Helvetica Hebrew"/>
              </a:rPr>
              <a:t>Congressional</a:t>
            </a:r>
            <a:r>
              <a:rPr lang="en-US" sz="3925" dirty="0">
                <a:solidFill>
                  <a:srgbClr val="000000"/>
                </a:solidFill>
                <a:latin typeface="Helvetica Hebrew"/>
                <a:ea typeface="Helvetica Hebrew"/>
                <a:cs typeface="Helvetica Hebrew"/>
                <a:sym typeface="Helvetica Hebrew"/>
              </a:rPr>
              <a:t> stenographers in the </a:t>
            </a:r>
            <a:r>
              <a:rPr lang="en-US" sz="3925" b="1" dirty="0">
                <a:solidFill>
                  <a:srgbClr val="000000"/>
                </a:solidFill>
                <a:latin typeface="Helvetica Hebrew Bold"/>
                <a:ea typeface="Helvetica Hebrew Bold"/>
                <a:cs typeface="Helvetica Hebrew Bold"/>
                <a:sym typeface="Helvetica Hebrew Bold"/>
              </a:rPr>
              <a:t>House of Representatives</a:t>
            </a:r>
            <a:r>
              <a:rPr lang="en-US" sz="3925" dirty="0">
                <a:solidFill>
                  <a:srgbClr val="000000"/>
                </a:solidFill>
                <a:latin typeface="Helvetica Hebrew"/>
                <a:ea typeface="Helvetica Hebrew"/>
                <a:cs typeface="Helvetica Hebrew"/>
                <a:sym typeface="Helvetica Hebrew"/>
              </a:rPr>
              <a:t> (Legislative Staff Officers) record all bills, passages, proceedings, and House matters.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7467600" y="3241376"/>
            <a:ext cx="9668885" cy="19021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552"/>
              </a:lnSpc>
            </a:pPr>
            <a:r>
              <a:rPr lang="en-US" sz="5400" dirty="0">
                <a:solidFill>
                  <a:srgbClr val="941D14"/>
                </a:solidFill>
                <a:latin typeface="TD Sulog"/>
                <a:ea typeface="TD Sulog"/>
                <a:cs typeface="TD Sulog"/>
                <a:sym typeface="TD Sulog"/>
              </a:rPr>
              <a:t>Legislative Staff Officers</a:t>
            </a:r>
            <a:br>
              <a:rPr lang="en-US" sz="5400" dirty="0">
                <a:solidFill>
                  <a:srgbClr val="941D14"/>
                </a:solidFill>
                <a:latin typeface="TD Sulog"/>
                <a:ea typeface="TD Sulog"/>
                <a:cs typeface="TD Sulog"/>
                <a:sym typeface="TD Sulog"/>
              </a:rPr>
            </a:br>
            <a:r>
              <a:rPr lang="en-US" sz="5400" dirty="0">
                <a:solidFill>
                  <a:srgbClr val="941D14"/>
                </a:solidFill>
                <a:latin typeface="TD Sulog"/>
                <a:ea typeface="TD Sulog"/>
                <a:cs typeface="TD Sulog"/>
                <a:sym typeface="TD Sulog"/>
              </a:rPr>
              <a:t>(House of Representatives)</a:t>
            </a:r>
          </a:p>
        </p:txBody>
      </p:sp>
      <p:sp>
        <p:nvSpPr>
          <p:cNvPr id="38" name="TextBox 38">
            <a:extLst>
              <a:ext uri="{FF2B5EF4-FFF2-40B4-BE49-F238E27FC236}">
                <a16:creationId xmlns:a16="http://schemas.microsoft.com/office/drawing/2014/main" id="{A5604F3F-8CCD-0E64-7C9A-83707FF85377}"/>
              </a:ext>
            </a:extLst>
          </p:cNvPr>
          <p:cNvSpPr txBox="1"/>
          <p:nvPr/>
        </p:nvSpPr>
        <p:spPr>
          <a:xfrm>
            <a:off x="5228791" y="9540358"/>
            <a:ext cx="8079096" cy="3999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94"/>
              </a:lnSpc>
              <a:spcBef>
                <a:spcPct val="0"/>
              </a:spcBef>
            </a:pPr>
            <a:r>
              <a:rPr lang="en-US" sz="2000" b="1" i="1" dirty="0">
                <a:solidFill>
                  <a:srgbClr val="000000">
                    <a:alpha val="37647"/>
                  </a:srgbClr>
                </a:solidFill>
                <a:latin typeface="Lydian Bold Italics"/>
                <a:ea typeface="Lydian Bold Italics"/>
                <a:cs typeface="Lydian Bold Italics"/>
                <a:sym typeface="Lydian Bold Italics"/>
              </a:rPr>
              <a:t>Reporting Without Barriers: </a:t>
            </a:r>
            <a:r>
              <a:rPr lang="en-US" sz="2000" dirty="0">
                <a:solidFill>
                  <a:srgbClr val="000000">
                    <a:alpha val="36863"/>
                  </a:srgbClr>
                </a:solidFill>
                <a:latin typeface="Lydian"/>
                <a:ea typeface="Lydian"/>
                <a:cs typeface="Lydian"/>
                <a:sym typeface="Lydian"/>
              </a:rPr>
              <a:t>Philippine Court Reporting in a Global Context</a:t>
            </a:r>
          </a:p>
        </p:txBody>
      </p:sp>
      <p:sp>
        <p:nvSpPr>
          <p:cNvPr id="40" name="Freeform 28">
            <a:extLst>
              <a:ext uri="{FF2B5EF4-FFF2-40B4-BE49-F238E27FC236}">
                <a16:creationId xmlns:a16="http://schemas.microsoft.com/office/drawing/2014/main" id="{E0A74A96-FF38-6CD5-F456-72E0C21B9F64}"/>
              </a:ext>
            </a:extLst>
          </p:cNvPr>
          <p:cNvSpPr/>
          <p:nvPr/>
        </p:nvSpPr>
        <p:spPr>
          <a:xfrm>
            <a:off x="707015" y="2095500"/>
            <a:ext cx="5715000" cy="3260021"/>
          </a:xfrm>
          <a:custGeom>
            <a:avLst/>
            <a:gdLst/>
            <a:ahLst/>
            <a:cxnLst/>
            <a:rect l="l" t="t" r="r" b="b"/>
            <a:pathLst>
              <a:path w="6933241" h="3954945">
                <a:moveTo>
                  <a:pt x="0" y="0"/>
                </a:moveTo>
                <a:lnTo>
                  <a:pt x="6933241" y="0"/>
                </a:lnTo>
                <a:lnTo>
                  <a:pt x="6933241" y="3954945"/>
                </a:lnTo>
                <a:lnTo>
                  <a:pt x="0" y="39549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2" name="Freeform 32">
            <a:extLst>
              <a:ext uri="{FF2B5EF4-FFF2-40B4-BE49-F238E27FC236}">
                <a16:creationId xmlns:a16="http://schemas.microsoft.com/office/drawing/2014/main" id="{4D8E1F3B-828D-F7ED-090C-B10BFA1215AC}"/>
              </a:ext>
            </a:extLst>
          </p:cNvPr>
          <p:cNvSpPr/>
          <p:nvPr/>
        </p:nvSpPr>
        <p:spPr>
          <a:xfrm>
            <a:off x="707015" y="5365790"/>
            <a:ext cx="5715000" cy="3603772"/>
          </a:xfrm>
          <a:custGeom>
            <a:avLst/>
            <a:gdLst/>
            <a:ahLst/>
            <a:cxnLst/>
            <a:rect l="l" t="t" r="r" b="b"/>
            <a:pathLst>
              <a:path w="6873834" h="4423439">
                <a:moveTo>
                  <a:pt x="0" y="0"/>
                </a:moveTo>
                <a:lnTo>
                  <a:pt x="6873834" y="0"/>
                </a:lnTo>
                <a:lnTo>
                  <a:pt x="6873834" y="4423439"/>
                </a:lnTo>
                <a:lnTo>
                  <a:pt x="0" y="442343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38"/>
    </mc:Choice>
    <mc:Fallback xmlns="">
      <p:transition spd="slow" advTm="1438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5C532F-EBDD-A0E0-0DA5-AD8F02D273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 29">
            <a:extLst>
              <a:ext uri="{FF2B5EF4-FFF2-40B4-BE49-F238E27FC236}">
                <a16:creationId xmlns:a16="http://schemas.microsoft.com/office/drawing/2014/main" id="{93DE976E-F192-6F65-4DA1-19885721113B}"/>
              </a:ext>
            </a:extLst>
          </p:cNvPr>
          <p:cNvSpPr/>
          <p:nvPr/>
        </p:nvSpPr>
        <p:spPr>
          <a:xfrm>
            <a:off x="707015" y="2644962"/>
            <a:ext cx="6608185" cy="5681434"/>
          </a:xfrm>
          <a:custGeom>
            <a:avLst/>
            <a:gdLst/>
            <a:ahLst/>
            <a:cxnLst/>
            <a:rect l="l" t="t" r="r" b="b"/>
            <a:pathLst>
              <a:path w="7290486" h="6293740">
                <a:moveTo>
                  <a:pt x="0" y="0"/>
                </a:moveTo>
                <a:lnTo>
                  <a:pt x="7290486" y="0"/>
                </a:lnTo>
                <a:lnTo>
                  <a:pt x="7290486" y="6293740"/>
                </a:lnTo>
                <a:lnTo>
                  <a:pt x="0" y="62937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TextBox 30">
            <a:extLst>
              <a:ext uri="{FF2B5EF4-FFF2-40B4-BE49-F238E27FC236}">
                <a16:creationId xmlns:a16="http://schemas.microsoft.com/office/drawing/2014/main" id="{C0253B91-16E1-AF21-C878-A03323777D74}"/>
              </a:ext>
            </a:extLst>
          </p:cNvPr>
          <p:cNvSpPr txBox="1"/>
          <p:nvPr/>
        </p:nvSpPr>
        <p:spPr>
          <a:xfrm>
            <a:off x="3846317" y="1317438"/>
            <a:ext cx="10595366" cy="778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125"/>
              </a:lnSpc>
            </a:pPr>
            <a:r>
              <a:rPr lang="en-US" sz="5200" spc="300" dirty="0">
                <a:solidFill>
                  <a:srgbClr val="001588"/>
                </a:solidFill>
                <a:latin typeface="TD Sulog"/>
                <a:ea typeface="TD Sulog"/>
                <a:cs typeface="TD Sulog"/>
                <a:sym typeface="TD Sulog"/>
              </a:rPr>
              <a:t>Stenography in the Philippines</a:t>
            </a:r>
          </a:p>
        </p:txBody>
      </p:sp>
      <p:sp>
        <p:nvSpPr>
          <p:cNvPr id="31" name="TextBox 31">
            <a:extLst>
              <a:ext uri="{FF2B5EF4-FFF2-40B4-BE49-F238E27FC236}">
                <a16:creationId xmlns:a16="http://schemas.microsoft.com/office/drawing/2014/main" id="{0DB081E1-5B54-1917-F6C3-AA2ACC818144}"/>
              </a:ext>
            </a:extLst>
          </p:cNvPr>
          <p:cNvSpPr txBox="1"/>
          <p:nvPr/>
        </p:nvSpPr>
        <p:spPr>
          <a:xfrm>
            <a:off x="7912100" y="4638607"/>
            <a:ext cx="9148495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/>
            <a:r>
              <a:rPr lang="en-US" sz="3600" dirty="0">
                <a:solidFill>
                  <a:srgbClr val="000000"/>
                </a:solidFill>
                <a:latin typeface="Helvetica Hebrew"/>
                <a:ea typeface="Helvetica Hebrew"/>
                <a:cs typeface="Helvetica Hebrew"/>
                <a:sym typeface="Helvetica Hebrew"/>
              </a:rPr>
              <a:t>Congressional stenographers in the </a:t>
            </a:r>
            <a:r>
              <a:rPr lang="en-US" sz="3600" b="1" dirty="0">
                <a:solidFill>
                  <a:srgbClr val="000000"/>
                </a:solidFill>
                <a:latin typeface="Helvetica Hebrew Bold"/>
                <a:ea typeface="Helvetica Hebrew Bold"/>
                <a:cs typeface="Helvetica Hebrew Bold"/>
                <a:sym typeface="Helvetica Hebrew Bold"/>
              </a:rPr>
              <a:t>Senate</a:t>
            </a:r>
            <a:r>
              <a:rPr lang="en-US" sz="3600" dirty="0">
                <a:solidFill>
                  <a:srgbClr val="000000"/>
                </a:solidFill>
                <a:latin typeface="Helvetica Hebrew"/>
                <a:ea typeface="Helvetica Hebrew"/>
                <a:cs typeface="Helvetica Hebrew"/>
                <a:sym typeface="Helvetica Hebrew"/>
              </a:rPr>
              <a:t> (Legislative Staff Officers) record all matters dealt in the Upper House and make accurate transcriptions of proceedings.</a:t>
            </a:r>
          </a:p>
        </p:txBody>
      </p:sp>
      <p:sp>
        <p:nvSpPr>
          <p:cNvPr id="34" name="TextBox 34">
            <a:extLst>
              <a:ext uri="{FF2B5EF4-FFF2-40B4-BE49-F238E27FC236}">
                <a16:creationId xmlns:a16="http://schemas.microsoft.com/office/drawing/2014/main" id="{B0AF73F4-2469-0B54-C7AC-30E86A36FBEB}"/>
              </a:ext>
            </a:extLst>
          </p:cNvPr>
          <p:cNvSpPr txBox="1"/>
          <p:nvPr/>
        </p:nvSpPr>
        <p:spPr>
          <a:xfrm>
            <a:off x="7912100" y="3403939"/>
            <a:ext cx="9668885" cy="8904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552"/>
              </a:lnSpc>
            </a:pPr>
            <a:r>
              <a:rPr lang="en-US" sz="4400" dirty="0">
                <a:solidFill>
                  <a:srgbClr val="941D14"/>
                </a:solidFill>
                <a:latin typeface="TD Sulog"/>
                <a:ea typeface="TD Sulog"/>
                <a:cs typeface="TD Sulog"/>
                <a:sym typeface="TD Sulog"/>
              </a:rPr>
              <a:t>Legislative Staff Officers (Senate)</a:t>
            </a:r>
          </a:p>
        </p:txBody>
      </p:sp>
      <p:sp>
        <p:nvSpPr>
          <p:cNvPr id="35" name="TextBox 35">
            <a:extLst>
              <a:ext uri="{FF2B5EF4-FFF2-40B4-BE49-F238E27FC236}">
                <a16:creationId xmlns:a16="http://schemas.microsoft.com/office/drawing/2014/main" id="{095E624D-BDFC-984D-4D68-3E487E007508}"/>
              </a:ext>
            </a:extLst>
          </p:cNvPr>
          <p:cNvSpPr txBox="1"/>
          <p:nvPr/>
        </p:nvSpPr>
        <p:spPr>
          <a:xfrm>
            <a:off x="694315" y="8355075"/>
            <a:ext cx="6608185" cy="3901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248"/>
              </a:lnSpc>
            </a:pPr>
            <a:r>
              <a:rPr lang="en-US" sz="2320" dirty="0">
                <a:solidFill>
                  <a:srgbClr val="000000"/>
                </a:solidFill>
                <a:latin typeface="Aptos Narrow" panose="020B0004020202020204" pitchFamily="34" charset="0"/>
                <a:ea typeface="Helvetica Hebrew Italics"/>
                <a:cs typeface="Arial" panose="020B0604020202020204" pitchFamily="34" charset="0"/>
                <a:sym typeface="Helvetica Hebrew Italics"/>
              </a:rPr>
              <a:t>Photo Credits: Facebook: Philippine Star</a:t>
            </a:r>
          </a:p>
        </p:txBody>
      </p:sp>
      <p:sp>
        <p:nvSpPr>
          <p:cNvPr id="38" name="TextBox 38">
            <a:extLst>
              <a:ext uri="{FF2B5EF4-FFF2-40B4-BE49-F238E27FC236}">
                <a16:creationId xmlns:a16="http://schemas.microsoft.com/office/drawing/2014/main" id="{27FF9AE5-4ED3-3262-C616-A8BFEF43A76F}"/>
              </a:ext>
            </a:extLst>
          </p:cNvPr>
          <p:cNvSpPr txBox="1"/>
          <p:nvPr/>
        </p:nvSpPr>
        <p:spPr>
          <a:xfrm>
            <a:off x="5228791" y="9540358"/>
            <a:ext cx="8079096" cy="3999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94"/>
              </a:lnSpc>
              <a:spcBef>
                <a:spcPct val="0"/>
              </a:spcBef>
            </a:pPr>
            <a:r>
              <a:rPr lang="en-US" sz="2000" b="1" i="1" dirty="0">
                <a:solidFill>
                  <a:srgbClr val="000000">
                    <a:alpha val="37647"/>
                  </a:srgbClr>
                </a:solidFill>
                <a:latin typeface="Lydian Bold Italics"/>
                <a:ea typeface="Lydian Bold Italics"/>
                <a:cs typeface="Lydian Bold Italics"/>
                <a:sym typeface="Lydian Bold Italics"/>
              </a:rPr>
              <a:t>Reporting Without Barriers: </a:t>
            </a:r>
            <a:r>
              <a:rPr lang="en-US" sz="2000" dirty="0">
                <a:solidFill>
                  <a:srgbClr val="000000">
                    <a:alpha val="36863"/>
                  </a:srgbClr>
                </a:solidFill>
                <a:latin typeface="Lydian"/>
                <a:ea typeface="Lydian"/>
                <a:cs typeface="Lydian"/>
                <a:sym typeface="Lydian"/>
              </a:rPr>
              <a:t>Philippine Court Reporting in a Global Context</a:t>
            </a:r>
          </a:p>
        </p:txBody>
      </p:sp>
    </p:spTree>
    <p:extLst>
      <p:ext uri="{BB962C8B-B14F-4D97-AF65-F5344CB8AC3E}">
        <p14:creationId xmlns:p14="http://schemas.microsoft.com/office/powerpoint/2010/main" val="4025390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8"/>
    </mc:Choice>
    <mc:Fallback xmlns="">
      <p:transition spd="slow" advTm="688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4"/>
          <p:cNvSpPr txBox="1"/>
          <p:nvPr/>
        </p:nvSpPr>
        <p:spPr>
          <a:xfrm>
            <a:off x="3846317" y="973389"/>
            <a:ext cx="10595366" cy="778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25"/>
              </a:lnSpc>
            </a:pPr>
            <a:r>
              <a:rPr lang="en-US" sz="5147" dirty="0">
                <a:solidFill>
                  <a:srgbClr val="001588"/>
                </a:solidFill>
                <a:latin typeface="TD Sulog"/>
                <a:ea typeface="TD Sulog"/>
                <a:cs typeface="TD Sulog"/>
                <a:sym typeface="TD Sulog"/>
              </a:rPr>
              <a:t>NCRA A to Z Program</a:t>
            </a:r>
          </a:p>
        </p:txBody>
      </p:sp>
      <p:sp>
        <p:nvSpPr>
          <p:cNvPr id="4" name="TextBox 38">
            <a:extLst>
              <a:ext uri="{FF2B5EF4-FFF2-40B4-BE49-F238E27FC236}">
                <a16:creationId xmlns:a16="http://schemas.microsoft.com/office/drawing/2014/main" id="{C8163AA5-7311-D59E-C831-DFAEA95EFB92}"/>
              </a:ext>
            </a:extLst>
          </p:cNvPr>
          <p:cNvSpPr txBox="1"/>
          <p:nvPr/>
        </p:nvSpPr>
        <p:spPr>
          <a:xfrm>
            <a:off x="5228791" y="9540358"/>
            <a:ext cx="8079096" cy="3999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94"/>
              </a:lnSpc>
              <a:spcBef>
                <a:spcPct val="0"/>
              </a:spcBef>
            </a:pPr>
            <a:r>
              <a:rPr lang="en-US" sz="2000" b="1" i="1" dirty="0">
                <a:solidFill>
                  <a:srgbClr val="000000">
                    <a:alpha val="37647"/>
                  </a:srgbClr>
                </a:solidFill>
                <a:latin typeface="Lydian Bold Italics"/>
                <a:ea typeface="Lydian Bold Italics"/>
                <a:cs typeface="Lydian Bold Italics"/>
                <a:sym typeface="Lydian Bold Italics"/>
              </a:rPr>
              <a:t>Reporting Without Barriers: </a:t>
            </a:r>
            <a:r>
              <a:rPr lang="en-US" sz="2000" dirty="0">
                <a:solidFill>
                  <a:srgbClr val="000000">
                    <a:alpha val="36863"/>
                  </a:srgbClr>
                </a:solidFill>
                <a:latin typeface="Lydian"/>
                <a:ea typeface="Lydian"/>
                <a:cs typeface="Lydian"/>
                <a:sym typeface="Lydian"/>
              </a:rPr>
              <a:t>Philippine Court Reporting in a Global Context</a:t>
            </a:r>
          </a:p>
        </p:txBody>
      </p:sp>
      <p:pic>
        <p:nvPicPr>
          <p:cNvPr id="6" name="a-to-z-logo_without-tagline_download.jpg" descr="a-to-z-logo_without-tagline_download.jpg">
            <a:extLst>
              <a:ext uri="{FF2B5EF4-FFF2-40B4-BE49-F238E27FC236}">
                <a16:creationId xmlns:a16="http://schemas.microsoft.com/office/drawing/2014/main" id="{86E001B6-830D-8EEF-49D6-4ED006F76F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20600" y="3467100"/>
            <a:ext cx="4348829" cy="2949956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Is a seven-week introduction to Steno Machine Shorthand…">
            <a:extLst>
              <a:ext uri="{FF2B5EF4-FFF2-40B4-BE49-F238E27FC236}">
                <a16:creationId xmlns:a16="http://schemas.microsoft.com/office/drawing/2014/main" id="{D0EEF100-FA9F-087F-E03C-A28182EBBDB5}"/>
              </a:ext>
            </a:extLst>
          </p:cNvPr>
          <p:cNvSpPr txBox="1"/>
          <p:nvPr/>
        </p:nvSpPr>
        <p:spPr>
          <a:xfrm>
            <a:off x="1143000" y="2392470"/>
            <a:ext cx="10595366" cy="61811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marL="617361" indent="-617361" algn="l" defTabSz="821531">
              <a:spcBef>
                <a:spcPts val="4500"/>
              </a:spcBef>
              <a:buSzPct val="49000"/>
              <a:buBlip>
                <a:blip r:embed="rId4"/>
              </a:buBlip>
              <a:defRPr sz="6200" b="0">
                <a:latin typeface="+mn-lt"/>
                <a:ea typeface="+mn-ea"/>
                <a:cs typeface="+mn-cs"/>
                <a:sym typeface="Helvetica Neue Medium"/>
              </a:defRPr>
            </a:pPr>
            <a:r>
              <a:rPr sz="4000" dirty="0">
                <a:latin typeface="Arial" panose="020B0604020202020204" pitchFamily="34" charset="0"/>
                <a:cs typeface="Arial" panose="020B0604020202020204" pitchFamily="34" charset="0"/>
              </a:rPr>
              <a:t>Is a seven-week introduction to Steno Machine Shorthand </a:t>
            </a:r>
          </a:p>
          <a:p>
            <a:pPr marL="617361" indent="-617361" algn="l" defTabSz="821531">
              <a:spcBef>
                <a:spcPts val="4500"/>
              </a:spcBef>
              <a:buSzPct val="40000"/>
              <a:buBlip>
                <a:blip r:embed="rId4"/>
              </a:buBlip>
              <a:defRPr sz="6200" b="0">
                <a:latin typeface="+mn-lt"/>
                <a:ea typeface="+mn-ea"/>
                <a:cs typeface="+mn-cs"/>
                <a:sym typeface="Helvetica Neue Medium"/>
              </a:defRPr>
            </a:pPr>
            <a:r>
              <a:rPr sz="4000" dirty="0">
                <a:latin typeface="Arial" panose="020B0604020202020204" pitchFamily="34" charset="0"/>
                <a:cs typeface="Arial" panose="020B0604020202020204" pitchFamily="34" charset="0"/>
              </a:rPr>
              <a:t>participants learn how to write the alphabet and numbers in steno. </a:t>
            </a:r>
          </a:p>
          <a:p>
            <a:pPr marL="617361" indent="-617361" algn="l" defTabSz="821531">
              <a:spcBef>
                <a:spcPts val="4500"/>
              </a:spcBef>
              <a:buSzPct val="40000"/>
              <a:buBlip>
                <a:blip r:embed="rId4"/>
              </a:buBlip>
              <a:defRPr sz="6200" b="0">
                <a:latin typeface="+mn-lt"/>
                <a:ea typeface="+mn-ea"/>
                <a:cs typeface="+mn-cs"/>
                <a:sym typeface="Helvetica Neue Medium"/>
              </a:defRPr>
            </a:pPr>
            <a:r>
              <a:rPr sz="4000" dirty="0">
                <a:latin typeface="Arial" panose="020B0604020202020204" pitchFamily="34" charset="0"/>
                <a:cs typeface="Arial" panose="020B0604020202020204" pitchFamily="34" charset="0"/>
              </a:rPr>
              <a:t>This program does not follow any particular theory. Participants use loaner steno machines during sessions and outside practice.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44"/>
    </mc:Choice>
    <mc:Fallback xmlns="">
      <p:transition spd="slow" advTm="2144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1693F4-C02C-A2A6-7F24-EED5CE1A31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4">
            <a:extLst>
              <a:ext uri="{FF2B5EF4-FFF2-40B4-BE49-F238E27FC236}">
                <a16:creationId xmlns:a16="http://schemas.microsoft.com/office/drawing/2014/main" id="{5C48352A-E4B1-8153-6A7B-4B99E705177E}"/>
              </a:ext>
            </a:extLst>
          </p:cNvPr>
          <p:cNvSpPr txBox="1"/>
          <p:nvPr/>
        </p:nvSpPr>
        <p:spPr>
          <a:xfrm>
            <a:off x="3846317" y="909434"/>
            <a:ext cx="10595366" cy="15645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125"/>
              </a:lnSpc>
            </a:pPr>
            <a:r>
              <a:rPr lang="en-US" sz="5200" spc="300" dirty="0">
                <a:solidFill>
                  <a:srgbClr val="001588"/>
                </a:solidFill>
                <a:latin typeface="TD Sulog"/>
                <a:ea typeface="TD Sulog"/>
                <a:cs typeface="TD Sulog"/>
                <a:sym typeface="TD Sulog"/>
              </a:rPr>
              <a:t>Impact of NCRA A to Z in the Philippines</a:t>
            </a:r>
          </a:p>
        </p:txBody>
      </p:sp>
      <p:sp>
        <p:nvSpPr>
          <p:cNvPr id="3" name="TextBox 38">
            <a:extLst>
              <a:ext uri="{FF2B5EF4-FFF2-40B4-BE49-F238E27FC236}">
                <a16:creationId xmlns:a16="http://schemas.microsoft.com/office/drawing/2014/main" id="{C8FD292A-449E-5DA9-E611-96F31E99B525}"/>
              </a:ext>
            </a:extLst>
          </p:cNvPr>
          <p:cNvSpPr txBox="1"/>
          <p:nvPr/>
        </p:nvSpPr>
        <p:spPr>
          <a:xfrm>
            <a:off x="5228791" y="9540358"/>
            <a:ext cx="8079096" cy="3999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94"/>
              </a:lnSpc>
              <a:spcBef>
                <a:spcPct val="0"/>
              </a:spcBef>
            </a:pPr>
            <a:r>
              <a:rPr lang="en-US" sz="2000" b="1" i="1" dirty="0">
                <a:solidFill>
                  <a:srgbClr val="000000">
                    <a:alpha val="37647"/>
                  </a:srgbClr>
                </a:solidFill>
                <a:latin typeface="Lydian Bold Italics"/>
                <a:ea typeface="Lydian Bold Italics"/>
                <a:cs typeface="Lydian Bold Italics"/>
                <a:sym typeface="Lydian Bold Italics"/>
              </a:rPr>
              <a:t>Reporting Without Barriers: </a:t>
            </a:r>
            <a:r>
              <a:rPr lang="en-US" sz="2000" dirty="0">
                <a:solidFill>
                  <a:srgbClr val="000000">
                    <a:alpha val="36863"/>
                  </a:srgbClr>
                </a:solidFill>
                <a:latin typeface="Lydian"/>
                <a:ea typeface="Lydian"/>
                <a:cs typeface="Lydian"/>
                <a:sym typeface="Lydian"/>
              </a:rPr>
              <a:t>Philippine Court Reporting in a Global Context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635084-01BF-833C-0AE1-81CBAA9D3BE7}"/>
              </a:ext>
            </a:extLst>
          </p:cNvPr>
          <p:cNvSpPr txBox="1"/>
          <p:nvPr/>
        </p:nvSpPr>
        <p:spPr>
          <a:xfrm>
            <a:off x="1346200" y="2977126"/>
            <a:ext cx="9429750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Arial Nova" panose="020B0504020202020204" pitchFamily="34" charset="0"/>
                <a:cs typeface="Arial" panose="020B0604020202020204" pitchFamily="34" charset="0"/>
              </a:rPr>
              <a:t> </a:t>
            </a:r>
            <a:r>
              <a:rPr lang="en-US" sz="3200" b="1" dirty="0">
                <a:solidFill>
                  <a:srgbClr val="001588"/>
                </a:solidFill>
                <a:latin typeface="Arial Nova" panose="020B0504020202020204" pitchFamily="34" charset="0"/>
                <a:cs typeface="Arial" panose="020B0604020202020204" pitchFamily="34" charset="0"/>
              </a:rPr>
              <a:t>Promotes Awareness</a:t>
            </a:r>
          </a:p>
          <a:p>
            <a:r>
              <a:rPr lang="en-US" sz="3200" dirty="0">
                <a:latin typeface="Arial Nova" panose="020B0504020202020204" pitchFamily="34" charset="0"/>
                <a:cs typeface="Arial" panose="020B0604020202020204" pitchFamily="34" charset="0"/>
              </a:rPr>
              <a:t>Introduces students and professionals to machine shorthand and modern court reporting. </a:t>
            </a:r>
          </a:p>
          <a:p>
            <a:endParaRPr lang="en-US" sz="3200" dirty="0">
              <a:latin typeface="Arial Nova" panose="020B05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>
                <a:solidFill>
                  <a:srgbClr val="001588"/>
                </a:solidFill>
                <a:latin typeface="Arial Nova" panose="020B0504020202020204" pitchFamily="34" charset="0"/>
                <a:cs typeface="Arial" panose="020B0604020202020204" pitchFamily="34" charset="0"/>
              </a:rPr>
              <a:t>Develops Future Talent</a:t>
            </a:r>
          </a:p>
          <a:p>
            <a:r>
              <a:rPr lang="en-US" sz="3200" dirty="0">
                <a:latin typeface="Arial Nova" panose="020B0504020202020204" pitchFamily="34" charset="0"/>
                <a:cs typeface="Arial" panose="020B0604020202020204" pitchFamily="34" charset="0"/>
              </a:rPr>
              <a:t>Inspires students to pursue careers in court reporting, captioning, and </a:t>
            </a:r>
            <a:r>
              <a:rPr lang="en-US" sz="3200" dirty="0" err="1">
                <a:latin typeface="Arial Nova" panose="020B0504020202020204" pitchFamily="34" charset="0"/>
                <a:cs typeface="Arial" panose="020B0604020202020204" pitchFamily="34" charset="0"/>
              </a:rPr>
              <a:t>realtime</a:t>
            </a:r>
            <a:r>
              <a:rPr lang="en-US" sz="3200" dirty="0">
                <a:latin typeface="Arial Nova" panose="020B0504020202020204" pitchFamily="34" charset="0"/>
                <a:cs typeface="Arial" panose="020B0604020202020204" pitchFamily="34" charset="0"/>
              </a:rPr>
              <a:t> transcription. </a:t>
            </a:r>
          </a:p>
          <a:p>
            <a:endParaRPr lang="en-US" sz="3200" dirty="0">
              <a:latin typeface="Arial Nova" panose="020B05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>
                <a:solidFill>
                  <a:srgbClr val="001588"/>
                </a:solidFill>
                <a:latin typeface="Arial Nova" panose="020B0504020202020204" pitchFamily="34" charset="0"/>
                <a:cs typeface="Arial" panose="020B0604020202020204" pitchFamily="34" charset="0"/>
              </a:rPr>
              <a:t>Supports Educational Institutions</a:t>
            </a:r>
          </a:p>
          <a:p>
            <a:r>
              <a:rPr lang="en-US" sz="3200" dirty="0">
                <a:latin typeface="Arial Nova" panose="020B0504020202020204" pitchFamily="34" charset="0"/>
                <a:cs typeface="Arial" panose="020B0604020202020204" pitchFamily="34" charset="0"/>
              </a:rPr>
              <a:t>Encourages schools to adopt modern stenography teaching methods and international best practices.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4E6BEA-211A-114A-E915-C9F1D42D11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00" y="2650757"/>
            <a:ext cx="5562600" cy="312896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420E61E-5C78-CEBD-AB40-EB3DE880DF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53800" y="5731726"/>
            <a:ext cx="5562600" cy="312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608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12"/>
    </mc:Choice>
    <mc:Fallback xmlns="">
      <p:transition spd="slow" advTm="912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2"/>
          <p:cNvSpPr/>
          <p:nvPr/>
        </p:nvSpPr>
        <p:spPr>
          <a:xfrm>
            <a:off x="12316968" y="2674620"/>
            <a:ext cx="5417820" cy="2880360"/>
          </a:xfrm>
          <a:prstGeom prst="roundRect">
            <a:avLst>
              <a:gd name="adj" fmla="val 3333"/>
            </a:avLst>
          </a:prstGeom>
          <a:noFill/>
          <a:ln>
            <a:solidFill>
              <a:srgbClr val="001588"/>
            </a:solidFill>
          </a:ln>
        </p:spPr>
        <p:txBody>
          <a:bodyPr/>
          <a:lstStyle/>
          <a:p>
            <a:endParaRPr lang="en-US" sz="2700"/>
          </a:p>
        </p:txBody>
      </p:sp>
      <p:sp>
        <p:nvSpPr>
          <p:cNvPr id="2" name="Text 0"/>
          <p:cNvSpPr/>
          <p:nvPr/>
        </p:nvSpPr>
        <p:spPr>
          <a:xfrm>
            <a:off x="754380" y="940224"/>
            <a:ext cx="10972800" cy="4800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kern="0" spc="300" dirty="0">
                <a:solidFill>
                  <a:srgbClr val="C00000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THE CHALLENGE</a:t>
            </a:r>
            <a:endParaRPr lang="en-US" sz="3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822960" y="2674620"/>
            <a:ext cx="5417820" cy="2880360"/>
          </a:xfrm>
          <a:prstGeom prst="roundRect">
            <a:avLst>
              <a:gd name="adj" fmla="val 3333"/>
            </a:avLst>
          </a:prstGeom>
          <a:noFill/>
          <a:ln>
            <a:solidFill>
              <a:srgbClr val="001588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endParaRPr lang="en-US" sz="2700"/>
          </a:p>
        </p:txBody>
      </p:sp>
      <p:sp>
        <p:nvSpPr>
          <p:cNvPr id="5" name="Shape 3"/>
          <p:cNvSpPr/>
          <p:nvPr/>
        </p:nvSpPr>
        <p:spPr>
          <a:xfrm>
            <a:off x="1124712" y="2948940"/>
            <a:ext cx="493776" cy="493776"/>
          </a:xfrm>
          <a:prstGeom prst="ellipse">
            <a:avLst/>
          </a:prstGeom>
          <a:solidFill>
            <a:srgbClr val="001588"/>
          </a:solidFill>
          <a:ln/>
        </p:spPr>
        <p:txBody>
          <a:bodyPr/>
          <a:lstStyle/>
          <a:p>
            <a:endParaRPr lang="en-US" sz="2700"/>
          </a:p>
        </p:txBody>
      </p:sp>
      <p:sp>
        <p:nvSpPr>
          <p:cNvPr id="6" name="Text 4"/>
          <p:cNvSpPr/>
          <p:nvPr/>
        </p:nvSpPr>
        <p:spPr>
          <a:xfrm>
            <a:off x="1124712" y="2948940"/>
            <a:ext cx="49377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950" b="1" dirty="0">
                <a:solidFill>
                  <a:srgbClr val="FFC000"/>
                </a:solidFill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1</a:t>
            </a:r>
            <a:endParaRPr lang="en-US" sz="195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1772793" y="2921508"/>
            <a:ext cx="47320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Language Diversity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1165860" y="3847979"/>
            <a:ext cx="4732020" cy="13030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dirty="0"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Testimony in a regional dialect, filtered through an interpreter, transcribed in English — three chances to lose precision.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6569964" y="2674620"/>
            <a:ext cx="5417820" cy="2880360"/>
          </a:xfrm>
          <a:prstGeom prst="roundRect">
            <a:avLst>
              <a:gd name="adj" fmla="val 3333"/>
            </a:avLst>
          </a:prstGeom>
          <a:noFill/>
          <a:ln>
            <a:solidFill>
              <a:srgbClr val="001588"/>
            </a:solidFill>
          </a:ln>
        </p:spPr>
        <p:txBody>
          <a:bodyPr/>
          <a:lstStyle/>
          <a:p>
            <a:endParaRPr lang="en-US" sz="2700"/>
          </a:p>
        </p:txBody>
      </p:sp>
      <p:sp>
        <p:nvSpPr>
          <p:cNvPr id="10" name="Shape 8"/>
          <p:cNvSpPr/>
          <p:nvPr/>
        </p:nvSpPr>
        <p:spPr>
          <a:xfrm>
            <a:off x="6871716" y="2948940"/>
            <a:ext cx="493776" cy="493776"/>
          </a:xfrm>
          <a:prstGeom prst="ellipse">
            <a:avLst/>
          </a:prstGeom>
          <a:solidFill>
            <a:srgbClr val="001588"/>
          </a:solidFill>
          <a:ln/>
        </p:spPr>
        <p:txBody>
          <a:bodyPr/>
          <a:lstStyle/>
          <a:p>
            <a:endParaRPr lang="en-US" sz="2700"/>
          </a:p>
        </p:txBody>
      </p:sp>
      <p:sp>
        <p:nvSpPr>
          <p:cNvPr id="11" name="Text 9"/>
          <p:cNvSpPr/>
          <p:nvPr/>
        </p:nvSpPr>
        <p:spPr>
          <a:xfrm>
            <a:off x="6871716" y="2948940"/>
            <a:ext cx="49377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950" b="1" dirty="0">
                <a:solidFill>
                  <a:srgbClr val="FFC000"/>
                </a:solidFill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2</a:t>
            </a:r>
            <a:endParaRPr lang="en-US" sz="195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7490041" y="2894076"/>
            <a:ext cx="47320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Caseload &amp; Backlogs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932156" y="3649874"/>
            <a:ext cx="4732020" cy="13030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dirty="0"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Heavy dockets leave stenographers producing transcripts under time pressure across multiple simultaneous cases.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12618720" y="2948940"/>
            <a:ext cx="493776" cy="493776"/>
          </a:xfrm>
          <a:prstGeom prst="ellipse">
            <a:avLst/>
          </a:prstGeom>
          <a:solidFill>
            <a:srgbClr val="001588"/>
          </a:solidFill>
          <a:ln/>
        </p:spPr>
        <p:txBody>
          <a:bodyPr/>
          <a:lstStyle/>
          <a:p>
            <a:endParaRPr lang="en-US" sz="2700"/>
          </a:p>
        </p:txBody>
      </p:sp>
      <p:sp>
        <p:nvSpPr>
          <p:cNvPr id="16" name="Text 14"/>
          <p:cNvSpPr/>
          <p:nvPr/>
        </p:nvSpPr>
        <p:spPr>
          <a:xfrm>
            <a:off x="12618720" y="2948940"/>
            <a:ext cx="49377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950" b="1" dirty="0">
                <a:solidFill>
                  <a:srgbClr val="F0B429"/>
                </a:solidFill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3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13293978" y="2907569"/>
            <a:ext cx="47320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Geographic Dispersion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2592700" y="3858237"/>
            <a:ext cx="4732020" cy="13030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dirty="0"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A nation of islands creates challenges in delivering training, technology, and opportunities to aspiring court reporters nationwide.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850153" y="5840842"/>
            <a:ext cx="5417820" cy="2880360"/>
          </a:xfrm>
          <a:prstGeom prst="roundRect">
            <a:avLst>
              <a:gd name="adj" fmla="val 3333"/>
            </a:avLst>
          </a:prstGeom>
          <a:noFill/>
          <a:ln>
            <a:solidFill>
              <a:srgbClr val="001588"/>
            </a:solidFill>
          </a:ln>
        </p:spPr>
        <p:txBody>
          <a:bodyPr/>
          <a:lstStyle/>
          <a:p>
            <a:endParaRPr lang="en-US" sz="2700"/>
          </a:p>
        </p:txBody>
      </p:sp>
      <p:sp>
        <p:nvSpPr>
          <p:cNvPr id="20" name="Shape 18"/>
          <p:cNvSpPr/>
          <p:nvPr/>
        </p:nvSpPr>
        <p:spPr>
          <a:xfrm>
            <a:off x="1124712" y="6158484"/>
            <a:ext cx="493776" cy="493776"/>
          </a:xfrm>
          <a:prstGeom prst="ellipse">
            <a:avLst/>
          </a:prstGeom>
          <a:solidFill>
            <a:srgbClr val="001588"/>
          </a:solidFill>
          <a:ln/>
        </p:spPr>
        <p:txBody>
          <a:bodyPr/>
          <a:lstStyle/>
          <a:p>
            <a:endParaRPr lang="en-US" sz="2700"/>
          </a:p>
        </p:txBody>
      </p:sp>
      <p:sp>
        <p:nvSpPr>
          <p:cNvPr id="21" name="Text 19"/>
          <p:cNvSpPr/>
          <p:nvPr/>
        </p:nvSpPr>
        <p:spPr>
          <a:xfrm>
            <a:off x="1124712" y="6158484"/>
            <a:ext cx="49377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950" b="1" dirty="0">
                <a:solidFill>
                  <a:srgbClr val="FFC000"/>
                </a:solidFill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4</a:t>
            </a:r>
            <a:endParaRPr lang="en-US" sz="195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1772793" y="6140437"/>
            <a:ext cx="47320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rgbClr val="1B2A4A"/>
                </a:solidFill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Uneven Technology Access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1185497" y="6969902"/>
            <a:ext cx="4732020" cy="13030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dirty="0"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CAT software and digital recording are common in urban courts but inconsistent in provincial and rural branches.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6589256" y="5845851"/>
            <a:ext cx="5417820" cy="2880360"/>
          </a:xfrm>
          <a:prstGeom prst="roundRect">
            <a:avLst>
              <a:gd name="adj" fmla="val 3333"/>
            </a:avLst>
          </a:prstGeom>
          <a:noFill/>
          <a:ln>
            <a:solidFill>
              <a:srgbClr val="001588"/>
            </a:solidFill>
          </a:ln>
        </p:spPr>
        <p:txBody>
          <a:bodyPr/>
          <a:lstStyle/>
          <a:p>
            <a:endParaRPr lang="en-US" sz="2700"/>
          </a:p>
        </p:txBody>
      </p:sp>
      <p:sp>
        <p:nvSpPr>
          <p:cNvPr id="25" name="Shape 23"/>
          <p:cNvSpPr/>
          <p:nvPr/>
        </p:nvSpPr>
        <p:spPr>
          <a:xfrm>
            <a:off x="6871716" y="6158484"/>
            <a:ext cx="493776" cy="493776"/>
          </a:xfrm>
          <a:prstGeom prst="ellipse">
            <a:avLst/>
          </a:prstGeom>
          <a:solidFill>
            <a:srgbClr val="001588"/>
          </a:solidFill>
          <a:ln/>
        </p:spPr>
        <p:txBody>
          <a:bodyPr/>
          <a:lstStyle/>
          <a:p>
            <a:endParaRPr lang="en-US" sz="2700"/>
          </a:p>
        </p:txBody>
      </p:sp>
      <p:sp>
        <p:nvSpPr>
          <p:cNvPr id="26" name="Text 24"/>
          <p:cNvSpPr/>
          <p:nvPr/>
        </p:nvSpPr>
        <p:spPr>
          <a:xfrm>
            <a:off x="6871716" y="6158484"/>
            <a:ext cx="49377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950" b="1" dirty="0">
                <a:solidFill>
                  <a:srgbClr val="F0B429"/>
                </a:solidFill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5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7508489" y="6140437"/>
            <a:ext cx="47320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rgbClr val="1B2A4A"/>
                </a:solidFill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Training Pipeline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6903618" y="7124700"/>
            <a:ext cx="4732020" cy="13030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dirty="0"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Formal shorthand and stenotype instruction has narrowed as fewer schools teach it, tightening the supply of new stenographers.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12343472" y="5884164"/>
            <a:ext cx="5417820" cy="2880360"/>
          </a:xfrm>
          <a:prstGeom prst="roundRect">
            <a:avLst>
              <a:gd name="adj" fmla="val 3333"/>
            </a:avLst>
          </a:prstGeom>
          <a:noFill/>
          <a:ln>
            <a:solidFill>
              <a:srgbClr val="001588"/>
            </a:solidFill>
          </a:ln>
        </p:spPr>
        <p:txBody>
          <a:bodyPr/>
          <a:lstStyle/>
          <a:p>
            <a:endParaRPr lang="en-US" sz="2700"/>
          </a:p>
        </p:txBody>
      </p:sp>
      <p:sp>
        <p:nvSpPr>
          <p:cNvPr id="30" name="Shape 28"/>
          <p:cNvSpPr/>
          <p:nvPr/>
        </p:nvSpPr>
        <p:spPr>
          <a:xfrm>
            <a:off x="12618720" y="6158484"/>
            <a:ext cx="493776" cy="493776"/>
          </a:xfrm>
          <a:prstGeom prst="ellipse">
            <a:avLst/>
          </a:prstGeom>
          <a:solidFill>
            <a:srgbClr val="001588"/>
          </a:solidFill>
          <a:ln/>
        </p:spPr>
        <p:txBody>
          <a:bodyPr/>
          <a:lstStyle/>
          <a:p>
            <a:endParaRPr lang="en-US" sz="2700"/>
          </a:p>
        </p:txBody>
      </p:sp>
      <p:sp>
        <p:nvSpPr>
          <p:cNvPr id="31" name="Text 29"/>
          <p:cNvSpPr/>
          <p:nvPr/>
        </p:nvSpPr>
        <p:spPr>
          <a:xfrm>
            <a:off x="12618720" y="6158484"/>
            <a:ext cx="49377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950" b="1" dirty="0">
                <a:solidFill>
                  <a:srgbClr val="F0B429"/>
                </a:solidFill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6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13293978" y="6107661"/>
            <a:ext cx="47320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rgbClr val="1B2A4A"/>
                </a:solidFill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Access to Justice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12618720" y="6998649"/>
            <a:ext cx="4732020" cy="13030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dirty="0"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Litigants with disabilities, limited literacy, or no shared language with the court risk being underserved by the record itself.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 33"/>
          <p:cNvSpPr/>
          <p:nvPr/>
        </p:nvSpPr>
        <p:spPr>
          <a:xfrm>
            <a:off x="16911828" y="9710928"/>
            <a:ext cx="685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1275" dirty="0">
                <a:solidFill>
                  <a:srgbClr val="5C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275" dirty="0"/>
          </a:p>
        </p:txBody>
      </p:sp>
      <p:sp>
        <p:nvSpPr>
          <p:cNvPr id="39" name="TextBox 37">
            <a:extLst>
              <a:ext uri="{FF2B5EF4-FFF2-40B4-BE49-F238E27FC236}">
                <a16:creationId xmlns:a16="http://schemas.microsoft.com/office/drawing/2014/main" id="{FECA9A2E-1E08-1AB8-ED50-4456E72E8BD3}"/>
              </a:ext>
            </a:extLst>
          </p:cNvPr>
          <p:cNvSpPr txBox="1"/>
          <p:nvPr/>
        </p:nvSpPr>
        <p:spPr>
          <a:xfrm>
            <a:off x="839002" y="1612308"/>
            <a:ext cx="13828690" cy="7309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676"/>
              </a:lnSpc>
            </a:pPr>
            <a:r>
              <a:rPr lang="en-US" sz="4769" spc="300" dirty="0">
                <a:solidFill>
                  <a:srgbClr val="001588"/>
                </a:solidFill>
                <a:latin typeface="TD Sulog"/>
                <a:ea typeface="TD Sulog"/>
                <a:cs typeface="TD Sulog"/>
                <a:sym typeface="TD Sulog"/>
              </a:rPr>
              <a:t>Barriers to a Reliable Record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79"/>
    </mc:Choice>
    <mc:Fallback xmlns="">
      <p:transition spd="slow" advTm="6479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48360" y="756412"/>
            <a:ext cx="10972800" cy="4800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b="1" kern="0" spc="300" dirty="0">
                <a:solidFill>
                  <a:srgbClr val="C00000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A PATH FORWARD</a:t>
            </a:r>
            <a:endParaRPr lang="en-US" sz="3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822960" y="1028700"/>
            <a:ext cx="164592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800" b="1" dirty="0">
                <a:solidFill>
                  <a:srgbClr val="001588"/>
                </a:solidFill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Toward Reporting without Barriers</a:t>
            </a:r>
            <a:endParaRPr lang="en-US" sz="4800" dirty="0">
              <a:solidFill>
                <a:srgbClr val="00158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853173" y="2861310"/>
            <a:ext cx="685800" cy="685800"/>
          </a:xfrm>
          <a:prstGeom prst="roundRect">
            <a:avLst>
              <a:gd name="adj" fmla="val 16000"/>
            </a:avLst>
          </a:prstGeom>
          <a:solidFill>
            <a:srgbClr val="1B2A4A"/>
          </a:solidFill>
          <a:ln/>
        </p:spPr>
        <p:txBody>
          <a:bodyPr/>
          <a:lstStyle/>
          <a:p>
            <a:endParaRPr lang="en-US" sz="2700"/>
          </a:p>
        </p:txBody>
      </p:sp>
      <p:sp>
        <p:nvSpPr>
          <p:cNvPr id="5" name="Text 3"/>
          <p:cNvSpPr/>
          <p:nvPr/>
        </p:nvSpPr>
        <p:spPr>
          <a:xfrm>
            <a:off x="853173" y="2861310"/>
            <a:ext cx="685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400" b="1" dirty="0">
                <a:solidFill>
                  <a:srgbClr val="F0B42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1740167" y="2798064"/>
            <a:ext cx="630936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Standardize digital tools nationwide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8092440" y="2798064"/>
            <a:ext cx="912114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5000"/>
              </a:lnSpc>
            </a:pPr>
            <a:r>
              <a:rPr lang="en-US" sz="2400" dirty="0">
                <a:solidFill>
                  <a:srgbClr val="5C6B85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Extend CAT software and digital audio backup to every circuit and municipal court, not only urban centers.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848360" y="4145280"/>
            <a:ext cx="685800" cy="685800"/>
          </a:xfrm>
          <a:prstGeom prst="roundRect">
            <a:avLst>
              <a:gd name="adj" fmla="val 16000"/>
            </a:avLst>
          </a:prstGeom>
          <a:solidFill>
            <a:srgbClr val="1B2A4A"/>
          </a:solidFill>
          <a:ln/>
        </p:spPr>
        <p:txBody>
          <a:bodyPr/>
          <a:lstStyle/>
          <a:p>
            <a:endParaRPr lang="en-US" sz="2700"/>
          </a:p>
        </p:txBody>
      </p:sp>
      <p:sp>
        <p:nvSpPr>
          <p:cNvPr id="9" name="Text 7"/>
          <p:cNvSpPr/>
          <p:nvPr/>
        </p:nvSpPr>
        <p:spPr>
          <a:xfrm>
            <a:off x="848360" y="4145280"/>
            <a:ext cx="685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400" b="1" dirty="0">
                <a:solidFill>
                  <a:srgbClr val="F0B42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1783080" y="4057396"/>
            <a:ext cx="630936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Rebuild the training pipeline</a:t>
            </a:r>
            <a:endParaRPr lang="en-US" sz="2800" dirty="0"/>
          </a:p>
        </p:txBody>
      </p:sp>
      <p:sp>
        <p:nvSpPr>
          <p:cNvPr id="11" name="Text 9"/>
          <p:cNvSpPr/>
          <p:nvPr/>
        </p:nvSpPr>
        <p:spPr>
          <a:xfrm>
            <a:off x="8092440" y="4020820"/>
            <a:ext cx="912114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5000"/>
              </a:lnSpc>
            </a:pPr>
            <a:r>
              <a:rPr lang="en-US" sz="2400" dirty="0">
                <a:solidFill>
                  <a:srgbClr val="5C6B85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Partner with schools and Civil Service programs to restore formal stenography and CAT instruction.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818147" y="5189982"/>
            <a:ext cx="685800" cy="685800"/>
          </a:xfrm>
          <a:prstGeom prst="roundRect">
            <a:avLst>
              <a:gd name="adj" fmla="val 16000"/>
            </a:avLst>
          </a:prstGeom>
          <a:solidFill>
            <a:srgbClr val="1B2A4A"/>
          </a:solidFill>
          <a:ln/>
        </p:spPr>
        <p:txBody>
          <a:bodyPr/>
          <a:lstStyle/>
          <a:p>
            <a:endParaRPr lang="en-US" sz="2700"/>
          </a:p>
        </p:txBody>
      </p:sp>
      <p:sp>
        <p:nvSpPr>
          <p:cNvPr id="13" name="Text 11"/>
          <p:cNvSpPr/>
          <p:nvPr/>
        </p:nvSpPr>
        <p:spPr>
          <a:xfrm>
            <a:off x="818147" y="5189982"/>
            <a:ext cx="685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400" b="1" dirty="0">
                <a:solidFill>
                  <a:srgbClr val="F0B42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1783080" y="5135372"/>
            <a:ext cx="630936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Integrate court interpretation</a:t>
            </a:r>
            <a:endParaRPr lang="en-US" sz="2800" dirty="0"/>
          </a:p>
        </p:txBody>
      </p:sp>
      <p:sp>
        <p:nvSpPr>
          <p:cNvPr id="15" name="Text 13"/>
          <p:cNvSpPr/>
          <p:nvPr/>
        </p:nvSpPr>
        <p:spPr>
          <a:xfrm>
            <a:off x="8092440" y="5239512"/>
            <a:ext cx="912114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5000"/>
              </a:lnSpc>
            </a:pPr>
            <a:r>
              <a:rPr lang="en-US" sz="2400" dirty="0">
                <a:solidFill>
                  <a:srgbClr val="5C6B85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Formalize interpreter protocols for the country's major regional languages alongside stenographic capture.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822960" y="6210300"/>
            <a:ext cx="685800" cy="685800"/>
          </a:xfrm>
          <a:prstGeom prst="roundRect">
            <a:avLst>
              <a:gd name="adj" fmla="val 16000"/>
            </a:avLst>
          </a:prstGeom>
          <a:solidFill>
            <a:srgbClr val="1B2A4A"/>
          </a:solidFill>
          <a:ln/>
        </p:spPr>
        <p:txBody>
          <a:bodyPr/>
          <a:lstStyle/>
          <a:p>
            <a:endParaRPr lang="en-US" sz="2700"/>
          </a:p>
        </p:txBody>
      </p:sp>
      <p:sp>
        <p:nvSpPr>
          <p:cNvPr id="17" name="Text 15"/>
          <p:cNvSpPr/>
          <p:nvPr/>
        </p:nvSpPr>
        <p:spPr>
          <a:xfrm>
            <a:off x="822960" y="6210300"/>
            <a:ext cx="685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400" b="1" dirty="0">
                <a:solidFill>
                  <a:srgbClr val="F0B42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400" dirty="0"/>
          </a:p>
        </p:txBody>
      </p:sp>
      <p:sp>
        <p:nvSpPr>
          <p:cNvPr id="18" name="Text 16"/>
          <p:cNvSpPr/>
          <p:nvPr/>
        </p:nvSpPr>
        <p:spPr>
          <a:xfrm>
            <a:off x="1740167" y="6168500"/>
            <a:ext cx="630936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Benchmark against Intersteno</a:t>
            </a:r>
            <a:endParaRPr lang="en-US" sz="2800" dirty="0"/>
          </a:p>
        </p:txBody>
      </p:sp>
      <p:sp>
        <p:nvSpPr>
          <p:cNvPr id="19" name="Text 17"/>
          <p:cNvSpPr/>
          <p:nvPr/>
        </p:nvSpPr>
        <p:spPr>
          <a:xfrm>
            <a:off x="8092440" y="6295644"/>
            <a:ext cx="912114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5000"/>
              </a:lnSpc>
            </a:pPr>
            <a:r>
              <a:rPr lang="en-US" sz="2400" dirty="0">
                <a:solidFill>
                  <a:srgbClr val="5C6B85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Adopt shared international speed, accuracy, and certification standards to raise and compare performance.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853173" y="7472680"/>
            <a:ext cx="685800" cy="685800"/>
          </a:xfrm>
          <a:prstGeom prst="roundRect">
            <a:avLst>
              <a:gd name="adj" fmla="val 16000"/>
            </a:avLst>
          </a:prstGeom>
          <a:solidFill>
            <a:srgbClr val="1B2A4A"/>
          </a:solidFill>
          <a:ln/>
        </p:spPr>
        <p:txBody>
          <a:bodyPr/>
          <a:lstStyle/>
          <a:p>
            <a:endParaRPr lang="en-US" sz="2700"/>
          </a:p>
        </p:txBody>
      </p:sp>
      <p:sp>
        <p:nvSpPr>
          <p:cNvPr id="21" name="Text 19"/>
          <p:cNvSpPr/>
          <p:nvPr/>
        </p:nvSpPr>
        <p:spPr>
          <a:xfrm>
            <a:off x="853173" y="7472680"/>
            <a:ext cx="685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400" b="1" dirty="0">
                <a:solidFill>
                  <a:srgbClr val="F0B42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2400" dirty="0"/>
          </a:p>
        </p:txBody>
      </p:sp>
      <p:sp>
        <p:nvSpPr>
          <p:cNvPr id="22" name="Text 20"/>
          <p:cNvSpPr/>
          <p:nvPr/>
        </p:nvSpPr>
        <p:spPr>
          <a:xfrm>
            <a:off x="1740167" y="7472680"/>
            <a:ext cx="630936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Expand accessible captioning</a:t>
            </a:r>
            <a:endParaRPr lang="en-US" sz="2800" dirty="0"/>
          </a:p>
        </p:txBody>
      </p:sp>
      <p:sp>
        <p:nvSpPr>
          <p:cNvPr id="23" name="Text 21"/>
          <p:cNvSpPr/>
          <p:nvPr/>
        </p:nvSpPr>
        <p:spPr>
          <a:xfrm>
            <a:off x="8092440" y="7532116"/>
            <a:ext cx="912114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5000"/>
              </a:lnSpc>
            </a:pPr>
            <a:r>
              <a:rPr lang="en-US" sz="2400" dirty="0">
                <a:solidFill>
                  <a:srgbClr val="5C6B85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Pilot real-time captioning for litigants with hearing loss or limited literacy, starting in major urban courts.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685800" y="9710928"/>
            <a:ext cx="13030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75" i="1" dirty="0">
                <a:solidFill>
                  <a:srgbClr val="5C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REPORTING WITHOUT BARRIERS  ·  INTERSTENO DIAMESIC CONFERENCE — SCIENTIFIC COMMITTEE</a:t>
            </a:r>
            <a:endParaRPr lang="en-US" sz="1275" dirty="0"/>
          </a:p>
        </p:txBody>
      </p:sp>
      <p:sp>
        <p:nvSpPr>
          <p:cNvPr id="25" name="Text 23"/>
          <p:cNvSpPr/>
          <p:nvPr/>
        </p:nvSpPr>
        <p:spPr>
          <a:xfrm>
            <a:off x="16911828" y="9710928"/>
            <a:ext cx="685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1275" dirty="0">
                <a:solidFill>
                  <a:srgbClr val="5C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275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07" t="-16652" r="-2364" b="-5785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3222723" y="953822"/>
            <a:ext cx="7254781" cy="7262577"/>
            <a:chOff x="0" y="0"/>
            <a:chExt cx="9673041" cy="9683436"/>
          </a:xfrm>
        </p:grpSpPr>
        <p:sp>
          <p:nvSpPr>
            <p:cNvPr id="4" name="Freeform 4"/>
            <p:cNvSpPr/>
            <p:nvPr/>
          </p:nvSpPr>
          <p:spPr>
            <a:xfrm>
              <a:off x="71841" y="82236"/>
              <a:ext cx="9601200" cy="9601200"/>
            </a:xfrm>
            <a:custGeom>
              <a:avLst/>
              <a:gdLst/>
              <a:ahLst/>
              <a:cxnLst/>
              <a:rect l="l" t="t" r="r" b="b"/>
              <a:pathLst>
                <a:path w="9601200" h="9601200">
                  <a:moveTo>
                    <a:pt x="0" y="0"/>
                  </a:moveTo>
                  <a:lnTo>
                    <a:pt x="9601200" y="0"/>
                  </a:lnTo>
                  <a:lnTo>
                    <a:pt x="9601200" y="9601200"/>
                  </a:lnTo>
                  <a:lnTo>
                    <a:pt x="0" y="96012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0"/>
              <a:ext cx="9601200" cy="9601200"/>
            </a:xfrm>
            <a:custGeom>
              <a:avLst/>
              <a:gdLst/>
              <a:ahLst/>
              <a:cxnLst/>
              <a:rect l="l" t="t" r="r" b="b"/>
              <a:pathLst>
                <a:path w="9601200" h="9601200">
                  <a:moveTo>
                    <a:pt x="0" y="0"/>
                  </a:moveTo>
                  <a:lnTo>
                    <a:pt x="9601200" y="0"/>
                  </a:lnTo>
                  <a:lnTo>
                    <a:pt x="9601200" y="9601200"/>
                  </a:lnTo>
                  <a:lnTo>
                    <a:pt x="0" y="96012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Freeform 6"/>
          <p:cNvSpPr/>
          <p:nvPr/>
        </p:nvSpPr>
        <p:spPr>
          <a:xfrm flipH="1" flipV="1">
            <a:off x="-2274500" y="1860345"/>
            <a:ext cx="13585419" cy="9085249"/>
          </a:xfrm>
          <a:custGeom>
            <a:avLst/>
            <a:gdLst/>
            <a:ahLst/>
            <a:cxnLst/>
            <a:rect l="l" t="t" r="r" b="b"/>
            <a:pathLst>
              <a:path w="13585419" h="9085249">
                <a:moveTo>
                  <a:pt x="13585419" y="9085250"/>
                </a:moveTo>
                <a:lnTo>
                  <a:pt x="0" y="9085250"/>
                </a:lnTo>
                <a:lnTo>
                  <a:pt x="0" y="0"/>
                </a:lnTo>
                <a:lnTo>
                  <a:pt x="13585419" y="0"/>
                </a:lnTo>
                <a:lnTo>
                  <a:pt x="13585419" y="908525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flipH="1">
            <a:off x="-340855" y="-722663"/>
            <a:ext cx="9214128" cy="6161948"/>
          </a:xfrm>
          <a:custGeom>
            <a:avLst/>
            <a:gdLst/>
            <a:ahLst/>
            <a:cxnLst/>
            <a:rect l="l" t="t" r="r" b="b"/>
            <a:pathLst>
              <a:path w="9214128" h="6161948">
                <a:moveTo>
                  <a:pt x="9214127" y="0"/>
                </a:moveTo>
                <a:lnTo>
                  <a:pt x="0" y="0"/>
                </a:lnTo>
                <a:lnTo>
                  <a:pt x="0" y="6161947"/>
                </a:lnTo>
                <a:lnTo>
                  <a:pt x="9214127" y="6161947"/>
                </a:lnTo>
                <a:lnTo>
                  <a:pt x="9214127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450135" y="698227"/>
            <a:ext cx="1287852" cy="906523"/>
          </a:xfrm>
          <a:custGeom>
            <a:avLst/>
            <a:gdLst/>
            <a:ahLst/>
            <a:cxnLst/>
            <a:rect l="l" t="t" r="r" b="b"/>
            <a:pathLst>
              <a:path w="1287852" h="906523">
                <a:moveTo>
                  <a:pt x="0" y="0"/>
                </a:moveTo>
                <a:lnTo>
                  <a:pt x="1287851" y="0"/>
                </a:lnTo>
                <a:lnTo>
                  <a:pt x="1287851" y="906523"/>
                </a:lnTo>
                <a:lnTo>
                  <a:pt x="0" y="90652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80000"/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-340855" y="9220745"/>
            <a:ext cx="1206872" cy="1494865"/>
          </a:xfrm>
          <a:custGeom>
            <a:avLst/>
            <a:gdLst/>
            <a:ahLst/>
            <a:cxnLst/>
            <a:rect l="l" t="t" r="r" b="b"/>
            <a:pathLst>
              <a:path w="1206872" h="1494865">
                <a:moveTo>
                  <a:pt x="0" y="0"/>
                </a:moveTo>
                <a:lnTo>
                  <a:pt x="1206872" y="0"/>
                </a:lnTo>
                <a:lnTo>
                  <a:pt x="1206872" y="1494865"/>
                </a:lnTo>
                <a:lnTo>
                  <a:pt x="0" y="1494865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alphaModFix amt="80000"/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3070323" y="9539665"/>
            <a:ext cx="901277" cy="1655737"/>
          </a:xfrm>
          <a:custGeom>
            <a:avLst/>
            <a:gdLst/>
            <a:ahLst/>
            <a:cxnLst/>
            <a:rect l="l" t="t" r="r" b="b"/>
            <a:pathLst>
              <a:path w="901277" h="1655737">
                <a:moveTo>
                  <a:pt x="0" y="0"/>
                </a:moveTo>
                <a:lnTo>
                  <a:pt x="901277" y="0"/>
                </a:lnTo>
                <a:lnTo>
                  <a:pt x="901277" y="1655736"/>
                </a:lnTo>
                <a:lnTo>
                  <a:pt x="0" y="1655736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alphaModFix amt="80000"/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174746">
            <a:off x="-107645" y="5444995"/>
            <a:ext cx="1260647" cy="1839819"/>
          </a:xfrm>
          <a:custGeom>
            <a:avLst/>
            <a:gdLst/>
            <a:ahLst/>
            <a:cxnLst/>
            <a:rect l="l" t="t" r="r" b="b"/>
            <a:pathLst>
              <a:path w="1260647" h="1839819">
                <a:moveTo>
                  <a:pt x="0" y="0"/>
                </a:moveTo>
                <a:lnTo>
                  <a:pt x="1260647" y="0"/>
                </a:lnTo>
                <a:lnTo>
                  <a:pt x="1260647" y="1839819"/>
                </a:lnTo>
                <a:lnTo>
                  <a:pt x="0" y="1839819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alphaModFix amt="80000"/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3324239" y="5819868"/>
            <a:ext cx="1165455" cy="1355749"/>
          </a:xfrm>
          <a:custGeom>
            <a:avLst/>
            <a:gdLst/>
            <a:ahLst/>
            <a:cxnLst/>
            <a:rect l="l" t="t" r="r" b="b"/>
            <a:pathLst>
              <a:path w="1165455" h="1355749">
                <a:moveTo>
                  <a:pt x="0" y="0"/>
                </a:moveTo>
                <a:lnTo>
                  <a:pt x="1165455" y="0"/>
                </a:lnTo>
                <a:lnTo>
                  <a:pt x="1165455" y="1355749"/>
                </a:lnTo>
                <a:lnTo>
                  <a:pt x="0" y="1355749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alphaModFix amt="80000"/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4381394" y="8600689"/>
            <a:ext cx="614621" cy="1684800"/>
          </a:xfrm>
          <a:custGeom>
            <a:avLst/>
            <a:gdLst/>
            <a:ahLst/>
            <a:cxnLst/>
            <a:rect l="l" t="t" r="r" b="b"/>
            <a:pathLst>
              <a:path w="614621" h="1684800">
                <a:moveTo>
                  <a:pt x="0" y="0"/>
                </a:moveTo>
                <a:lnTo>
                  <a:pt x="614621" y="0"/>
                </a:lnTo>
                <a:lnTo>
                  <a:pt x="614621" y="1684800"/>
                </a:lnTo>
                <a:lnTo>
                  <a:pt x="0" y="168480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alphaModFix amt="80000"/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1650905" y="8793840"/>
            <a:ext cx="901277" cy="1491649"/>
          </a:xfrm>
          <a:custGeom>
            <a:avLst/>
            <a:gdLst/>
            <a:ahLst/>
            <a:cxnLst/>
            <a:rect l="l" t="t" r="r" b="b"/>
            <a:pathLst>
              <a:path w="901277" h="1491649">
                <a:moveTo>
                  <a:pt x="0" y="0"/>
                </a:moveTo>
                <a:lnTo>
                  <a:pt x="901277" y="0"/>
                </a:lnTo>
                <a:lnTo>
                  <a:pt x="901277" y="1491649"/>
                </a:lnTo>
                <a:lnTo>
                  <a:pt x="0" y="1491649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alphaModFix amt="80000"/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>
            <a:off x="1506392" y="6008001"/>
            <a:ext cx="1563931" cy="1198362"/>
          </a:xfrm>
          <a:custGeom>
            <a:avLst/>
            <a:gdLst/>
            <a:ahLst/>
            <a:cxnLst/>
            <a:rect l="l" t="t" r="r" b="b"/>
            <a:pathLst>
              <a:path w="1563931" h="1198362">
                <a:moveTo>
                  <a:pt x="0" y="0"/>
                </a:moveTo>
                <a:lnTo>
                  <a:pt x="1563931" y="0"/>
                </a:lnTo>
                <a:lnTo>
                  <a:pt x="1563931" y="1198362"/>
                </a:lnTo>
                <a:lnTo>
                  <a:pt x="0" y="1198362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alphaModFix amt="80000"/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>
            <a:off x="3141866" y="698227"/>
            <a:ext cx="922806" cy="1391793"/>
          </a:xfrm>
          <a:custGeom>
            <a:avLst/>
            <a:gdLst/>
            <a:ahLst/>
            <a:cxnLst/>
            <a:rect l="l" t="t" r="r" b="b"/>
            <a:pathLst>
              <a:path w="922806" h="1391793">
                <a:moveTo>
                  <a:pt x="0" y="0"/>
                </a:moveTo>
                <a:lnTo>
                  <a:pt x="922806" y="0"/>
                </a:lnTo>
                <a:lnTo>
                  <a:pt x="922806" y="1391793"/>
                </a:lnTo>
                <a:lnTo>
                  <a:pt x="0" y="1391793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alphaModFix amt="80000"/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>
            <a:off x="1839642" y="-174557"/>
            <a:ext cx="1157387" cy="872784"/>
          </a:xfrm>
          <a:custGeom>
            <a:avLst/>
            <a:gdLst/>
            <a:ahLst/>
            <a:cxnLst/>
            <a:rect l="l" t="t" r="r" b="b"/>
            <a:pathLst>
              <a:path w="1157387" h="872784">
                <a:moveTo>
                  <a:pt x="0" y="0"/>
                </a:moveTo>
                <a:lnTo>
                  <a:pt x="1157388" y="0"/>
                </a:lnTo>
                <a:lnTo>
                  <a:pt x="1157388" y="872784"/>
                </a:lnTo>
                <a:lnTo>
                  <a:pt x="0" y="872784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alphaModFix amt="80000"/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>
            <a:off x="450135" y="2452877"/>
            <a:ext cx="1292086" cy="1056280"/>
          </a:xfrm>
          <a:custGeom>
            <a:avLst/>
            <a:gdLst/>
            <a:ahLst/>
            <a:cxnLst/>
            <a:rect l="l" t="t" r="r" b="b"/>
            <a:pathLst>
              <a:path w="1292086" h="1056280">
                <a:moveTo>
                  <a:pt x="0" y="0"/>
                </a:moveTo>
                <a:lnTo>
                  <a:pt x="1292086" y="0"/>
                </a:lnTo>
                <a:lnTo>
                  <a:pt x="1292086" y="1056280"/>
                </a:lnTo>
                <a:lnTo>
                  <a:pt x="0" y="1056280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alphaModFix amt="80000"/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>
            <a:off x="4266209" y="-324631"/>
            <a:ext cx="1177391" cy="1022858"/>
          </a:xfrm>
          <a:custGeom>
            <a:avLst/>
            <a:gdLst/>
            <a:ahLst/>
            <a:cxnLst/>
            <a:rect l="l" t="t" r="r" b="b"/>
            <a:pathLst>
              <a:path w="1177391" h="1022858">
                <a:moveTo>
                  <a:pt x="0" y="0"/>
                </a:moveTo>
                <a:lnTo>
                  <a:pt x="1177391" y="0"/>
                </a:lnTo>
                <a:lnTo>
                  <a:pt x="1177391" y="1022858"/>
                </a:lnTo>
                <a:lnTo>
                  <a:pt x="0" y="1022858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alphaModFix amt="80000"/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>
            <a:off x="1876775" y="1604750"/>
            <a:ext cx="1154314" cy="1079284"/>
          </a:xfrm>
          <a:custGeom>
            <a:avLst/>
            <a:gdLst/>
            <a:ahLst/>
            <a:cxnLst/>
            <a:rect l="l" t="t" r="r" b="b"/>
            <a:pathLst>
              <a:path w="1154314" h="1079284">
                <a:moveTo>
                  <a:pt x="0" y="0"/>
                </a:moveTo>
                <a:lnTo>
                  <a:pt x="1154314" y="0"/>
                </a:lnTo>
                <a:lnTo>
                  <a:pt x="1154314" y="1079284"/>
                </a:lnTo>
                <a:lnTo>
                  <a:pt x="0" y="1079284"/>
                </a:lnTo>
                <a:lnTo>
                  <a:pt x="0" y="0"/>
                </a:lnTo>
                <a:close/>
              </a:path>
            </a:pathLst>
          </a:custGeom>
          <a:blipFill>
            <a:blip r:embed="rId33">
              <a:alphaModFix amt="80000"/>
              <a:extLs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>
            <a:off x="372541" y="7553258"/>
            <a:ext cx="1673493" cy="1142159"/>
          </a:xfrm>
          <a:custGeom>
            <a:avLst/>
            <a:gdLst/>
            <a:ahLst/>
            <a:cxnLst/>
            <a:rect l="l" t="t" r="r" b="b"/>
            <a:pathLst>
              <a:path w="1673493" h="1142159">
                <a:moveTo>
                  <a:pt x="0" y="0"/>
                </a:moveTo>
                <a:lnTo>
                  <a:pt x="1673493" y="0"/>
                </a:lnTo>
                <a:lnTo>
                  <a:pt x="1673493" y="1142159"/>
                </a:lnTo>
                <a:lnTo>
                  <a:pt x="0" y="1142159"/>
                </a:lnTo>
                <a:lnTo>
                  <a:pt x="0" y="0"/>
                </a:lnTo>
                <a:close/>
              </a:path>
            </a:pathLst>
          </a:custGeom>
          <a:blipFill>
            <a:blip r:embed="rId35">
              <a:alphaModFix amt="80000"/>
              <a:extLst>
                <a:ext uri="{96DAC541-7B7A-43D3-8B79-37D633B846F1}">
                  <asvg:svgBlip xmlns:asvg="http://schemas.microsoft.com/office/drawing/2016/SVG/main" r:embed="rId3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>
            <a:off x="2878463" y="7575884"/>
            <a:ext cx="1399918" cy="1252926"/>
          </a:xfrm>
          <a:custGeom>
            <a:avLst/>
            <a:gdLst/>
            <a:ahLst/>
            <a:cxnLst/>
            <a:rect l="l" t="t" r="r" b="b"/>
            <a:pathLst>
              <a:path w="1399918" h="1252926">
                <a:moveTo>
                  <a:pt x="0" y="0"/>
                </a:moveTo>
                <a:lnTo>
                  <a:pt x="1399918" y="0"/>
                </a:lnTo>
                <a:lnTo>
                  <a:pt x="1399918" y="1252926"/>
                </a:lnTo>
                <a:lnTo>
                  <a:pt x="0" y="1252926"/>
                </a:lnTo>
                <a:lnTo>
                  <a:pt x="0" y="0"/>
                </a:lnTo>
                <a:close/>
              </a:path>
            </a:pathLst>
          </a:custGeom>
          <a:blipFill>
            <a:blip r:embed="rId37">
              <a:alphaModFix amt="80000"/>
              <a:extLst>
                <a:ext uri="{96DAC541-7B7A-43D3-8B79-37D633B846F1}">
                  <asvg:svgBlip xmlns:asvg="http://schemas.microsoft.com/office/drawing/2016/SVG/main" r:embed="rId3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Freeform 23"/>
          <p:cNvSpPr/>
          <p:nvPr/>
        </p:nvSpPr>
        <p:spPr>
          <a:xfrm>
            <a:off x="4688705" y="6724993"/>
            <a:ext cx="1391174" cy="1339005"/>
          </a:xfrm>
          <a:custGeom>
            <a:avLst/>
            <a:gdLst/>
            <a:ahLst/>
            <a:cxnLst/>
            <a:rect l="l" t="t" r="r" b="b"/>
            <a:pathLst>
              <a:path w="1391174" h="1339005">
                <a:moveTo>
                  <a:pt x="0" y="0"/>
                </a:moveTo>
                <a:lnTo>
                  <a:pt x="1391174" y="0"/>
                </a:lnTo>
                <a:lnTo>
                  <a:pt x="1391174" y="1339006"/>
                </a:lnTo>
                <a:lnTo>
                  <a:pt x="0" y="1339006"/>
                </a:lnTo>
                <a:lnTo>
                  <a:pt x="0" y="0"/>
                </a:lnTo>
                <a:close/>
              </a:path>
            </a:pathLst>
          </a:custGeom>
          <a:blipFill>
            <a:blip r:embed="rId39">
              <a:alphaModFix amt="80000"/>
              <a:extLst>
                <a:ext uri="{96DAC541-7B7A-43D3-8B79-37D633B846F1}">
                  <asvg:svgBlip xmlns:asvg="http://schemas.microsoft.com/office/drawing/2016/SVG/main" r:embed="rId4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Freeform 24"/>
          <p:cNvSpPr/>
          <p:nvPr/>
        </p:nvSpPr>
        <p:spPr>
          <a:xfrm>
            <a:off x="5571495" y="8089756"/>
            <a:ext cx="1451713" cy="1021866"/>
          </a:xfrm>
          <a:custGeom>
            <a:avLst/>
            <a:gdLst/>
            <a:ahLst/>
            <a:cxnLst/>
            <a:rect l="l" t="t" r="r" b="b"/>
            <a:pathLst>
              <a:path w="1451713" h="1021866">
                <a:moveTo>
                  <a:pt x="0" y="0"/>
                </a:moveTo>
                <a:lnTo>
                  <a:pt x="1451713" y="0"/>
                </a:lnTo>
                <a:lnTo>
                  <a:pt x="1451713" y="1021866"/>
                </a:lnTo>
                <a:lnTo>
                  <a:pt x="0" y="102186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80000"/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5" name="Freeform 25"/>
          <p:cNvSpPr/>
          <p:nvPr/>
        </p:nvSpPr>
        <p:spPr>
          <a:xfrm>
            <a:off x="2178213" y="4718258"/>
            <a:ext cx="1304649" cy="983834"/>
          </a:xfrm>
          <a:custGeom>
            <a:avLst/>
            <a:gdLst/>
            <a:ahLst/>
            <a:cxnLst/>
            <a:rect l="l" t="t" r="r" b="b"/>
            <a:pathLst>
              <a:path w="1304649" h="983834">
                <a:moveTo>
                  <a:pt x="0" y="0"/>
                </a:moveTo>
                <a:lnTo>
                  <a:pt x="1304649" y="0"/>
                </a:lnTo>
                <a:lnTo>
                  <a:pt x="1304649" y="983834"/>
                </a:lnTo>
                <a:lnTo>
                  <a:pt x="0" y="983834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alphaModFix amt="80000"/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 26"/>
          <p:cNvSpPr/>
          <p:nvPr/>
        </p:nvSpPr>
        <p:spPr>
          <a:xfrm>
            <a:off x="5571495" y="9463770"/>
            <a:ext cx="1448266" cy="1354128"/>
          </a:xfrm>
          <a:custGeom>
            <a:avLst/>
            <a:gdLst/>
            <a:ahLst/>
            <a:cxnLst/>
            <a:rect l="l" t="t" r="r" b="b"/>
            <a:pathLst>
              <a:path w="1448266" h="1354128">
                <a:moveTo>
                  <a:pt x="0" y="0"/>
                </a:moveTo>
                <a:lnTo>
                  <a:pt x="1448265" y="0"/>
                </a:lnTo>
                <a:lnTo>
                  <a:pt x="1448265" y="1354128"/>
                </a:lnTo>
                <a:lnTo>
                  <a:pt x="0" y="1354128"/>
                </a:lnTo>
                <a:lnTo>
                  <a:pt x="0" y="0"/>
                </a:lnTo>
                <a:close/>
              </a:path>
            </a:pathLst>
          </a:custGeom>
          <a:blipFill>
            <a:blip r:embed="rId33">
              <a:alphaModFix amt="80000"/>
              <a:extLs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7" name="Freeform 27"/>
          <p:cNvSpPr/>
          <p:nvPr/>
        </p:nvSpPr>
        <p:spPr>
          <a:xfrm>
            <a:off x="7432677" y="9003426"/>
            <a:ext cx="1234505" cy="1072476"/>
          </a:xfrm>
          <a:custGeom>
            <a:avLst/>
            <a:gdLst/>
            <a:ahLst/>
            <a:cxnLst/>
            <a:rect l="l" t="t" r="r" b="b"/>
            <a:pathLst>
              <a:path w="1234505" h="1072476">
                <a:moveTo>
                  <a:pt x="0" y="0"/>
                </a:moveTo>
                <a:lnTo>
                  <a:pt x="1234505" y="0"/>
                </a:lnTo>
                <a:lnTo>
                  <a:pt x="1234505" y="1072477"/>
                </a:lnTo>
                <a:lnTo>
                  <a:pt x="0" y="1072477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alphaModFix amt="80000"/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8"/>
          <p:cNvSpPr/>
          <p:nvPr/>
        </p:nvSpPr>
        <p:spPr>
          <a:xfrm>
            <a:off x="9120318" y="9358590"/>
            <a:ext cx="967570" cy="1459308"/>
          </a:xfrm>
          <a:custGeom>
            <a:avLst/>
            <a:gdLst/>
            <a:ahLst/>
            <a:cxnLst/>
            <a:rect l="l" t="t" r="r" b="b"/>
            <a:pathLst>
              <a:path w="967570" h="1459308">
                <a:moveTo>
                  <a:pt x="0" y="0"/>
                </a:moveTo>
                <a:lnTo>
                  <a:pt x="967571" y="0"/>
                </a:lnTo>
                <a:lnTo>
                  <a:pt x="967571" y="1459308"/>
                </a:lnTo>
                <a:lnTo>
                  <a:pt x="0" y="1459308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alphaModFix amt="80000"/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Freeform 29"/>
          <p:cNvSpPr/>
          <p:nvPr/>
        </p:nvSpPr>
        <p:spPr>
          <a:xfrm>
            <a:off x="10087889" y="5157510"/>
            <a:ext cx="2057982" cy="2057982"/>
          </a:xfrm>
          <a:custGeom>
            <a:avLst/>
            <a:gdLst/>
            <a:ahLst/>
            <a:cxnLst/>
            <a:rect l="l" t="t" r="r" b="b"/>
            <a:pathLst>
              <a:path w="2057982" h="2057982">
                <a:moveTo>
                  <a:pt x="0" y="0"/>
                </a:moveTo>
                <a:lnTo>
                  <a:pt x="2057981" y="0"/>
                </a:lnTo>
                <a:lnTo>
                  <a:pt x="2057981" y="2057982"/>
                </a:lnTo>
                <a:lnTo>
                  <a:pt x="0" y="2057982"/>
                </a:lnTo>
                <a:lnTo>
                  <a:pt x="0" y="0"/>
                </a:lnTo>
                <a:close/>
              </a:path>
            </a:pathLst>
          </a:custGeom>
          <a:blipFill>
            <a:blip r:embed="rId4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Freeform 30"/>
          <p:cNvSpPr/>
          <p:nvPr/>
        </p:nvSpPr>
        <p:spPr>
          <a:xfrm>
            <a:off x="12605303" y="5016364"/>
            <a:ext cx="2199128" cy="2199128"/>
          </a:xfrm>
          <a:custGeom>
            <a:avLst/>
            <a:gdLst/>
            <a:ahLst/>
            <a:cxnLst/>
            <a:rect l="l" t="t" r="r" b="b"/>
            <a:pathLst>
              <a:path w="2199128" h="2199128">
                <a:moveTo>
                  <a:pt x="0" y="0"/>
                </a:moveTo>
                <a:lnTo>
                  <a:pt x="2199128" y="0"/>
                </a:lnTo>
                <a:lnTo>
                  <a:pt x="2199128" y="2199128"/>
                </a:lnTo>
                <a:lnTo>
                  <a:pt x="0" y="2199128"/>
                </a:lnTo>
                <a:lnTo>
                  <a:pt x="0" y="0"/>
                </a:lnTo>
                <a:close/>
              </a:path>
            </a:pathLst>
          </a:custGeom>
          <a:blipFill>
            <a:blip r:embed="rId4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1" name="TextBox 31"/>
          <p:cNvSpPr txBox="1"/>
          <p:nvPr/>
        </p:nvSpPr>
        <p:spPr>
          <a:xfrm>
            <a:off x="9077461" y="1038225"/>
            <a:ext cx="8181839" cy="17394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3707"/>
              </a:lnSpc>
            </a:pPr>
            <a:r>
              <a:rPr lang="en-US" sz="11518">
                <a:solidFill>
                  <a:srgbClr val="001588"/>
                </a:solidFill>
                <a:latin typeface="TD Sulog"/>
                <a:ea typeface="TD Sulog"/>
                <a:cs typeface="TD Sulog"/>
                <a:sym typeface="TD Sulog"/>
              </a:rPr>
              <a:t>Maraming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9077461" y="2787169"/>
            <a:ext cx="8181839" cy="17386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3707"/>
              </a:lnSpc>
            </a:pPr>
            <a:r>
              <a:rPr lang="en-US" sz="11518">
                <a:solidFill>
                  <a:srgbClr val="FE9800"/>
                </a:solidFill>
                <a:latin typeface="TD Sulog"/>
                <a:ea typeface="TD Sulog"/>
                <a:cs typeface="TD Sulog"/>
                <a:sym typeface="TD Sulog"/>
              </a:rPr>
              <a:t>Salamat!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0887079" y="4433327"/>
            <a:ext cx="6609899" cy="5830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43"/>
              </a:lnSpc>
            </a:pPr>
            <a:r>
              <a:rPr lang="en-US" sz="3397" i="1">
                <a:solidFill>
                  <a:srgbClr val="000000"/>
                </a:solidFill>
                <a:latin typeface="Helvetica Hebrew Italics"/>
                <a:ea typeface="Helvetica Hebrew Italics"/>
                <a:cs typeface="Helvetica Hebrew Italics"/>
                <a:sym typeface="Helvetica Hebrew Italics"/>
              </a:rPr>
              <a:t>Follow our Social Media Pages:</a:t>
            </a:r>
          </a:p>
        </p:txBody>
      </p:sp>
      <p:sp>
        <p:nvSpPr>
          <p:cNvPr id="34" name="Freeform 34"/>
          <p:cNvSpPr/>
          <p:nvPr/>
        </p:nvSpPr>
        <p:spPr>
          <a:xfrm>
            <a:off x="14804431" y="4819530"/>
            <a:ext cx="2878996" cy="2592797"/>
          </a:xfrm>
          <a:custGeom>
            <a:avLst/>
            <a:gdLst/>
            <a:ahLst/>
            <a:cxnLst/>
            <a:rect l="l" t="t" r="r" b="b"/>
            <a:pathLst>
              <a:path w="2878996" h="2592797">
                <a:moveTo>
                  <a:pt x="0" y="0"/>
                </a:moveTo>
                <a:lnTo>
                  <a:pt x="2878996" y="0"/>
                </a:lnTo>
                <a:lnTo>
                  <a:pt x="2878996" y="2592796"/>
                </a:lnTo>
                <a:lnTo>
                  <a:pt x="0" y="2592796"/>
                </a:lnTo>
                <a:lnTo>
                  <a:pt x="0" y="0"/>
                </a:lnTo>
                <a:close/>
              </a:path>
            </a:pathLst>
          </a:custGeom>
          <a:blipFill>
            <a:blip r:embed="rId4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5" name="TextBox 35"/>
          <p:cNvSpPr txBox="1"/>
          <p:nvPr/>
        </p:nvSpPr>
        <p:spPr>
          <a:xfrm>
            <a:off x="10477504" y="7345651"/>
            <a:ext cx="6609899" cy="1607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43"/>
              </a:lnSpc>
            </a:pPr>
            <a:r>
              <a:rPr lang="en-US" sz="3397" i="1">
                <a:solidFill>
                  <a:srgbClr val="000000"/>
                </a:solidFill>
                <a:latin typeface="Helvetica Hebrew Italics"/>
                <a:ea typeface="Helvetica Hebrew Italics"/>
                <a:cs typeface="Helvetica Hebrew Italics"/>
                <a:sym typeface="Helvetica Hebrew Italics"/>
              </a:rPr>
              <a:t>PhilSteno</a:t>
            </a:r>
          </a:p>
          <a:p>
            <a:pPr algn="l">
              <a:lnSpc>
                <a:spcPts val="4043"/>
              </a:lnSpc>
            </a:pPr>
            <a:r>
              <a:rPr lang="en-US" sz="3397" i="1">
                <a:solidFill>
                  <a:srgbClr val="000000"/>
                </a:solidFill>
                <a:latin typeface="Helvetica Hebrew Italics"/>
                <a:ea typeface="Helvetica Hebrew Italics"/>
                <a:cs typeface="Helvetica Hebrew Italics"/>
                <a:sym typeface="Helvetica Hebrew Italics"/>
              </a:rPr>
              <a:t>StenoTalino.Ph</a:t>
            </a:r>
          </a:p>
          <a:p>
            <a:pPr algn="l">
              <a:lnSpc>
                <a:spcPts val="4043"/>
              </a:lnSpc>
            </a:pPr>
            <a:r>
              <a:rPr lang="en-US" sz="3397" i="1">
                <a:solidFill>
                  <a:srgbClr val="000000"/>
                </a:solidFill>
                <a:latin typeface="Helvetica Hebrew Italics"/>
                <a:ea typeface="Helvetica Hebrew Italics"/>
                <a:cs typeface="Helvetica Hebrew Italics"/>
                <a:sym typeface="Helvetica Hebrew Italics"/>
              </a:rPr>
              <a:t>InterSteno Philippines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B1ACAB-6FBC-2BE4-8D5E-290002018F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>
            <a:extLst>
              <a:ext uri="{FF2B5EF4-FFF2-40B4-BE49-F238E27FC236}">
                <a16:creationId xmlns:a16="http://schemas.microsoft.com/office/drawing/2014/main" id="{67D76C00-9446-C338-21F3-C9D8C6D795B4}"/>
              </a:ext>
            </a:extLst>
          </p:cNvPr>
          <p:cNvSpPr/>
          <p:nvPr/>
        </p:nvSpPr>
        <p:spPr>
          <a:xfrm>
            <a:off x="1061928" y="3446650"/>
            <a:ext cx="16164143" cy="0"/>
          </a:xfrm>
          <a:prstGeom prst="line">
            <a:avLst/>
          </a:prstGeom>
          <a:noFill/>
          <a:ln w="254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3">
            <a:extLst>
              <a:ext uri="{FF2B5EF4-FFF2-40B4-BE49-F238E27FC236}">
                <a16:creationId xmlns:a16="http://schemas.microsoft.com/office/drawing/2014/main" id="{3B27C711-B618-6BBC-A34E-D7A2DDF63D0E}"/>
              </a:ext>
            </a:extLst>
          </p:cNvPr>
          <p:cNvSpPr/>
          <p:nvPr/>
        </p:nvSpPr>
        <p:spPr>
          <a:xfrm>
            <a:off x="2554003" y="3317767"/>
            <a:ext cx="248679" cy="257767"/>
          </a:xfrm>
          <a:prstGeom prst="ellipse">
            <a:avLst/>
          </a:prstGeom>
          <a:solidFill>
            <a:srgbClr val="FFC000"/>
          </a:solidFill>
          <a:ln w="1905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C6E8C21E-7338-C58C-F10B-FCE32C32D4BC}"/>
              </a:ext>
            </a:extLst>
          </p:cNvPr>
          <p:cNvSpPr/>
          <p:nvPr/>
        </p:nvSpPr>
        <p:spPr>
          <a:xfrm>
            <a:off x="1172452" y="2410245"/>
            <a:ext cx="3011780" cy="5728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400" b="1" dirty="0">
                <a:solidFill>
                  <a:srgbClr val="001588"/>
                </a:solidFill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Kawi</a:t>
            </a:r>
            <a:br>
              <a:rPr lang="en-US" sz="2400" b="1" dirty="0">
                <a:solidFill>
                  <a:srgbClr val="1B2A4A"/>
                </a:solidFill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</a:b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(9th–10th century)</a:t>
            </a:r>
          </a:p>
        </p:txBody>
      </p:sp>
      <p:sp>
        <p:nvSpPr>
          <p:cNvPr id="10" name="Shape 5">
            <a:extLst>
              <a:ext uri="{FF2B5EF4-FFF2-40B4-BE49-F238E27FC236}">
                <a16:creationId xmlns:a16="http://schemas.microsoft.com/office/drawing/2014/main" id="{3F6D7CCD-F086-464B-4732-E42D2EBD4E75}"/>
              </a:ext>
            </a:extLst>
          </p:cNvPr>
          <p:cNvSpPr/>
          <p:nvPr/>
        </p:nvSpPr>
        <p:spPr>
          <a:xfrm>
            <a:off x="1172452" y="3847620"/>
            <a:ext cx="3011780" cy="4810056"/>
          </a:xfrm>
          <a:prstGeom prst="roundRect">
            <a:avLst>
              <a:gd name="adj" fmla="val 3077"/>
            </a:avLst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48F14366-6EDF-08BC-0865-BFCA8CD971A1}"/>
              </a:ext>
            </a:extLst>
          </p:cNvPr>
          <p:cNvSpPr/>
          <p:nvPr/>
        </p:nvSpPr>
        <p:spPr>
          <a:xfrm>
            <a:off x="1338238" y="4019465"/>
            <a:ext cx="2680208" cy="25060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2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 ancient Brahmic script of Javanese origin, evidenced in the Philippines through the Laguna Copperplate Inscription — the earliest known written document found in the country.</a:t>
            </a:r>
          </a:p>
        </p:txBody>
      </p:sp>
      <p:sp>
        <p:nvSpPr>
          <p:cNvPr id="14" name="Shape 7">
            <a:extLst>
              <a:ext uri="{FF2B5EF4-FFF2-40B4-BE49-F238E27FC236}">
                <a16:creationId xmlns:a16="http://schemas.microsoft.com/office/drawing/2014/main" id="{D9747722-DE4B-D377-17F6-96E3DDD5ADB8}"/>
              </a:ext>
            </a:extLst>
          </p:cNvPr>
          <p:cNvSpPr/>
          <p:nvPr/>
        </p:nvSpPr>
        <p:spPr>
          <a:xfrm>
            <a:off x="5786831" y="3317767"/>
            <a:ext cx="248679" cy="257767"/>
          </a:xfrm>
          <a:prstGeom prst="ellipse">
            <a:avLst/>
          </a:prstGeom>
          <a:solidFill>
            <a:srgbClr val="FFC000"/>
          </a:solidFill>
          <a:ln w="1905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8">
            <a:extLst>
              <a:ext uri="{FF2B5EF4-FFF2-40B4-BE49-F238E27FC236}">
                <a16:creationId xmlns:a16="http://schemas.microsoft.com/office/drawing/2014/main" id="{8267A6FC-B89C-6853-BDD3-C1D46774FB92}"/>
              </a:ext>
            </a:extLst>
          </p:cNvPr>
          <p:cNvSpPr/>
          <p:nvPr/>
        </p:nvSpPr>
        <p:spPr>
          <a:xfrm>
            <a:off x="4363834" y="2410245"/>
            <a:ext cx="3094674" cy="5728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400" b="1" dirty="0" err="1">
                <a:solidFill>
                  <a:srgbClr val="0015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Baybayin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(14th–16th century)</a:t>
            </a:r>
          </a:p>
        </p:txBody>
      </p:sp>
      <p:sp>
        <p:nvSpPr>
          <p:cNvPr id="18" name="Shape 9">
            <a:extLst>
              <a:ext uri="{FF2B5EF4-FFF2-40B4-BE49-F238E27FC236}">
                <a16:creationId xmlns:a16="http://schemas.microsoft.com/office/drawing/2014/main" id="{B4177849-5403-CF5F-CAAC-B29700A35524}"/>
              </a:ext>
            </a:extLst>
          </p:cNvPr>
          <p:cNvSpPr/>
          <p:nvPr/>
        </p:nvSpPr>
        <p:spPr>
          <a:xfrm>
            <a:off x="4405281" y="3847620"/>
            <a:ext cx="3011780" cy="4810056"/>
          </a:xfrm>
          <a:prstGeom prst="roundRect">
            <a:avLst>
              <a:gd name="adj" fmla="val 3077"/>
            </a:avLst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10">
            <a:extLst>
              <a:ext uri="{FF2B5EF4-FFF2-40B4-BE49-F238E27FC236}">
                <a16:creationId xmlns:a16="http://schemas.microsoft.com/office/drawing/2014/main" id="{85CA8140-0EC6-BFA0-448A-66804EFF61B0}"/>
              </a:ext>
            </a:extLst>
          </p:cNvPr>
          <p:cNvSpPr/>
          <p:nvPr/>
        </p:nvSpPr>
        <p:spPr>
          <a:xfrm>
            <a:off x="4571067" y="4019465"/>
            <a:ext cx="2680208" cy="25060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2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 indigenous Philippine syllabic script (abugida) used to record Tagalog and other local languages prior to Spanish colonization, reflecting a pre-existing tradition of written communication in the archipelago.</a:t>
            </a:r>
          </a:p>
        </p:txBody>
      </p:sp>
      <p:sp>
        <p:nvSpPr>
          <p:cNvPr id="32" name="Shape 11">
            <a:extLst>
              <a:ext uri="{FF2B5EF4-FFF2-40B4-BE49-F238E27FC236}">
                <a16:creationId xmlns:a16="http://schemas.microsoft.com/office/drawing/2014/main" id="{F3558996-BFB1-777C-A2FF-5F6F3746A0D3}"/>
              </a:ext>
            </a:extLst>
          </p:cNvPr>
          <p:cNvSpPr/>
          <p:nvPr/>
        </p:nvSpPr>
        <p:spPr>
          <a:xfrm>
            <a:off x="9019660" y="3317767"/>
            <a:ext cx="248679" cy="257767"/>
          </a:xfrm>
          <a:prstGeom prst="ellipse">
            <a:avLst/>
          </a:prstGeom>
          <a:solidFill>
            <a:srgbClr val="FFC000"/>
          </a:solidFill>
          <a:ln w="1905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12">
            <a:extLst>
              <a:ext uri="{FF2B5EF4-FFF2-40B4-BE49-F238E27FC236}">
                <a16:creationId xmlns:a16="http://schemas.microsoft.com/office/drawing/2014/main" id="{2819DA79-C11E-1FE5-3E28-15C6087F5750}"/>
              </a:ext>
            </a:extLst>
          </p:cNvPr>
          <p:cNvSpPr/>
          <p:nvPr/>
        </p:nvSpPr>
        <p:spPr>
          <a:xfrm>
            <a:off x="7638109" y="2410245"/>
            <a:ext cx="2961127" cy="5728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400" b="1" dirty="0">
                <a:solidFill>
                  <a:srgbClr val="0015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Latin/</a:t>
            </a:r>
            <a:r>
              <a:rPr lang="en-US" sz="2400" b="1" dirty="0" err="1">
                <a:solidFill>
                  <a:srgbClr val="0015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Castillan</a:t>
            </a:r>
            <a:r>
              <a:rPr lang="en-US" sz="2400" dirty="0">
                <a:solidFill>
                  <a:srgbClr val="0015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(16th–19th century)</a:t>
            </a:r>
          </a:p>
        </p:txBody>
      </p:sp>
      <p:sp>
        <p:nvSpPr>
          <p:cNvPr id="38" name="Shape 13">
            <a:extLst>
              <a:ext uri="{FF2B5EF4-FFF2-40B4-BE49-F238E27FC236}">
                <a16:creationId xmlns:a16="http://schemas.microsoft.com/office/drawing/2014/main" id="{E2C4B0C1-8ED3-DC74-2A82-B65CCBB7882C}"/>
              </a:ext>
            </a:extLst>
          </p:cNvPr>
          <p:cNvSpPr/>
          <p:nvPr/>
        </p:nvSpPr>
        <p:spPr>
          <a:xfrm>
            <a:off x="7638109" y="3847620"/>
            <a:ext cx="3011780" cy="4810056"/>
          </a:xfrm>
          <a:prstGeom prst="roundRect">
            <a:avLst>
              <a:gd name="adj" fmla="val 3077"/>
            </a:avLst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14">
            <a:extLst>
              <a:ext uri="{FF2B5EF4-FFF2-40B4-BE49-F238E27FC236}">
                <a16:creationId xmlns:a16="http://schemas.microsoft.com/office/drawing/2014/main" id="{DA037F23-37C8-F7D7-DD88-E35824BAC257}"/>
              </a:ext>
            </a:extLst>
          </p:cNvPr>
          <p:cNvSpPr/>
          <p:nvPr/>
        </p:nvSpPr>
        <p:spPr>
          <a:xfrm>
            <a:off x="7803895" y="4019465"/>
            <a:ext cx="2680208" cy="25060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2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Introduced through Spanish colonization, the Latin alphabet and Castilian language became the dominant medium for religious, educational, and administrative discourse for over three centuries</a:t>
            </a:r>
            <a:r>
              <a:rPr lang="en-US" dirty="0"/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Shape 15">
            <a:extLst>
              <a:ext uri="{FF2B5EF4-FFF2-40B4-BE49-F238E27FC236}">
                <a16:creationId xmlns:a16="http://schemas.microsoft.com/office/drawing/2014/main" id="{05DD3B5C-6F56-5E1C-90BE-D3E4D103B3CF}"/>
              </a:ext>
            </a:extLst>
          </p:cNvPr>
          <p:cNvSpPr/>
          <p:nvPr/>
        </p:nvSpPr>
        <p:spPr>
          <a:xfrm>
            <a:off x="12252489" y="3317767"/>
            <a:ext cx="248679" cy="257767"/>
          </a:xfrm>
          <a:prstGeom prst="ellipse">
            <a:avLst/>
          </a:prstGeom>
          <a:solidFill>
            <a:srgbClr val="FFC000"/>
          </a:solidFill>
          <a:ln w="1905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 16">
            <a:extLst>
              <a:ext uri="{FF2B5EF4-FFF2-40B4-BE49-F238E27FC236}">
                <a16:creationId xmlns:a16="http://schemas.microsoft.com/office/drawing/2014/main" id="{F8443DBB-2197-376F-7C25-F5C1ED241E81}"/>
              </a:ext>
            </a:extLst>
          </p:cNvPr>
          <p:cNvSpPr/>
          <p:nvPr/>
        </p:nvSpPr>
        <p:spPr>
          <a:xfrm>
            <a:off x="10829491" y="2410245"/>
            <a:ext cx="3094674" cy="5728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400" b="1" dirty="0">
                <a:solidFill>
                  <a:srgbClr val="0015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English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(20th century–present)</a:t>
            </a:r>
          </a:p>
        </p:txBody>
      </p:sp>
      <p:sp>
        <p:nvSpPr>
          <p:cNvPr id="46" name="Shape 17">
            <a:extLst>
              <a:ext uri="{FF2B5EF4-FFF2-40B4-BE49-F238E27FC236}">
                <a16:creationId xmlns:a16="http://schemas.microsoft.com/office/drawing/2014/main" id="{19FF8A9A-382B-EF44-1157-01B66E755D37}"/>
              </a:ext>
            </a:extLst>
          </p:cNvPr>
          <p:cNvSpPr/>
          <p:nvPr/>
        </p:nvSpPr>
        <p:spPr>
          <a:xfrm>
            <a:off x="10870938" y="3847625"/>
            <a:ext cx="3011780" cy="4810051"/>
          </a:xfrm>
          <a:prstGeom prst="roundRect">
            <a:avLst>
              <a:gd name="adj" fmla="val 3077"/>
            </a:avLst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48" name="Text 18">
            <a:extLst>
              <a:ext uri="{FF2B5EF4-FFF2-40B4-BE49-F238E27FC236}">
                <a16:creationId xmlns:a16="http://schemas.microsoft.com/office/drawing/2014/main" id="{C0790923-A5AF-4ECF-E944-68D61BC08462}"/>
              </a:ext>
            </a:extLst>
          </p:cNvPr>
          <p:cNvSpPr/>
          <p:nvPr/>
        </p:nvSpPr>
        <p:spPr>
          <a:xfrm>
            <a:off x="11036724" y="4019471"/>
            <a:ext cx="2680208" cy="25060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2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Introduced under American colonial administration and institutionalized through the public education system; remains an official language and primary medium of instruction in the Philippines today.</a:t>
            </a:r>
          </a:p>
        </p:txBody>
      </p:sp>
      <p:sp>
        <p:nvSpPr>
          <p:cNvPr id="50" name="Shape 19">
            <a:extLst>
              <a:ext uri="{FF2B5EF4-FFF2-40B4-BE49-F238E27FC236}">
                <a16:creationId xmlns:a16="http://schemas.microsoft.com/office/drawing/2014/main" id="{AD1BC908-F4EA-9A59-6E04-C35BFC66EB89}"/>
              </a:ext>
            </a:extLst>
          </p:cNvPr>
          <p:cNvSpPr/>
          <p:nvPr/>
        </p:nvSpPr>
        <p:spPr>
          <a:xfrm>
            <a:off x="15485317" y="3317767"/>
            <a:ext cx="248679" cy="257767"/>
          </a:xfrm>
          <a:prstGeom prst="ellipse">
            <a:avLst/>
          </a:prstGeom>
          <a:solidFill>
            <a:srgbClr val="FFC000"/>
          </a:solidFill>
          <a:ln w="1905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2" name="Text 20">
            <a:extLst>
              <a:ext uri="{FF2B5EF4-FFF2-40B4-BE49-F238E27FC236}">
                <a16:creationId xmlns:a16="http://schemas.microsoft.com/office/drawing/2014/main" id="{98D97516-DD14-2252-1D3D-BAFA19B65516}"/>
              </a:ext>
            </a:extLst>
          </p:cNvPr>
          <p:cNvSpPr/>
          <p:nvPr/>
        </p:nvSpPr>
        <p:spPr>
          <a:xfrm>
            <a:off x="14062320" y="2400300"/>
            <a:ext cx="3094674" cy="5728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400" b="1" dirty="0">
                <a:solidFill>
                  <a:srgbClr val="0015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Filipino</a:t>
            </a:r>
            <a:r>
              <a:rPr lang="en-US" sz="2400" dirty="0">
                <a:solidFill>
                  <a:srgbClr val="0015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(20th century–present)</a:t>
            </a:r>
          </a:p>
        </p:txBody>
      </p:sp>
      <p:sp>
        <p:nvSpPr>
          <p:cNvPr id="54" name="Shape 21">
            <a:extLst>
              <a:ext uri="{FF2B5EF4-FFF2-40B4-BE49-F238E27FC236}">
                <a16:creationId xmlns:a16="http://schemas.microsoft.com/office/drawing/2014/main" id="{B433FA19-5A86-56EF-0E80-4C1A8385CF4A}"/>
              </a:ext>
            </a:extLst>
          </p:cNvPr>
          <p:cNvSpPr/>
          <p:nvPr/>
        </p:nvSpPr>
        <p:spPr>
          <a:xfrm>
            <a:off x="14103766" y="3847620"/>
            <a:ext cx="3011780" cy="4810056"/>
          </a:xfrm>
          <a:prstGeom prst="roundRect">
            <a:avLst>
              <a:gd name="adj" fmla="val 3077"/>
            </a:avLst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6" name="Text 22">
            <a:extLst>
              <a:ext uri="{FF2B5EF4-FFF2-40B4-BE49-F238E27FC236}">
                <a16:creationId xmlns:a16="http://schemas.microsoft.com/office/drawing/2014/main" id="{592EC726-BA5B-9FBA-C92B-8370AB16EDD0}"/>
              </a:ext>
            </a:extLst>
          </p:cNvPr>
          <p:cNvSpPr/>
          <p:nvPr/>
        </p:nvSpPr>
        <p:spPr>
          <a:xfrm>
            <a:off x="14269553" y="4019465"/>
            <a:ext cx="2680208" cy="25060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2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Declared the basis of the national language in 1937 and subsequently developed into Filipino, one of the two official languages of the Philippines under the 1987 Constitution.</a:t>
            </a:r>
          </a:p>
        </p:txBody>
      </p:sp>
      <p:sp>
        <p:nvSpPr>
          <p:cNvPr id="59" name="TextBox 37">
            <a:extLst>
              <a:ext uri="{FF2B5EF4-FFF2-40B4-BE49-F238E27FC236}">
                <a16:creationId xmlns:a16="http://schemas.microsoft.com/office/drawing/2014/main" id="{B8529779-FE20-DB82-504F-286F34BDBA58}"/>
              </a:ext>
            </a:extLst>
          </p:cNvPr>
          <p:cNvSpPr txBox="1"/>
          <p:nvPr/>
        </p:nvSpPr>
        <p:spPr>
          <a:xfrm>
            <a:off x="2105315" y="1113305"/>
            <a:ext cx="13828690" cy="7309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76"/>
              </a:lnSpc>
            </a:pPr>
            <a:r>
              <a:rPr lang="en-US" sz="4800" spc="300" dirty="0">
                <a:solidFill>
                  <a:srgbClr val="001588"/>
                </a:solidFill>
                <a:latin typeface="TD Sulog"/>
                <a:ea typeface="TD Sulog"/>
                <a:cs typeface="TD Sulog"/>
                <a:sym typeface="TD Sulog"/>
              </a:rPr>
              <a:t> Timeline: Philippine Writing Systems</a:t>
            </a:r>
          </a:p>
        </p:txBody>
      </p:sp>
      <p:sp>
        <p:nvSpPr>
          <p:cNvPr id="81" name="TextBox 38">
            <a:extLst>
              <a:ext uri="{FF2B5EF4-FFF2-40B4-BE49-F238E27FC236}">
                <a16:creationId xmlns:a16="http://schemas.microsoft.com/office/drawing/2014/main" id="{7E29155B-9D22-70F9-80C8-02D3D74B04F2}"/>
              </a:ext>
            </a:extLst>
          </p:cNvPr>
          <p:cNvSpPr txBox="1"/>
          <p:nvPr/>
        </p:nvSpPr>
        <p:spPr>
          <a:xfrm>
            <a:off x="5228791" y="9540358"/>
            <a:ext cx="8079096" cy="3999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94"/>
              </a:lnSpc>
              <a:spcBef>
                <a:spcPct val="0"/>
              </a:spcBef>
            </a:pPr>
            <a:r>
              <a:rPr lang="en-US" sz="2000" b="1" i="1" dirty="0">
                <a:solidFill>
                  <a:srgbClr val="000000">
                    <a:alpha val="37647"/>
                  </a:srgbClr>
                </a:solidFill>
                <a:latin typeface="Lydian Bold Italics"/>
                <a:ea typeface="Lydian Bold Italics"/>
                <a:cs typeface="Lydian Bold Italics"/>
                <a:sym typeface="Lydian Bold Italics"/>
              </a:rPr>
              <a:t>Reporting Without Barriers: </a:t>
            </a:r>
            <a:r>
              <a:rPr lang="en-US" sz="2000" dirty="0">
                <a:solidFill>
                  <a:srgbClr val="000000">
                    <a:alpha val="36863"/>
                  </a:srgbClr>
                </a:solidFill>
                <a:latin typeface="Lydian"/>
                <a:ea typeface="Lydian"/>
                <a:cs typeface="Lydian"/>
                <a:sym typeface="Lydian"/>
              </a:rPr>
              <a:t>Philippine Court Reporting in a Global Context</a:t>
            </a:r>
          </a:p>
        </p:txBody>
      </p:sp>
    </p:spTree>
    <p:extLst>
      <p:ext uri="{BB962C8B-B14F-4D97-AF65-F5344CB8AC3E}">
        <p14:creationId xmlns:p14="http://schemas.microsoft.com/office/powerpoint/2010/main" val="185112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0516"/>
    </mc:Choice>
    <mc:Fallback xmlns="">
      <p:transition spd="slow" advTm="210516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2181" y="-1890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007" t="-16652" r="-2364" b="-5785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0" name="Group 20"/>
          <p:cNvGrpSpPr/>
          <p:nvPr/>
        </p:nvGrpSpPr>
        <p:grpSpPr>
          <a:xfrm>
            <a:off x="-670540" y="-416935"/>
            <a:ext cx="9214128" cy="6161948"/>
            <a:chOff x="0" y="0"/>
            <a:chExt cx="12285503" cy="8215930"/>
          </a:xfrm>
        </p:grpSpPr>
        <p:sp>
          <p:nvSpPr>
            <p:cNvPr id="21" name="Freeform 21"/>
            <p:cNvSpPr/>
            <p:nvPr/>
          </p:nvSpPr>
          <p:spPr>
            <a:xfrm flipH="1">
              <a:off x="0" y="0"/>
              <a:ext cx="12285503" cy="8215930"/>
            </a:xfrm>
            <a:custGeom>
              <a:avLst/>
              <a:gdLst/>
              <a:ahLst/>
              <a:cxnLst/>
              <a:rect l="l" t="t" r="r" b="b"/>
              <a:pathLst>
                <a:path w="12285503" h="8215930">
                  <a:moveTo>
                    <a:pt x="12285503" y="0"/>
                  </a:moveTo>
                  <a:lnTo>
                    <a:pt x="0" y="0"/>
                  </a:lnTo>
                  <a:lnTo>
                    <a:pt x="0" y="8215930"/>
                  </a:lnTo>
                  <a:lnTo>
                    <a:pt x="12285503" y="8215930"/>
                  </a:lnTo>
                  <a:lnTo>
                    <a:pt x="12285503" y="0"/>
                  </a:lnTo>
                  <a:close/>
                </a:path>
              </a:pathLst>
            </a:custGeom>
            <a:blipFill>
              <a:blip r:embed="rId4">
                <a:alphaModFix amt="40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1054653" y="1894521"/>
              <a:ext cx="1717136" cy="1208697"/>
            </a:xfrm>
            <a:custGeom>
              <a:avLst/>
              <a:gdLst/>
              <a:ahLst/>
              <a:cxnLst/>
              <a:rect l="l" t="t" r="r" b="b"/>
              <a:pathLst>
                <a:path w="1717136" h="1208697">
                  <a:moveTo>
                    <a:pt x="0" y="0"/>
                  </a:moveTo>
                  <a:lnTo>
                    <a:pt x="1717136" y="0"/>
                  </a:lnTo>
                  <a:lnTo>
                    <a:pt x="1717136" y="1208697"/>
                  </a:lnTo>
                  <a:lnTo>
                    <a:pt x="0" y="12086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8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4643629" y="1894521"/>
              <a:ext cx="1230408" cy="1855724"/>
            </a:xfrm>
            <a:custGeom>
              <a:avLst/>
              <a:gdLst/>
              <a:ahLst/>
              <a:cxnLst/>
              <a:rect l="l" t="t" r="r" b="b"/>
              <a:pathLst>
                <a:path w="1230408" h="1855724">
                  <a:moveTo>
                    <a:pt x="0" y="0"/>
                  </a:moveTo>
                  <a:lnTo>
                    <a:pt x="1230407" y="0"/>
                  </a:lnTo>
                  <a:lnTo>
                    <a:pt x="1230407" y="1855724"/>
                  </a:lnTo>
                  <a:lnTo>
                    <a:pt x="0" y="1855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alphaModFix amt="8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>
              <a:off x="2907330" y="730809"/>
              <a:ext cx="1543183" cy="1163712"/>
            </a:xfrm>
            <a:custGeom>
              <a:avLst/>
              <a:gdLst/>
              <a:ahLst/>
              <a:cxnLst/>
              <a:rect l="l" t="t" r="r" b="b"/>
              <a:pathLst>
                <a:path w="1543183" h="1163712">
                  <a:moveTo>
                    <a:pt x="0" y="0"/>
                  </a:moveTo>
                  <a:lnTo>
                    <a:pt x="1543183" y="0"/>
                  </a:lnTo>
                  <a:lnTo>
                    <a:pt x="1543183" y="1163712"/>
                  </a:lnTo>
                  <a:lnTo>
                    <a:pt x="0" y="11637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alphaModFix amt="8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1054653" y="4234053"/>
              <a:ext cx="1722781" cy="1408374"/>
            </a:xfrm>
            <a:custGeom>
              <a:avLst/>
              <a:gdLst/>
              <a:ahLst/>
              <a:cxnLst/>
              <a:rect l="l" t="t" r="r" b="b"/>
              <a:pathLst>
                <a:path w="1722781" h="1408374">
                  <a:moveTo>
                    <a:pt x="0" y="0"/>
                  </a:moveTo>
                  <a:lnTo>
                    <a:pt x="1722781" y="0"/>
                  </a:lnTo>
                  <a:lnTo>
                    <a:pt x="1722781" y="1408374"/>
                  </a:lnTo>
                  <a:lnTo>
                    <a:pt x="0" y="14083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alphaModFix amt="80000"/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>
              <a:off x="6142752" y="530709"/>
              <a:ext cx="1569855" cy="1363811"/>
            </a:xfrm>
            <a:custGeom>
              <a:avLst/>
              <a:gdLst/>
              <a:ahLst/>
              <a:cxnLst/>
              <a:rect l="l" t="t" r="r" b="b"/>
              <a:pathLst>
                <a:path w="1569855" h="1363811">
                  <a:moveTo>
                    <a:pt x="0" y="0"/>
                  </a:moveTo>
                  <a:lnTo>
                    <a:pt x="1569854" y="0"/>
                  </a:lnTo>
                  <a:lnTo>
                    <a:pt x="1569854" y="1363812"/>
                  </a:lnTo>
                  <a:lnTo>
                    <a:pt x="0" y="13638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alphaModFix amt="80000"/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>
              <a:off x="2956840" y="3103218"/>
              <a:ext cx="1539085" cy="1439045"/>
            </a:xfrm>
            <a:custGeom>
              <a:avLst/>
              <a:gdLst/>
              <a:ahLst/>
              <a:cxnLst/>
              <a:rect l="l" t="t" r="r" b="b"/>
              <a:pathLst>
                <a:path w="1539085" h="1439045">
                  <a:moveTo>
                    <a:pt x="0" y="0"/>
                  </a:moveTo>
                  <a:lnTo>
                    <a:pt x="1539085" y="0"/>
                  </a:lnTo>
                  <a:lnTo>
                    <a:pt x="1539085" y="1439045"/>
                  </a:lnTo>
                  <a:lnTo>
                    <a:pt x="0" y="1439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alphaModFix amt="80000"/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39" name="Picture 38">
            <a:extLst>
              <a:ext uri="{FF2B5EF4-FFF2-40B4-BE49-F238E27FC236}">
                <a16:creationId xmlns:a16="http://schemas.microsoft.com/office/drawing/2014/main" id="{731996D4-3668-EECD-DCCB-7C28B55B6B0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02523" y="1442778"/>
            <a:ext cx="11998325" cy="7099009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116094C1-86B5-5AC9-8D24-571A90C36679}"/>
              </a:ext>
            </a:extLst>
          </p:cNvPr>
          <p:cNvSpPr txBox="1"/>
          <p:nvPr/>
        </p:nvSpPr>
        <p:spPr>
          <a:xfrm>
            <a:off x="-15119" y="9772509"/>
            <a:ext cx="109423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en.wikipedia.org</a:t>
            </a:r>
            <a:r>
              <a:rPr lang="en-US" dirty="0"/>
              <a:t>/wiki/</a:t>
            </a:r>
            <a:r>
              <a:rPr lang="en-US" dirty="0" err="1"/>
              <a:t>Laguna_Copperplate_Inscription</a:t>
            </a:r>
            <a:r>
              <a:rPr lang="en-US" dirty="0"/>
              <a:t>#/media/</a:t>
            </a:r>
            <a:r>
              <a:rPr lang="en-US" dirty="0" err="1"/>
              <a:t>File:Laguna_Copperplate_Inscription.gif</a:t>
            </a:r>
            <a:endParaRPr lang="en-US" dirty="0"/>
          </a:p>
        </p:txBody>
      </p:sp>
      <p:sp>
        <p:nvSpPr>
          <p:cNvPr id="42" name="TextBox 40">
            <a:extLst>
              <a:ext uri="{FF2B5EF4-FFF2-40B4-BE49-F238E27FC236}">
                <a16:creationId xmlns:a16="http://schemas.microsoft.com/office/drawing/2014/main" id="{8520570F-4EE0-5CB7-4C2C-CA48E04C3E41}"/>
              </a:ext>
            </a:extLst>
          </p:cNvPr>
          <p:cNvSpPr txBox="1"/>
          <p:nvPr/>
        </p:nvSpPr>
        <p:spPr>
          <a:xfrm>
            <a:off x="11575595" y="2698128"/>
            <a:ext cx="5221894" cy="5116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3263"/>
              </a:lnSpc>
            </a:pPr>
            <a:r>
              <a:rPr lang="en-US" sz="11146" dirty="0">
                <a:solidFill>
                  <a:srgbClr val="FE9800"/>
                </a:solidFill>
                <a:latin typeface="TD Sulog"/>
                <a:ea typeface="TD Sulog"/>
                <a:cs typeface="TD Sulog"/>
                <a:sym typeface="TD Sulog"/>
              </a:rPr>
              <a:t>Laguna </a:t>
            </a:r>
          </a:p>
          <a:p>
            <a:pPr algn="r">
              <a:lnSpc>
                <a:spcPts val="13263"/>
              </a:lnSpc>
            </a:pPr>
            <a:r>
              <a:rPr lang="en-US" sz="11146" dirty="0">
                <a:solidFill>
                  <a:srgbClr val="FE9800"/>
                </a:solidFill>
                <a:latin typeface="TD Sulog"/>
                <a:ea typeface="TD Sulog"/>
                <a:cs typeface="TD Sulog"/>
                <a:sym typeface="TD Sulog"/>
              </a:rPr>
              <a:t>Copper </a:t>
            </a:r>
          </a:p>
          <a:p>
            <a:pPr algn="r">
              <a:lnSpc>
                <a:spcPts val="13263"/>
              </a:lnSpc>
            </a:pPr>
            <a:r>
              <a:rPr lang="en-US" sz="11146" dirty="0">
                <a:solidFill>
                  <a:srgbClr val="FE9800"/>
                </a:solidFill>
                <a:latin typeface="TD Sulog"/>
                <a:ea typeface="TD Sulog"/>
                <a:cs typeface="TD Sulog"/>
                <a:sym typeface="TD Sulog"/>
              </a:rPr>
              <a:t>Plate</a:t>
            </a:r>
          </a:p>
        </p:txBody>
      </p:sp>
      <p:sp>
        <p:nvSpPr>
          <p:cNvPr id="46" name="Freeform 34">
            <a:extLst>
              <a:ext uri="{FF2B5EF4-FFF2-40B4-BE49-F238E27FC236}">
                <a16:creationId xmlns:a16="http://schemas.microsoft.com/office/drawing/2014/main" id="{FAAA8932-1FC4-F875-D4EF-96F3A026B879}"/>
              </a:ext>
            </a:extLst>
          </p:cNvPr>
          <p:cNvSpPr/>
          <p:nvPr/>
        </p:nvSpPr>
        <p:spPr>
          <a:xfrm>
            <a:off x="16987103" y="-18903"/>
            <a:ext cx="1337099" cy="10305904"/>
          </a:xfrm>
          <a:custGeom>
            <a:avLst/>
            <a:gdLst/>
            <a:ahLst/>
            <a:cxnLst/>
            <a:rect l="l" t="t" r="r" b="b"/>
            <a:pathLst>
              <a:path w="1337099" h="12180254">
                <a:moveTo>
                  <a:pt x="0" y="0"/>
                </a:moveTo>
                <a:lnTo>
                  <a:pt x="1337099" y="0"/>
                </a:lnTo>
                <a:lnTo>
                  <a:pt x="1337099" y="12180253"/>
                </a:lnTo>
                <a:lnTo>
                  <a:pt x="0" y="1218025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alphaModFix amt="50000"/>
            </a:blip>
            <a:stretch>
              <a:fillRect t="-13494" r="-669352" b="-21392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4" name="TextBox 40">
            <a:extLst>
              <a:ext uri="{FF2B5EF4-FFF2-40B4-BE49-F238E27FC236}">
                <a16:creationId xmlns:a16="http://schemas.microsoft.com/office/drawing/2014/main" id="{73D02C68-C970-3C87-AEEC-448B0D9F697A}"/>
              </a:ext>
            </a:extLst>
          </p:cNvPr>
          <p:cNvSpPr txBox="1"/>
          <p:nvPr/>
        </p:nvSpPr>
        <p:spPr>
          <a:xfrm>
            <a:off x="11547090" y="2758605"/>
            <a:ext cx="5221894" cy="5116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3263"/>
              </a:lnSpc>
            </a:pPr>
            <a:r>
              <a:rPr lang="en-US" sz="11146" dirty="0">
                <a:solidFill>
                  <a:srgbClr val="FE9800"/>
                </a:solidFill>
                <a:latin typeface="TD Sulog"/>
                <a:ea typeface="TD Sulog"/>
                <a:cs typeface="TD Sulog"/>
                <a:sym typeface="TD Sulog"/>
              </a:rPr>
              <a:t>Laguna </a:t>
            </a:r>
          </a:p>
          <a:p>
            <a:pPr algn="r">
              <a:lnSpc>
                <a:spcPts val="13263"/>
              </a:lnSpc>
            </a:pPr>
            <a:r>
              <a:rPr lang="en-US" sz="11146" dirty="0">
                <a:solidFill>
                  <a:srgbClr val="FE9800"/>
                </a:solidFill>
                <a:latin typeface="TD Sulog"/>
                <a:ea typeface="TD Sulog"/>
                <a:cs typeface="TD Sulog"/>
                <a:sym typeface="TD Sulog"/>
              </a:rPr>
              <a:t>Copper </a:t>
            </a:r>
          </a:p>
          <a:p>
            <a:pPr algn="r">
              <a:lnSpc>
                <a:spcPts val="13263"/>
              </a:lnSpc>
            </a:pPr>
            <a:r>
              <a:rPr lang="en-US" sz="11146" dirty="0">
                <a:solidFill>
                  <a:srgbClr val="FE9800"/>
                </a:solidFill>
                <a:latin typeface="TD Sulog"/>
                <a:ea typeface="TD Sulog"/>
                <a:cs typeface="TD Sulog"/>
                <a:sym typeface="TD Sulog"/>
              </a:rPr>
              <a:t>Plate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F22F6D-F424-7935-2145-139C6DD3BD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416" y="342900"/>
            <a:ext cx="15397384" cy="7677217"/>
          </a:xfrm>
          <a:prstGeom prst="rect">
            <a:avLst/>
          </a:prstGeom>
        </p:spPr>
      </p:pic>
      <p:sp>
        <p:nvSpPr>
          <p:cNvPr id="3" name="TextBox 40">
            <a:extLst>
              <a:ext uri="{FF2B5EF4-FFF2-40B4-BE49-F238E27FC236}">
                <a16:creationId xmlns:a16="http://schemas.microsoft.com/office/drawing/2014/main" id="{23523E12-D9A4-F0EE-31D1-1C723A4A09B7}"/>
              </a:ext>
            </a:extLst>
          </p:cNvPr>
          <p:cNvSpPr txBox="1"/>
          <p:nvPr/>
        </p:nvSpPr>
        <p:spPr>
          <a:xfrm>
            <a:off x="7467600" y="7429500"/>
            <a:ext cx="9148984" cy="14984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3263"/>
              </a:lnSpc>
            </a:pPr>
            <a:r>
              <a:rPr lang="en-US" sz="6600" dirty="0" err="1">
                <a:solidFill>
                  <a:srgbClr val="FE9800"/>
                </a:solidFill>
                <a:latin typeface="TD Sulog"/>
                <a:ea typeface="TD Sulog"/>
                <a:cs typeface="TD Sulog"/>
                <a:sym typeface="TD Sulog"/>
              </a:rPr>
              <a:t>Baybayin</a:t>
            </a:r>
            <a:endParaRPr lang="en-US" sz="6600" dirty="0">
              <a:solidFill>
                <a:srgbClr val="FE9800"/>
              </a:solidFill>
              <a:latin typeface="TD Sulog"/>
              <a:ea typeface="TD Sulog"/>
              <a:cs typeface="TD Sulog"/>
              <a:sym typeface="TD Sulog"/>
            </a:endParaRPr>
          </a:p>
        </p:txBody>
      </p:sp>
    </p:spTree>
    <p:extLst>
      <p:ext uri="{BB962C8B-B14F-4D97-AF65-F5344CB8AC3E}">
        <p14:creationId xmlns:p14="http://schemas.microsoft.com/office/powerpoint/2010/main" val="9299151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43600D-CFD1-3D90-DABA-E7D6DC32B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Box 38">
            <a:extLst>
              <a:ext uri="{FF2B5EF4-FFF2-40B4-BE49-F238E27FC236}">
                <a16:creationId xmlns:a16="http://schemas.microsoft.com/office/drawing/2014/main" id="{47C31B32-E22F-6EF8-7C52-2F5103809033}"/>
              </a:ext>
            </a:extLst>
          </p:cNvPr>
          <p:cNvSpPr txBox="1"/>
          <p:nvPr/>
        </p:nvSpPr>
        <p:spPr>
          <a:xfrm>
            <a:off x="5228791" y="9540358"/>
            <a:ext cx="8079096" cy="3999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94"/>
              </a:lnSpc>
              <a:spcBef>
                <a:spcPct val="0"/>
              </a:spcBef>
            </a:pPr>
            <a:r>
              <a:rPr lang="en-US" sz="2000" b="1" i="1" dirty="0">
                <a:solidFill>
                  <a:srgbClr val="000000">
                    <a:alpha val="37647"/>
                  </a:srgbClr>
                </a:solidFill>
                <a:latin typeface="Lydian Bold Italics"/>
                <a:ea typeface="Lydian Bold Italics"/>
                <a:cs typeface="Lydian Bold Italics"/>
                <a:sym typeface="Lydian Bold Italics"/>
              </a:rPr>
              <a:t>Reporting Without Barriers: </a:t>
            </a:r>
            <a:r>
              <a:rPr lang="en-US" sz="2000" dirty="0">
                <a:solidFill>
                  <a:srgbClr val="000000">
                    <a:alpha val="36863"/>
                  </a:srgbClr>
                </a:solidFill>
                <a:latin typeface="Lydian"/>
                <a:ea typeface="Lydian"/>
                <a:cs typeface="Lydian"/>
                <a:sym typeface="Lydian"/>
              </a:rPr>
              <a:t>Philippine Court Reporting in a Global Context</a:t>
            </a:r>
          </a:p>
        </p:txBody>
      </p:sp>
      <p:sp>
        <p:nvSpPr>
          <p:cNvPr id="7" name="Shape 2">
            <a:extLst>
              <a:ext uri="{FF2B5EF4-FFF2-40B4-BE49-F238E27FC236}">
                <a16:creationId xmlns:a16="http://schemas.microsoft.com/office/drawing/2014/main" id="{E5A689DA-8C90-9FA6-8D2C-8A6F7A249364}"/>
              </a:ext>
            </a:extLst>
          </p:cNvPr>
          <p:cNvSpPr/>
          <p:nvPr/>
        </p:nvSpPr>
        <p:spPr>
          <a:xfrm>
            <a:off x="1263089" y="2705100"/>
            <a:ext cx="4907694" cy="2740660"/>
          </a:xfrm>
          <a:prstGeom prst="roundRect">
            <a:avLst>
              <a:gd name="adj" fmla="val 3721"/>
            </a:avLst>
          </a:prstGeom>
          <a:solidFill>
            <a:srgbClr val="00158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3">
            <a:extLst>
              <a:ext uri="{FF2B5EF4-FFF2-40B4-BE49-F238E27FC236}">
                <a16:creationId xmlns:a16="http://schemas.microsoft.com/office/drawing/2014/main" id="{149534B2-4A50-A8F1-B50D-1A85D13E47A5}"/>
              </a:ext>
            </a:extLst>
          </p:cNvPr>
          <p:cNvSpPr/>
          <p:nvPr/>
        </p:nvSpPr>
        <p:spPr>
          <a:xfrm>
            <a:off x="1263089" y="2934551"/>
            <a:ext cx="4907694" cy="12747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200" b="1" dirty="0">
                <a:solidFill>
                  <a:schemeClr val="bg1"/>
                </a:solidFill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175+</a:t>
            </a:r>
            <a:endParaRPr lang="en-US" sz="7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4">
            <a:extLst>
              <a:ext uri="{FF2B5EF4-FFF2-40B4-BE49-F238E27FC236}">
                <a16:creationId xmlns:a16="http://schemas.microsoft.com/office/drawing/2014/main" id="{018D0C86-7B84-B43B-6587-FC899EAE62B4}"/>
              </a:ext>
            </a:extLst>
          </p:cNvPr>
          <p:cNvSpPr/>
          <p:nvPr/>
        </p:nvSpPr>
        <p:spPr>
          <a:xfrm>
            <a:off x="1581770" y="4298507"/>
            <a:ext cx="4270331" cy="10197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Philippine dialects spoken across the archipelago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Shape 5">
            <a:extLst>
              <a:ext uri="{FF2B5EF4-FFF2-40B4-BE49-F238E27FC236}">
                <a16:creationId xmlns:a16="http://schemas.microsoft.com/office/drawing/2014/main" id="{434DAD2E-559E-7940-876F-63B801CECC14}"/>
              </a:ext>
            </a:extLst>
          </p:cNvPr>
          <p:cNvSpPr/>
          <p:nvPr/>
        </p:nvSpPr>
        <p:spPr>
          <a:xfrm>
            <a:off x="6553200" y="2705100"/>
            <a:ext cx="4907694" cy="2740660"/>
          </a:xfrm>
          <a:prstGeom prst="roundRect">
            <a:avLst>
              <a:gd name="adj" fmla="val 3721"/>
            </a:avLst>
          </a:prstGeom>
          <a:solidFill>
            <a:srgbClr val="00158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6">
            <a:extLst>
              <a:ext uri="{FF2B5EF4-FFF2-40B4-BE49-F238E27FC236}">
                <a16:creationId xmlns:a16="http://schemas.microsoft.com/office/drawing/2014/main" id="{E6747EAB-608D-AB06-BA64-4E0D4530ABB9}"/>
              </a:ext>
            </a:extLst>
          </p:cNvPr>
          <p:cNvSpPr/>
          <p:nvPr/>
        </p:nvSpPr>
        <p:spPr>
          <a:xfrm>
            <a:off x="6553200" y="2934551"/>
            <a:ext cx="4907694" cy="12747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200" b="1" dirty="0">
                <a:solidFill>
                  <a:schemeClr val="bg1"/>
                </a:solidFill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2</a:t>
            </a:r>
            <a:endParaRPr lang="en-US" sz="7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7">
            <a:extLst>
              <a:ext uri="{FF2B5EF4-FFF2-40B4-BE49-F238E27FC236}">
                <a16:creationId xmlns:a16="http://schemas.microsoft.com/office/drawing/2014/main" id="{5687A28C-8B12-747F-FD57-BB4D5BA7AAF7}"/>
              </a:ext>
            </a:extLst>
          </p:cNvPr>
          <p:cNvSpPr/>
          <p:nvPr/>
        </p:nvSpPr>
        <p:spPr>
          <a:xfrm>
            <a:off x="6871882" y="4298507"/>
            <a:ext cx="4270331" cy="10197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official languages of government — Filipino and English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Shape 8">
            <a:extLst>
              <a:ext uri="{FF2B5EF4-FFF2-40B4-BE49-F238E27FC236}">
                <a16:creationId xmlns:a16="http://schemas.microsoft.com/office/drawing/2014/main" id="{614479E7-9F04-E979-C4F1-DBF9249DD50D}"/>
              </a:ext>
            </a:extLst>
          </p:cNvPr>
          <p:cNvSpPr/>
          <p:nvPr/>
        </p:nvSpPr>
        <p:spPr>
          <a:xfrm>
            <a:off x="11843311" y="2626360"/>
            <a:ext cx="4907694" cy="2740660"/>
          </a:xfrm>
          <a:prstGeom prst="roundRect">
            <a:avLst>
              <a:gd name="adj" fmla="val 3721"/>
            </a:avLst>
          </a:prstGeom>
          <a:solidFill>
            <a:srgbClr val="00158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9">
            <a:extLst>
              <a:ext uri="{FF2B5EF4-FFF2-40B4-BE49-F238E27FC236}">
                <a16:creationId xmlns:a16="http://schemas.microsoft.com/office/drawing/2014/main" id="{4957F668-8C99-E9DD-F6E3-CE9EF25C8B2F}"/>
              </a:ext>
            </a:extLst>
          </p:cNvPr>
          <p:cNvSpPr/>
          <p:nvPr/>
        </p:nvSpPr>
        <p:spPr>
          <a:xfrm>
            <a:off x="11843311" y="2934551"/>
            <a:ext cx="4907694" cy="12747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200" b="1" dirty="0">
                <a:solidFill>
                  <a:schemeClr val="bg1"/>
                </a:solidFill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1</a:t>
            </a:r>
            <a:endParaRPr lang="en-US" sz="7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 10">
            <a:extLst>
              <a:ext uri="{FF2B5EF4-FFF2-40B4-BE49-F238E27FC236}">
                <a16:creationId xmlns:a16="http://schemas.microsoft.com/office/drawing/2014/main" id="{336C951E-2C9F-0708-1E26-E85F1096648B}"/>
              </a:ext>
            </a:extLst>
          </p:cNvPr>
          <p:cNvSpPr/>
          <p:nvPr/>
        </p:nvSpPr>
        <p:spPr>
          <a:xfrm>
            <a:off x="12161993" y="4298507"/>
            <a:ext cx="4270331" cy="10197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language of the official court record — English, in nearly all proceedings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 11">
            <a:extLst>
              <a:ext uri="{FF2B5EF4-FFF2-40B4-BE49-F238E27FC236}">
                <a16:creationId xmlns:a16="http://schemas.microsoft.com/office/drawing/2014/main" id="{F531C431-3456-DAD1-ACC2-4F5EA3F944FD}"/>
              </a:ext>
            </a:extLst>
          </p:cNvPr>
          <p:cNvSpPr/>
          <p:nvPr/>
        </p:nvSpPr>
        <p:spPr>
          <a:xfrm>
            <a:off x="1263089" y="6039624"/>
            <a:ext cx="15411716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just">
              <a:lnSpc>
                <a:spcPct val="130000"/>
              </a:lnSpc>
            </a:pPr>
            <a:r>
              <a:rPr lang="en-US" sz="2400" b="1" dirty="0">
                <a:solidFill>
                  <a:srgbClr val="0015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gap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witnesses often testify in a regional dialect, are interpreted into English by the court interpreter, and are transcribed into English by the court stenographer — meaning the words pass through two different people's translations before they become the official written record.</a:t>
            </a:r>
          </a:p>
        </p:txBody>
      </p:sp>
    </p:spTree>
    <p:extLst>
      <p:ext uri="{BB962C8B-B14F-4D97-AF65-F5344CB8AC3E}">
        <p14:creationId xmlns:p14="http://schemas.microsoft.com/office/powerpoint/2010/main" val="2960726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271"/>
    </mc:Choice>
    <mc:Fallback xmlns="">
      <p:transition spd="slow" advTm="1027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8">
            <a:extLst>
              <a:ext uri="{FF2B5EF4-FFF2-40B4-BE49-F238E27FC236}">
                <a16:creationId xmlns:a16="http://schemas.microsoft.com/office/drawing/2014/main" id="{6AEA1F60-985A-409B-6E9B-76D69455269F}"/>
              </a:ext>
            </a:extLst>
          </p:cNvPr>
          <p:cNvSpPr txBox="1"/>
          <p:nvPr/>
        </p:nvSpPr>
        <p:spPr>
          <a:xfrm>
            <a:off x="5228791" y="9540358"/>
            <a:ext cx="8079096" cy="3999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94"/>
              </a:lnSpc>
              <a:spcBef>
                <a:spcPct val="0"/>
              </a:spcBef>
            </a:pPr>
            <a:r>
              <a:rPr lang="en-US" sz="2000" b="1" i="1" dirty="0">
                <a:solidFill>
                  <a:srgbClr val="000000">
                    <a:alpha val="37647"/>
                  </a:srgbClr>
                </a:solidFill>
                <a:latin typeface="Lydian Bold Italics"/>
                <a:ea typeface="Lydian Bold Italics"/>
                <a:cs typeface="Lydian Bold Italics"/>
                <a:sym typeface="Lydian Bold Italics"/>
              </a:rPr>
              <a:t>Reporting Without Barriers: </a:t>
            </a:r>
            <a:r>
              <a:rPr lang="en-US" sz="2000" dirty="0">
                <a:solidFill>
                  <a:srgbClr val="000000">
                    <a:alpha val="36863"/>
                  </a:srgbClr>
                </a:solidFill>
                <a:latin typeface="Lydian"/>
                <a:ea typeface="Lydian"/>
                <a:cs typeface="Lydian"/>
                <a:sym typeface="Lydian"/>
              </a:rPr>
              <a:t>Philippine Court Reporting in a Global Context</a:t>
            </a:r>
          </a:p>
        </p:txBody>
      </p:sp>
      <p:sp>
        <p:nvSpPr>
          <p:cNvPr id="5" name="Freeform 28">
            <a:extLst>
              <a:ext uri="{FF2B5EF4-FFF2-40B4-BE49-F238E27FC236}">
                <a16:creationId xmlns:a16="http://schemas.microsoft.com/office/drawing/2014/main" id="{6F2F7A61-3B0A-E424-65D4-0B60AA94B3CE}"/>
              </a:ext>
            </a:extLst>
          </p:cNvPr>
          <p:cNvSpPr/>
          <p:nvPr/>
        </p:nvSpPr>
        <p:spPr>
          <a:xfrm flipH="1">
            <a:off x="671773" y="2266950"/>
            <a:ext cx="3881009" cy="6277771"/>
          </a:xfrm>
          <a:custGeom>
            <a:avLst/>
            <a:gdLst/>
            <a:ahLst/>
            <a:cxnLst/>
            <a:rect l="l" t="t" r="r" b="b"/>
            <a:pathLst>
              <a:path w="3881009" h="6277771">
                <a:moveTo>
                  <a:pt x="3881008" y="0"/>
                </a:moveTo>
                <a:lnTo>
                  <a:pt x="0" y="0"/>
                </a:lnTo>
                <a:lnTo>
                  <a:pt x="0" y="6277771"/>
                </a:lnTo>
                <a:lnTo>
                  <a:pt x="3881008" y="6277771"/>
                </a:lnTo>
                <a:lnTo>
                  <a:pt x="3881008" y="0"/>
                </a:lnTo>
                <a:close/>
              </a:path>
            </a:pathLst>
          </a:custGeom>
          <a:blipFill>
            <a:blip r:embed="rId3"/>
            <a:stretch>
              <a:fillRect t="-1067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29">
            <a:extLst>
              <a:ext uri="{FF2B5EF4-FFF2-40B4-BE49-F238E27FC236}">
                <a16:creationId xmlns:a16="http://schemas.microsoft.com/office/drawing/2014/main" id="{C2D8BE76-4943-F4D9-E078-1079A9974D41}"/>
              </a:ext>
            </a:extLst>
          </p:cNvPr>
          <p:cNvSpPr/>
          <p:nvPr/>
        </p:nvSpPr>
        <p:spPr>
          <a:xfrm>
            <a:off x="2124154" y="2486379"/>
            <a:ext cx="4857255" cy="6463886"/>
          </a:xfrm>
          <a:custGeom>
            <a:avLst/>
            <a:gdLst/>
            <a:ahLst/>
            <a:cxnLst/>
            <a:rect l="l" t="t" r="r" b="b"/>
            <a:pathLst>
              <a:path w="4857255" h="6463886">
                <a:moveTo>
                  <a:pt x="0" y="0"/>
                </a:moveTo>
                <a:lnTo>
                  <a:pt x="4857255" y="0"/>
                </a:lnTo>
                <a:lnTo>
                  <a:pt x="4857255" y="6463886"/>
                </a:lnTo>
                <a:lnTo>
                  <a:pt x="0" y="64638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30">
            <a:extLst>
              <a:ext uri="{FF2B5EF4-FFF2-40B4-BE49-F238E27FC236}">
                <a16:creationId xmlns:a16="http://schemas.microsoft.com/office/drawing/2014/main" id="{F4938C68-FD87-41E8-C269-CFD815D96F24}"/>
              </a:ext>
            </a:extLst>
          </p:cNvPr>
          <p:cNvSpPr/>
          <p:nvPr/>
        </p:nvSpPr>
        <p:spPr>
          <a:xfrm>
            <a:off x="12575386" y="6322729"/>
            <a:ext cx="631960" cy="1720684"/>
          </a:xfrm>
          <a:custGeom>
            <a:avLst/>
            <a:gdLst/>
            <a:ahLst/>
            <a:cxnLst/>
            <a:rect l="l" t="t" r="r" b="b"/>
            <a:pathLst>
              <a:path w="631960" h="1720684">
                <a:moveTo>
                  <a:pt x="0" y="0"/>
                </a:moveTo>
                <a:lnTo>
                  <a:pt x="631960" y="0"/>
                </a:lnTo>
                <a:lnTo>
                  <a:pt x="631960" y="1720684"/>
                </a:lnTo>
                <a:lnTo>
                  <a:pt x="0" y="17206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33">
            <a:extLst>
              <a:ext uri="{FF2B5EF4-FFF2-40B4-BE49-F238E27FC236}">
                <a16:creationId xmlns:a16="http://schemas.microsoft.com/office/drawing/2014/main" id="{A21A70A3-48C7-83EE-1957-07F4F3D77EEF}"/>
              </a:ext>
            </a:extLst>
          </p:cNvPr>
          <p:cNvSpPr txBox="1"/>
          <p:nvPr/>
        </p:nvSpPr>
        <p:spPr>
          <a:xfrm>
            <a:off x="9787707" y="6880073"/>
            <a:ext cx="2906014" cy="5370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98"/>
              </a:lnSpc>
            </a:pPr>
            <a:r>
              <a:rPr lang="en-US" sz="2856">
                <a:solidFill>
                  <a:srgbClr val="000000"/>
                </a:solidFill>
                <a:latin typeface="Helvetica Hebrew"/>
                <a:ea typeface="Helvetica Hebrew"/>
                <a:cs typeface="Helvetica Hebrew"/>
                <a:sym typeface="Helvetica Hebrew"/>
              </a:rPr>
              <a:t>Stenographer(s)</a:t>
            </a:r>
          </a:p>
        </p:txBody>
      </p:sp>
      <p:sp>
        <p:nvSpPr>
          <p:cNvPr id="13" name="TextBox 34">
            <a:extLst>
              <a:ext uri="{FF2B5EF4-FFF2-40B4-BE49-F238E27FC236}">
                <a16:creationId xmlns:a16="http://schemas.microsoft.com/office/drawing/2014/main" id="{970F8A35-8E31-B4B7-AF8C-700C1CF51765}"/>
              </a:ext>
            </a:extLst>
          </p:cNvPr>
          <p:cNvSpPr txBox="1"/>
          <p:nvPr/>
        </p:nvSpPr>
        <p:spPr>
          <a:xfrm>
            <a:off x="7264949" y="6986288"/>
            <a:ext cx="2427508" cy="489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891"/>
              </a:lnSpc>
            </a:pPr>
            <a:r>
              <a:rPr lang="en-US" sz="3270">
                <a:solidFill>
                  <a:srgbClr val="941D14"/>
                </a:solidFill>
                <a:latin typeface="TD Sulog"/>
                <a:ea typeface="TD Sulog"/>
                <a:cs typeface="TD Sulog"/>
                <a:sym typeface="TD Sulog"/>
              </a:rPr>
              <a:t>Philippines=</a:t>
            </a:r>
          </a:p>
        </p:txBody>
      </p:sp>
      <p:sp>
        <p:nvSpPr>
          <p:cNvPr id="15" name="TextBox 35">
            <a:extLst>
              <a:ext uri="{FF2B5EF4-FFF2-40B4-BE49-F238E27FC236}">
                <a16:creationId xmlns:a16="http://schemas.microsoft.com/office/drawing/2014/main" id="{DABD09BF-49C7-F8BA-C124-45A7BB1ABBA7}"/>
              </a:ext>
            </a:extLst>
          </p:cNvPr>
          <p:cNvSpPr txBox="1"/>
          <p:nvPr/>
        </p:nvSpPr>
        <p:spPr>
          <a:xfrm>
            <a:off x="13207346" y="6253790"/>
            <a:ext cx="4048324" cy="23168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57845" lvl="1" indent="-278923" algn="l">
              <a:lnSpc>
                <a:spcPts val="3617"/>
              </a:lnSpc>
              <a:buFont typeface="Arial"/>
              <a:buChar char="•"/>
            </a:pPr>
            <a:r>
              <a:rPr lang="en-US" sz="2583">
                <a:solidFill>
                  <a:srgbClr val="000000"/>
                </a:solidFill>
                <a:latin typeface="Helvetica Hebrew"/>
                <a:ea typeface="Helvetica Hebrew"/>
                <a:cs typeface="Helvetica Hebrew"/>
                <a:sym typeface="Helvetica Hebrew"/>
              </a:rPr>
              <a:t>Court Stenographer(s)</a:t>
            </a:r>
          </a:p>
          <a:p>
            <a:pPr marL="557845" lvl="1" indent="-278923" algn="l">
              <a:lnSpc>
                <a:spcPts val="3617"/>
              </a:lnSpc>
              <a:buFont typeface="Arial"/>
              <a:buChar char="•"/>
            </a:pPr>
            <a:r>
              <a:rPr lang="en-US" sz="2583">
                <a:solidFill>
                  <a:srgbClr val="000000"/>
                </a:solidFill>
                <a:latin typeface="Helvetica Hebrew"/>
                <a:ea typeface="Helvetica Hebrew"/>
                <a:cs typeface="Helvetica Hebrew"/>
                <a:sym typeface="Helvetica Hebrew"/>
              </a:rPr>
              <a:t>Legislative Officers/Assistants</a:t>
            </a:r>
          </a:p>
          <a:p>
            <a:pPr marL="557845" lvl="1" indent="-278923" algn="l">
              <a:lnSpc>
                <a:spcPts val="3617"/>
              </a:lnSpc>
              <a:buFont typeface="Arial"/>
              <a:buChar char="•"/>
            </a:pPr>
            <a:r>
              <a:rPr lang="en-US" sz="2583">
                <a:solidFill>
                  <a:srgbClr val="000000"/>
                </a:solidFill>
                <a:latin typeface="Helvetica Hebrew"/>
                <a:ea typeface="Helvetica Hebrew"/>
                <a:cs typeface="Helvetica Hebrew"/>
                <a:sym typeface="Helvetica Hebrew"/>
              </a:rPr>
              <a:t>Non-Court/Executive Stenographers</a:t>
            </a:r>
          </a:p>
        </p:txBody>
      </p:sp>
      <p:sp>
        <p:nvSpPr>
          <p:cNvPr id="17" name="TextBox 36">
            <a:extLst>
              <a:ext uri="{FF2B5EF4-FFF2-40B4-BE49-F238E27FC236}">
                <a16:creationId xmlns:a16="http://schemas.microsoft.com/office/drawing/2014/main" id="{4F920989-E6CF-84B2-FD72-5E740F71E3F7}"/>
              </a:ext>
            </a:extLst>
          </p:cNvPr>
          <p:cNvSpPr txBox="1"/>
          <p:nvPr/>
        </p:nvSpPr>
        <p:spPr>
          <a:xfrm>
            <a:off x="7114351" y="3673233"/>
            <a:ext cx="4892924" cy="489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891"/>
              </a:lnSpc>
            </a:pPr>
            <a:r>
              <a:rPr lang="en-US" sz="3270">
                <a:solidFill>
                  <a:srgbClr val="941D14"/>
                </a:solidFill>
                <a:latin typeface="TD Sulog"/>
                <a:ea typeface="TD Sulog"/>
                <a:cs typeface="TD Sulog"/>
                <a:sym typeface="TD Sulog"/>
              </a:rPr>
              <a:t>Worldwide counter-parts</a:t>
            </a:r>
          </a:p>
        </p:txBody>
      </p:sp>
      <p:sp>
        <p:nvSpPr>
          <p:cNvPr id="19" name="Freeform 39">
            <a:extLst>
              <a:ext uri="{FF2B5EF4-FFF2-40B4-BE49-F238E27FC236}">
                <a16:creationId xmlns:a16="http://schemas.microsoft.com/office/drawing/2014/main" id="{AF340FE4-6ECB-C9A7-94F2-186DCD23608C}"/>
              </a:ext>
            </a:extLst>
          </p:cNvPr>
          <p:cNvSpPr/>
          <p:nvPr/>
        </p:nvSpPr>
        <p:spPr>
          <a:xfrm>
            <a:off x="12140218" y="2355294"/>
            <a:ext cx="1121297" cy="3053035"/>
          </a:xfrm>
          <a:custGeom>
            <a:avLst/>
            <a:gdLst/>
            <a:ahLst/>
            <a:cxnLst/>
            <a:rect l="l" t="t" r="r" b="b"/>
            <a:pathLst>
              <a:path w="1121297" h="3053035">
                <a:moveTo>
                  <a:pt x="0" y="0"/>
                </a:moveTo>
                <a:lnTo>
                  <a:pt x="1121297" y="0"/>
                </a:lnTo>
                <a:lnTo>
                  <a:pt x="1121297" y="3053035"/>
                </a:lnTo>
                <a:lnTo>
                  <a:pt x="0" y="305303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TextBox 40">
            <a:extLst>
              <a:ext uri="{FF2B5EF4-FFF2-40B4-BE49-F238E27FC236}">
                <a16:creationId xmlns:a16="http://schemas.microsoft.com/office/drawing/2014/main" id="{B734AA03-F7F1-3E09-3377-642AB52028A3}"/>
              </a:ext>
            </a:extLst>
          </p:cNvPr>
          <p:cNvSpPr txBox="1"/>
          <p:nvPr/>
        </p:nvSpPr>
        <p:spPr>
          <a:xfrm>
            <a:off x="13207346" y="2171700"/>
            <a:ext cx="4177434" cy="39754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6553" lvl="1" indent="-268277" algn="l">
              <a:lnSpc>
                <a:spcPts val="3479"/>
              </a:lnSpc>
              <a:buFont typeface="Arial"/>
              <a:buChar char="•"/>
            </a:pPr>
            <a:r>
              <a:rPr lang="en-US" sz="2485">
                <a:solidFill>
                  <a:srgbClr val="000000"/>
                </a:solidFill>
                <a:latin typeface="Helvetica Hebrew"/>
                <a:ea typeface="Helvetica Hebrew"/>
                <a:cs typeface="Helvetica Hebrew"/>
                <a:sym typeface="Helvetica Hebrew"/>
              </a:rPr>
              <a:t>Court Reporter </a:t>
            </a:r>
          </a:p>
          <a:p>
            <a:pPr algn="l">
              <a:lnSpc>
                <a:spcPts val="3479"/>
              </a:lnSpc>
            </a:pPr>
            <a:r>
              <a:rPr lang="en-US" sz="2485">
                <a:solidFill>
                  <a:srgbClr val="000000"/>
                </a:solidFill>
                <a:latin typeface="Helvetica Hebrew"/>
                <a:ea typeface="Helvetica Hebrew"/>
                <a:cs typeface="Helvetica Hebrew"/>
                <a:sym typeface="Helvetica Hebrew"/>
              </a:rPr>
              <a:t>     </a:t>
            </a:r>
            <a:r>
              <a:rPr lang="en-US" sz="2485" i="1">
                <a:solidFill>
                  <a:srgbClr val="000000"/>
                </a:solidFill>
                <a:latin typeface="Helvetica Hebrew Italics"/>
                <a:ea typeface="Helvetica Hebrew Italics"/>
                <a:cs typeface="Helvetica Hebrew Italics"/>
                <a:sym typeface="Helvetica Hebrew Italics"/>
              </a:rPr>
              <a:t>(most common term)</a:t>
            </a:r>
          </a:p>
          <a:p>
            <a:pPr marL="536553" lvl="1" indent="-268277" algn="l">
              <a:lnSpc>
                <a:spcPts val="3479"/>
              </a:lnSpc>
              <a:buFont typeface="Arial"/>
              <a:buChar char="•"/>
            </a:pPr>
            <a:r>
              <a:rPr lang="en-US" sz="2485">
                <a:solidFill>
                  <a:srgbClr val="000000"/>
                </a:solidFill>
                <a:latin typeface="Helvetica Hebrew"/>
                <a:ea typeface="Helvetica Hebrew"/>
                <a:cs typeface="Helvetica Hebrew"/>
                <a:sym typeface="Helvetica Hebrew"/>
              </a:rPr>
              <a:t>Realtime Reporter/Official Court Reporter</a:t>
            </a:r>
          </a:p>
          <a:p>
            <a:pPr marL="536553" lvl="1" indent="-268277" algn="l">
              <a:lnSpc>
                <a:spcPts val="3479"/>
              </a:lnSpc>
              <a:buFont typeface="Arial"/>
              <a:buChar char="•"/>
            </a:pPr>
            <a:r>
              <a:rPr lang="en-US" sz="2485">
                <a:solidFill>
                  <a:srgbClr val="000000"/>
                </a:solidFill>
                <a:latin typeface="Helvetica Hebrew"/>
                <a:ea typeface="Helvetica Hebrew"/>
                <a:cs typeface="Helvetica Hebrew"/>
                <a:sym typeface="Helvetica Hebrew"/>
              </a:rPr>
              <a:t>CART Reporter</a:t>
            </a:r>
          </a:p>
          <a:p>
            <a:pPr marL="536553" lvl="1" indent="-268277" algn="l">
              <a:lnSpc>
                <a:spcPts val="3479"/>
              </a:lnSpc>
              <a:buFont typeface="Arial"/>
              <a:buChar char="•"/>
            </a:pPr>
            <a:r>
              <a:rPr lang="en-US" sz="2485">
                <a:solidFill>
                  <a:srgbClr val="000000"/>
                </a:solidFill>
                <a:latin typeface="Helvetica Hebrew"/>
                <a:ea typeface="Helvetica Hebrew"/>
                <a:cs typeface="Helvetica Hebrew"/>
                <a:sym typeface="Helvetica Hebrew"/>
              </a:rPr>
              <a:t>Captioner</a:t>
            </a:r>
          </a:p>
          <a:p>
            <a:pPr marL="536553" lvl="1" indent="-268277" algn="l">
              <a:lnSpc>
                <a:spcPts val="3479"/>
              </a:lnSpc>
              <a:buFont typeface="Arial"/>
              <a:buChar char="•"/>
            </a:pPr>
            <a:r>
              <a:rPr lang="en-US" sz="2485">
                <a:solidFill>
                  <a:srgbClr val="000000"/>
                </a:solidFill>
                <a:latin typeface="Helvetica Hebrew"/>
                <a:ea typeface="Helvetica Hebrew"/>
                <a:cs typeface="Helvetica Hebrew"/>
                <a:sym typeface="Helvetica Hebrew"/>
              </a:rPr>
              <a:t>Shorthand Writer</a:t>
            </a:r>
          </a:p>
          <a:p>
            <a:pPr marL="536553" lvl="1" indent="-268277" algn="l">
              <a:lnSpc>
                <a:spcPts val="3479"/>
              </a:lnSpc>
              <a:buFont typeface="Arial"/>
              <a:buChar char="•"/>
            </a:pPr>
            <a:r>
              <a:rPr lang="en-US" sz="2485">
                <a:solidFill>
                  <a:srgbClr val="000000"/>
                </a:solidFill>
                <a:latin typeface="Helvetica Hebrew"/>
                <a:ea typeface="Helvetica Hebrew"/>
                <a:cs typeface="Helvetica Hebrew"/>
                <a:sym typeface="Helvetica Hebrew"/>
              </a:rPr>
              <a:t>Stenographer</a:t>
            </a:r>
          </a:p>
          <a:p>
            <a:pPr marL="536553" lvl="1" indent="-268277" algn="l">
              <a:lnSpc>
                <a:spcPts val="3479"/>
              </a:lnSpc>
              <a:buFont typeface="Arial"/>
              <a:buChar char="•"/>
            </a:pPr>
            <a:r>
              <a:rPr lang="en-US" sz="2485">
                <a:solidFill>
                  <a:srgbClr val="000000"/>
                </a:solidFill>
                <a:latin typeface="Helvetica Hebrew"/>
                <a:ea typeface="Helvetica Hebrew"/>
                <a:cs typeface="Helvetica Hebrew"/>
                <a:sym typeface="Helvetica Hebrew"/>
              </a:rPr>
              <a:t>Parliamentary Reporter</a:t>
            </a:r>
          </a:p>
        </p:txBody>
      </p:sp>
      <p:sp>
        <p:nvSpPr>
          <p:cNvPr id="23" name="TextBox 31">
            <a:extLst>
              <a:ext uri="{FF2B5EF4-FFF2-40B4-BE49-F238E27FC236}">
                <a16:creationId xmlns:a16="http://schemas.microsoft.com/office/drawing/2014/main" id="{26E92211-3BC1-0B95-069E-C9C12654A348}"/>
              </a:ext>
            </a:extLst>
          </p:cNvPr>
          <p:cNvSpPr txBox="1"/>
          <p:nvPr/>
        </p:nvSpPr>
        <p:spPr>
          <a:xfrm>
            <a:off x="5105400" y="1098667"/>
            <a:ext cx="9982200" cy="6018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578"/>
              </a:lnSpc>
            </a:pPr>
            <a:r>
              <a:rPr lang="en-US" sz="4800" dirty="0">
                <a:solidFill>
                  <a:srgbClr val="001588"/>
                </a:solidFill>
                <a:latin typeface="TD Sulog"/>
                <a:ea typeface="TD Sulog"/>
                <a:cs typeface="TD Sulog"/>
                <a:sym typeface="TD Sulog"/>
              </a:rPr>
              <a:t>Stenography (as a profession)</a:t>
            </a:r>
          </a:p>
        </p:txBody>
      </p:sp>
    </p:spTree>
    <p:extLst>
      <p:ext uri="{BB962C8B-B14F-4D97-AF65-F5344CB8AC3E}">
        <p14:creationId xmlns:p14="http://schemas.microsoft.com/office/powerpoint/2010/main" val="3815600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35"/>
    </mc:Choice>
    <mc:Fallback xmlns="">
      <p:transition spd="slow" advTm="1135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7"/>
          <p:cNvSpPr txBox="1"/>
          <p:nvPr/>
        </p:nvSpPr>
        <p:spPr>
          <a:xfrm>
            <a:off x="1481759" y="836346"/>
            <a:ext cx="13828690" cy="7309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5676"/>
              </a:lnSpc>
            </a:pPr>
            <a:r>
              <a:rPr lang="en-US" sz="4769" spc="300" dirty="0">
                <a:solidFill>
                  <a:srgbClr val="001588"/>
                </a:solidFill>
                <a:latin typeface="TD Sulog"/>
                <a:ea typeface="TD Sulog"/>
                <a:cs typeface="TD Sulog"/>
                <a:sym typeface="TD Sulog"/>
              </a:rPr>
              <a:t>Technology &amp; Innovation in the Courtroom</a:t>
            </a:r>
          </a:p>
        </p:txBody>
      </p:sp>
      <p:sp>
        <p:nvSpPr>
          <p:cNvPr id="72" name="Shape 2">
            <a:extLst>
              <a:ext uri="{FF2B5EF4-FFF2-40B4-BE49-F238E27FC236}">
                <a16:creationId xmlns:a16="http://schemas.microsoft.com/office/drawing/2014/main" id="{6917443C-3001-B69B-8EA9-E266E4D22D59}"/>
              </a:ext>
            </a:extLst>
          </p:cNvPr>
          <p:cNvSpPr/>
          <p:nvPr/>
        </p:nvSpPr>
        <p:spPr>
          <a:xfrm>
            <a:off x="1176688" y="3473469"/>
            <a:ext cx="82296" cy="1143000"/>
          </a:xfrm>
          <a:prstGeom prst="roundRect">
            <a:avLst/>
          </a:prstGeom>
          <a:solidFill>
            <a:srgbClr val="F0B429"/>
          </a:solidFill>
          <a:ln/>
        </p:spPr>
        <p:txBody>
          <a:bodyPr/>
          <a:lstStyle/>
          <a:p>
            <a:endParaRPr lang="en-US" sz="2700"/>
          </a:p>
        </p:txBody>
      </p:sp>
      <p:sp>
        <p:nvSpPr>
          <p:cNvPr id="74" name="Text 3">
            <a:extLst>
              <a:ext uri="{FF2B5EF4-FFF2-40B4-BE49-F238E27FC236}">
                <a16:creationId xmlns:a16="http://schemas.microsoft.com/office/drawing/2014/main" id="{3FCFA9FA-6B69-9614-C8D7-903C79041803}"/>
              </a:ext>
            </a:extLst>
          </p:cNvPr>
          <p:cNvSpPr/>
          <p:nvPr/>
        </p:nvSpPr>
        <p:spPr>
          <a:xfrm>
            <a:off x="1212783" y="2655312"/>
            <a:ext cx="668426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sz="2500" b="1" dirty="0">
              <a:latin typeface="Helvetica Hebrew" panose="020B0604020202020204" charset="-79"/>
              <a:cs typeface="Helvetica Hebrew" panose="020B0604020202020204" charset="-79"/>
            </a:endParaRPr>
          </a:p>
        </p:txBody>
      </p:sp>
      <p:sp>
        <p:nvSpPr>
          <p:cNvPr id="78" name="Shape 5">
            <a:extLst>
              <a:ext uri="{FF2B5EF4-FFF2-40B4-BE49-F238E27FC236}">
                <a16:creationId xmlns:a16="http://schemas.microsoft.com/office/drawing/2014/main" id="{C836CD40-2EFA-B20E-B0F4-F44A381FA32A}"/>
              </a:ext>
            </a:extLst>
          </p:cNvPr>
          <p:cNvSpPr/>
          <p:nvPr/>
        </p:nvSpPr>
        <p:spPr>
          <a:xfrm>
            <a:off x="1176688" y="4927764"/>
            <a:ext cx="82296" cy="1143000"/>
          </a:xfrm>
          <a:prstGeom prst="roundRect">
            <a:avLst/>
          </a:prstGeom>
          <a:solidFill>
            <a:srgbClr val="F0B429"/>
          </a:solidFill>
          <a:ln/>
        </p:spPr>
        <p:txBody>
          <a:bodyPr/>
          <a:lstStyle/>
          <a:p>
            <a:endParaRPr lang="en-US" sz="2700"/>
          </a:p>
        </p:txBody>
      </p:sp>
      <p:sp>
        <p:nvSpPr>
          <p:cNvPr id="84" name="Shape 8">
            <a:extLst>
              <a:ext uri="{FF2B5EF4-FFF2-40B4-BE49-F238E27FC236}">
                <a16:creationId xmlns:a16="http://schemas.microsoft.com/office/drawing/2014/main" id="{1F036503-E5A1-2C3C-48F2-D3716C8BDF2A}"/>
              </a:ext>
            </a:extLst>
          </p:cNvPr>
          <p:cNvSpPr/>
          <p:nvPr/>
        </p:nvSpPr>
        <p:spPr>
          <a:xfrm>
            <a:off x="1176688" y="6388069"/>
            <a:ext cx="82296" cy="1143000"/>
          </a:xfrm>
          <a:prstGeom prst="roundRect">
            <a:avLst/>
          </a:prstGeom>
          <a:solidFill>
            <a:srgbClr val="F0B429"/>
          </a:solidFill>
          <a:ln/>
        </p:spPr>
        <p:txBody>
          <a:bodyPr/>
          <a:lstStyle/>
          <a:p>
            <a:endParaRPr lang="en-US" sz="2700"/>
          </a:p>
        </p:txBody>
      </p:sp>
      <p:sp>
        <p:nvSpPr>
          <p:cNvPr id="86" name="Text 9">
            <a:extLst>
              <a:ext uri="{FF2B5EF4-FFF2-40B4-BE49-F238E27FC236}">
                <a16:creationId xmlns:a16="http://schemas.microsoft.com/office/drawing/2014/main" id="{D7CA71C2-A633-1E6D-BAB6-DAB929687553}"/>
              </a:ext>
            </a:extLst>
          </p:cNvPr>
          <p:cNvSpPr/>
          <p:nvPr/>
        </p:nvSpPr>
        <p:spPr>
          <a:xfrm>
            <a:off x="1726157" y="6652245"/>
            <a:ext cx="13424126" cy="8567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Videoconferencing &amp; e-Court</a:t>
            </a:r>
            <a:br>
              <a:rPr lang="en-US" sz="2400" b="1" dirty="0"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</a:br>
            <a:r>
              <a:rPr lang="en-US" sz="2400" dirty="0"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Remote and hybrid hearings, accelerated by the pandemic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Shape 11">
            <a:extLst>
              <a:ext uri="{FF2B5EF4-FFF2-40B4-BE49-F238E27FC236}">
                <a16:creationId xmlns:a16="http://schemas.microsoft.com/office/drawing/2014/main" id="{5B51FF87-DBB3-0EB4-5A50-C40B6A570D82}"/>
              </a:ext>
            </a:extLst>
          </p:cNvPr>
          <p:cNvSpPr/>
          <p:nvPr/>
        </p:nvSpPr>
        <p:spPr>
          <a:xfrm>
            <a:off x="1176688" y="7979125"/>
            <a:ext cx="82296" cy="1143000"/>
          </a:xfrm>
          <a:prstGeom prst="roundRect">
            <a:avLst/>
          </a:prstGeom>
          <a:solidFill>
            <a:srgbClr val="F0B429"/>
          </a:solidFill>
          <a:ln/>
        </p:spPr>
        <p:txBody>
          <a:bodyPr/>
          <a:lstStyle/>
          <a:p>
            <a:endParaRPr lang="en-US" sz="2700"/>
          </a:p>
        </p:txBody>
      </p:sp>
      <p:sp>
        <p:nvSpPr>
          <p:cNvPr id="92" name="Text 12">
            <a:extLst>
              <a:ext uri="{FF2B5EF4-FFF2-40B4-BE49-F238E27FC236}">
                <a16:creationId xmlns:a16="http://schemas.microsoft.com/office/drawing/2014/main" id="{A0740C97-E571-CE35-E6FB-63118A824412}"/>
              </a:ext>
            </a:extLst>
          </p:cNvPr>
          <p:cNvSpPr/>
          <p:nvPr/>
        </p:nvSpPr>
        <p:spPr>
          <a:xfrm>
            <a:off x="1726157" y="7713495"/>
            <a:ext cx="14048964" cy="162237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250" b="1" dirty="0"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AI-Assisted Transcription (Pilot Stage)</a:t>
            </a:r>
            <a:br>
              <a:rPr lang="en-US" sz="2250" b="1" dirty="0"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</a:br>
            <a:r>
              <a:rPr lang="en-US" sz="2400" dirty="0"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Early trials explore automated speech-to-text as a support tool — promising for backlog relief, but not yet a substitute for a court stenographer.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98E7C719-ADE8-CD5D-9C5E-DD68658DCC74}"/>
              </a:ext>
            </a:extLst>
          </p:cNvPr>
          <p:cNvSpPr txBox="1"/>
          <p:nvPr/>
        </p:nvSpPr>
        <p:spPr>
          <a:xfrm>
            <a:off x="1572126" y="3445506"/>
            <a:ext cx="1393850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Stenotype + CAT Software</a:t>
            </a:r>
            <a:b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Modern stenotype machines paired with Computer-Aided Transcription (CAT) software. Translates steno keystrokes into written text in real time, drastically cutting transcription turnarounds.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C1B3BD73-344F-D14F-3914-238A3AD04F8B}"/>
              </a:ext>
            </a:extLst>
          </p:cNvPr>
          <p:cNvSpPr txBox="1"/>
          <p:nvPr/>
        </p:nvSpPr>
        <p:spPr>
          <a:xfrm>
            <a:off x="1600200" y="4991374"/>
            <a:ext cx="1393850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Digital Audio Recording</a:t>
            </a:r>
            <a:b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 backup method for courts with limited stenographer availability, providing a secure secondary file in case of equipment failure or unclear shorthand notes.</a:t>
            </a:r>
            <a:endParaRPr lang="en-US" sz="2400" dirty="0">
              <a:latin typeface="Arial" panose="020B0604020202020204" pitchFamily="34" charset="0"/>
              <a:ea typeface="Calibri" pitchFamily="34" charset="-122"/>
              <a:cs typeface="Arial" panose="020B0604020202020204" pitchFamily="34" charset="0"/>
            </a:endParaRPr>
          </a:p>
        </p:txBody>
      </p:sp>
      <p:sp>
        <p:nvSpPr>
          <p:cNvPr id="102" name="Shape 2">
            <a:extLst>
              <a:ext uri="{FF2B5EF4-FFF2-40B4-BE49-F238E27FC236}">
                <a16:creationId xmlns:a16="http://schemas.microsoft.com/office/drawing/2014/main" id="{39DE25FE-0066-DFAC-729D-A436DCCA59EC}"/>
              </a:ext>
            </a:extLst>
          </p:cNvPr>
          <p:cNvSpPr/>
          <p:nvPr/>
        </p:nvSpPr>
        <p:spPr>
          <a:xfrm>
            <a:off x="1176688" y="1760749"/>
            <a:ext cx="82296" cy="1143000"/>
          </a:xfrm>
          <a:prstGeom prst="roundRect">
            <a:avLst/>
          </a:prstGeom>
          <a:solidFill>
            <a:srgbClr val="F0B429"/>
          </a:solidFill>
          <a:ln/>
        </p:spPr>
        <p:txBody>
          <a:bodyPr/>
          <a:lstStyle/>
          <a:p>
            <a:endParaRPr lang="en-US" sz="2700"/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F40A7EB6-479D-F650-F41F-52C3CF120919}"/>
              </a:ext>
            </a:extLst>
          </p:cNvPr>
          <p:cNvSpPr txBox="1"/>
          <p:nvPr/>
        </p:nvSpPr>
        <p:spPr>
          <a:xfrm>
            <a:off x="1600200" y="1703420"/>
            <a:ext cx="1477670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Gregg Shorthand and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  <a:hlinkClick r:id="" action="ppaction://hlinkshowjump?jump=nextslide"/>
              </a:rPr>
              <a:t>Takigrapiya</a:t>
            </a:r>
            <a:b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Historical and still widely practiced method using pen-and-paper phonetic symbols (such as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takigrapiya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in local adaptations). Highly dependent on manual typing and post-hearing transcription by individual stenographers.</a:t>
            </a:r>
          </a:p>
        </p:txBody>
      </p:sp>
      <p:sp>
        <p:nvSpPr>
          <p:cNvPr id="3" name="TextBox 38">
            <a:extLst>
              <a:ext uri="{FF2B5EF4-FFF2-40B4-BE49-F238E27FC236}">
                <a16:creationId xmlns:a16="http://schemas.microsoft.com/office/drawing/2014/main" id="{9B8A36A5-E9ED-FD01-4B96-E98CC6AE8CC1}"/>
              </a:ext>
            </a:extLst>
          </p:cNvPr>
          <p:cNvSpPr txBox="1"/>
          <p:nvPr/>
        </p:nvSpPr>
        <p:spPr>
          <a:xfrm>
            <a:off x="5228791" y="9540358"/>
            <a:ext cx="8079096" cy="3999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94"/>
              </a:lnSpc>
              <a:spcBef>
                <a:spcPct val="0"/>
              </a:spcBef>
            </a:pPr>
            <a:r>
              <a:rPr lang="en-US" sz="2000" b="1" i="1" dirty="0">
                <a:solidFill>
                  <a:srgbClr val="000000">
                    <a:alpha val="37647"/>
                  </a:srgbClr>
                </a:solidFill>
                <a:latin typeface="Lydian Bold Italics"/>
                <a:ea typeface="Lydian Bold Italics"/>
                <a:cs typeface="Lydian Bold Italics"/>
                <a:sym typeface="Lydian Bold Italics"/>
              </a:rPr>
              <a:t>Reporting Without Barriers: </a:t>
            </a:r>
            <a:r>
              <a:rPr lang="en-US" sz="2000" dirty="0">
                <a:solidFill>
                  <a:srgbClr val="000000">
                    <a:alpha val="36863"/>
                  </a:srgbClr>
                </a:solidFill>
                <a:latin typeface="Lydian"/>
                <a:ea typeface="Lydian"/>
                <a:cs typeface="Lydian"/>
                <a:sym typeface="Lydian"/>
              </a:rPr>
              <a:t>Philippine Court Reporting in a Global Context</a:t>
            </a:r>
          </a:p>
        </p:txBody>
      </p:sp>
    </p:spTree>
    <p:extLst>
      <p:ext uri="{BB962C8B-B14F-4D97-AF65-F5344CB8AC3E}">
        <p14:creationId xmlns:p14="http://schemas.microsoft.com/office/powerpoint/2010/main" val="29445552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9C8E10-75F3-C57C-6932-0E6C5FDFD3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20">
            <a:extLst>
              <a:ext uri="{FF2B5EF4-FFF2-40B4-BE49-F238E27FC236}">
                <a16:creationId xmlns:a16="http://schemas.microsoft.com/office/drawing/2014/main" id="{37A4450A-B07C-6E5C-BA93-795CDC31C1E0}"/>
              </a:ext>
            </a:extLst>
          </p:cNvPr>
          <p:cNvGrpSpPr/>
          <p:nvPr/>
        </p:nvGrpSpPr>
        <p:grpSpPr>
          <a:xfrm>
            <a:off x="-670540" y="-416935"/>
            <a:ext cx="9214128" cy="6161948"/>
            <a:chOff x="0" y="0"/>
            <a:chExt cx="12285503" cy="8215930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963B79B7-F86A-4C52-4BC4-0E90DA699889}"/>
                </a:ext>
              </a:extLst>
            </p:cNvPr>
            <p:cNvSpPr/>
            <p:nvPr/>
          </p:nvSpPr>
          <p:spPr>
            <a:xfrm flipH="1">
              <a:off x="0" y="0"/>
              <a:ext cx="12285503" cy="8215930"/>
            </a:xfrm>
            <a:custGeom>
              <a:avLst/>
              <a:gdLst/>
              <a:ahLst/>
              <a:cxnLst/>
              <a:rect l="l" t="t" r="r" b="b"/>
              <a:pathLst>
                <a:path w="12285503" h="8215930">
                  <a:moveTo>
                    <a:pt x="12285503" y="0"/>
                  </a:moveTo>
                  <a:lnTo>
                    <a:pt x="0" y="0"/>
                  </a:lnTo>
                  <a:lnTo>
                    <a:pt x="0" y="8215930"/>
                  </a:lnTo>
                  <a:lnTo>
                    <a:pt x="12285503" y="8215930"/>
                  </a:lnTo>
                  <a:lnTo>
                    <a:pt x="12285503" y="0"/>
                  </a:lnTo>
                  <a:close/>
                </a:path>
              </a:pathLst>
            </a:custGeom>
            <a:blipFill>
              <a:blip r:embed="rId3">
                <a:alphaModFix amt="40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DE35F641-2D25-C2ED-EA6D-37E4644B26B2}"/>
                </a:ext>
              </a:extLst>
            </p:cNvPr>
            <p:cNvSpPr/>
            <p:nvPr/>
          </p:nvSpPr>
          <p:spPr>
            <a:xfrm>
              <a:off x="1054653" y="1894521"/>
              <a:ext cx="1717136" cy="1208697"/>
            </a:xfrm>
            <a:custGeom>
              <a:avLst/>
              <a:gdLst/>
              <a:ahLst/>
              <a:cxnLst/>
              <a:rect l="l" t="t" r="r" b="b"/>
              <a:pathLst>
                <a:path w="1717136" h="1208697">
                  <a:moveTo>
                    <a:pt x="0" y="0"/>
                  </a:moveTo>
                  <a:lnTo>
                    <a:pt x="1717136" y="0"/>
                  </a:lnTo>
                  <a:lnTo>
                    <a:pt x="1717136" y="1208697"/>
                  </a:lnTo>
                  <a:lnTo>
                    <a:pt x="0" y="12086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8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169BDDC6-3C00-2286-E2CF-6BE17D612B9D}"/>
                </a:ext>
              </a:extLst>
            </p:cNvPr>
            <p:cNvSpPr/>
            <p:nvPr/>
          </p:nvSpPr>
          <p:spPr>
            <a:xfrm>
              <a:off x="4643629" y="1894521"/>
              <a:ext cx="1230408" cy="1855724"/>
            </a:xfrm>
            <a:custGeom>
              <a:avLst/>
              <a:gdLst/>
              <a:ahLst/>
              <a:cxnLst/>
              <a:rect l="l" t="t" r="r" b="b"/>
              <a:pathLst>
                <a:path w="1230408" h="1855724">
                  <a:moveTo>
                    <a:pt x="0" y="0"/>
                  </a:moveTo>
                  <a:lnTo>
                    <a:pt x="1230407" y="0"/>
                  </a:lnTo>
                  <a:lnTo>
                    <a:pt x="1230407" y="1855724"/>
                  </a:lnTo>
                  <a:lnTo>
                    <a:pt x="0" y="1855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8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D24E9294-2E78-B6E4-9546-D79B0750785B}"/>
                </a:ext>
              </a:extLst>
            </p:cNvPr>
            <p:cNvSpPr/>
            <p:nvPr/>
          </p:nvSpPr>
          <p:spPr>
            <a:xfrm>
              <a:off x="2907330" y="730809"/>
              <a:ext cx="1543183" cy="1163712"/>
            </a:xfrm>
            <a:custGeom>
              <a:avLst/>
              <a:gdLst/>
              <a:ahLst/>
              <a:cxnLst/>
              <a:rect l="l" t="t" r="r" b="b"/>
              <a:pathLst>
                <a:path w="1543183" h="1163712">
                  <a:moveTo>
                    <a:pt x="0" y="0"/>
                  </a:moveTo>
                  <a:lnTo>
                    <a:pt x="1543183" y="0"/>
                  </a:lnTo>
                  <a:lnTo>
                    <a:pt x="1543183" y="1163712"/>
                  </a:lnTo>
                  <a:lnTo>
                    <a:pt x="0" y="11637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8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C43F87C4-B102-1620-63F6-3727A7D6E372}"/>
                </a:ext>
              </a:extLst>
            </p:cNvPr>
            <p:cNvSpPr/>
            <p:nvPr/>
          </p:nvSpPr>
          <p:spPr>
            <a:xfrm>
              <a:off x="1054653" y="4234053"/>
              <a:ext cx="1722781" cy="1408374"/>
            </a:xfrm>
            <a:custGeom>
              <a:avLst/>
              <a:gdLst/>
              <a:ahLst/>
              <a:cxnLst/>
              <a:rect l="l" t="t" r="r" b="b"/>
              <a:pathLst>
                <a:path w="1722781" h="1408374">
                  <a:moveTo>
                    <a:pt x="0" y="0"/>
                  </a:moveTo>
                  <a:lnTo>
                    <a:pt x="1722781" y="0"/>
                  </a:lnTo>
                  <a:lnTo>
                    <a:pt x="1722781" y="1408374"/>
                  </a:lnTo>
                  <a:lnTo>
                    <a:pt x="0" y="14083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8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34625F24-45A8-3BFE-3826-F4A233ECB766}"/>
                </a:ext>
              </a:extLst>
            </p:cNvPr>
            <p:cNvSpPr/>
            <p:nvPr/>
          </p:nvSpPr>
          <p:spPr>
            <a:xfrm>
              <a:off x="6142752" y="530709"/>
              <a:ext cx="1569855" cy="1363811"/>
            </a:xfrm>
            <a:custGeom>
              <a:avLst/>
              <a:gdLst/>
              <a:ahLst/>
              <a:cxnLst/>
              <a:rect l="l" t="t" r="r" b="b"/>
              <a:pathLst>
                <a:path w="1569855" h="1363811">
                  <a:moveTo>
                    <a:pt x="0" y="0"/>
                  </a:moveTo>
                  <a:lnTo>
                    <a:pt x="1569854" y="0"/>
                  </a:lnTo>
                  <a:lnTo>
                    <a:pt x="1569854" y="1363812"/>
                  </a:lnTo>
                  <a:lnTo>
                    <a:pt x="0" y="13638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80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670538A6-F4C8-8045-F5A0-02E2589849E8}"/>
                </a:ext>
              </a:extLst>
            </p:cNvPr>
            <p:cNvSpPr/>
            <p:nvPr/>
          </p:nvSpPr>
          <p:spPr>
            <a:xfrm>
              <a:off x="2956840" y="3103218"/>
              <a:ext cx="1539085" cy="1439045"/>
            </a:xfrm>
            <a:custGeom>
              <a:avLst/>
              <a:gdLst/>
              <a:ahLst/>
              <a:cxnLst/>
              <a:rect l="l" t="t" r="r" b="b"/>
              <a:pathLst>
                <a:path w="1539085" h="1439045">
                  <a:moveTo>
                    <a:pt x="0" y="0"/>
                  </a:moveTo>
                  <a:lnTo>
                    <a:pt x="1539085" y="0"/>
                  </a:lnTo>
                  <a:lnTo>
                    <a:pt x="1539085" y="1439045"/>
                  </a:lnTo>
                  <a:lnTo>
                    <a:pt x="0" y="1439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80000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" name="Freeform 28">
            <a:extLst>
              <a:ext uri="{FF2B5EF4-FFF2-40B4-BE49-F238E27FC236}">
                <a16:creationId xmlns:a16="http://schemas.microsoft.com/office/drawing/2014/main" id="{34A1ABEF-07CD-A0F9-0B07-E4063C91479F}"/>
              </a:ext>
            </a:extLst>
          </p:cNvPr>
          <p:cNvSpPr/>
          <p:nvPr/>
        </p:nvSpPr>
        <p:spPr>
          <a:xfrm>
            <a:off x="848477" y="207409"/>
            <a:ext cx="2057982" cy="2057982"/>
          </a:xfrm>
          <a:custGeom>
            <a:avLst/>
            <a:gdLst/>
            <a:ahLst/>
            <a:cxnLst/>
            <a:rect l="l" t="t" r="r" b="b"/>
            <a:pathLst>
              <a:path w="2057982" h="2057982">
                <a:moveTo>
                  <a:pt x="0" y="0"/>
                </a:moveTo>
                <a:lnTo>
                  <a:pt x="2057982" y="0"/>
                </a:lnTo>
                <a:lnTo>
                  <a:pt x="2057982" y="2057982"/>
                </a:lnTo>
                <a:lnTo>
                  <a:pt x="0" y="2057982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3" name="TextBox 33">
            <a:extLst>
              <a:ext uri="{FF2B5EF4-FFF2-40B4-BE49-F238E27FC236}">
                <a16:creationId xmlns:a16="http://schemas.microsoft.com/office/drawing/2014/main" id="{49BBCDE3-EEAB-C43A-E7B8-F6C5F3FA5A4E}"/>
              </a:ext>
            </a:extLst>
          </p:cNvPr>
          <p:cNvSpPr txBox="1"/>
          <p:nvPr/>
        </p:nvSpPr>
        <p:spPr>
          <a:xfrm>
            <a:off x="9371710" y="-367012"/>
            <a:ext cx="7406332" cy="14784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3263"/>
              </a:lnSpc>
            </a:pPr>
            <a:r>
              <a:rPr lang="en-US" sz="5400" dirty="0" err="1">
                <a:solidFill>
                  <a:srgbClr val="002060"/>
                </a:solidFill>
                <a:latin typeface="TD Sulog"/>
                <a:ea typeface="TD Sulog"/>
                <a:cs typeface="TD Sulog"/>
                <a:sym typeface="TD Sulog"/>
              </a:rPr>
              <a:t>Takigrapiya</a:t>
            </a:r>
            <a:r>
              <a:rPr lang="en-US" sz="5400" dirty="0">
                <a:solidFill>
                  <a:srgbClr val="002060"/>
                </a:solidFill>
                <a:latin typeface="TD Sulog"/>
                <a:ea typeface="TD Sulog"/>
                <a:cs typeface="TD Sulog"/>
                <a:sym typeface="TD Sulog"/>
              </a:rPr>
              <a:t> (20</a:t>
            </a:r>
            <a:r>
              <a:rPr lang="en-US" sz="5400" baseline="30000" dirty="0">
                <a:solidFill>
                  <a:srgbClr val="002060"/>
                </a:solidFill>
                <a:latin typeface="TD Sulog"/>
                <a:ea typeface="TD Sulog"/>
                <a:cs typeface="TD Sulog"/>
                <a:sym typeface="TD Sulog"/>
              </a:rPr>
              <a:t>th</a:t>
            </a:r>
            <a:r>
              <a:rPr lang="en-US" sz="5400" dirty="0">
                <a:solidFill>
                  <a:srgbClr val="002060"/>
                </a:solidFill>
                <a:latin typeface="TD Sulog"/>
                <a:ea typeface="TD Sulog"/>
                <a:cs typeface="TD Sulog"/>
                <a:sym typeface="TD Sulog"/>
              </a:rPr>
              <a:t> C)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F16227C-184D-A22D-075A-4C00414F4AE6}"/>
              </a:ext>
            </a:extLst>
          </p:cNvPr>
          <p:cNvSpPr txBox="1"/>
          <p:nvPr/>
        </p:nvSpPr>
        <p:spPr>
          <a:xfrm>
            <a:off x="15856" y="10023461"/>
            <a:ext cx="54172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en.wikipedia.org</a:t>
            </a:r>
            <a:r>
              <a:rPr lang="en-US" dirty="0"/>
              <a:t>/wiki/</a:t>
            </a:r>
            <a:r>
              <a:rPr lang="en-US" dirty="0" err="1"/>
              <a:t>Baybayin</a:t>
            </a:r>
            <a:endParaRPr lang="en-US" dirty="0"/>
          </a:p>
        </p:txBody>
      </p:sp>
      <p:sp>
        <p:nvSpPr>
          <p:cNvPr id="4" name="Freeform 34">
            <a:extLst>
              <a:ext uri="{FF2B5EF4-FFF2-40B4-BE49-F238E27FC236}">
                <a16:creationId xmlns:a16="http://schemas.microsoft.com/office/drawing/2014/main" id="{7F2C319A-0175-41DD-0C07-0FE361F50E2F}"/>
              </a:ext>
            </a:extLst>
          </p:cNvPr>
          <p:cNvSpPr/>
          <p:nvPr/>
        </p:nvSpPr>
        <p:spPr>
          <a:xfrm>
            <a:off x="16987103" y="-18903"/>
            <a:ext cx="1337099" cy="10305904"/>
          </a:xfrm>
          <a:custGeom>
            <a:avLst/>
            <a:gdLst/>
            <a:ahLst/>
            <a:cxnLst/>
            <a:rect l="l" t="t" r="r" b="b"/>
            <a:pathLst>
              <a:path w="1337099" h="12180254">
                <a:moveTo>
                  <a:pt x="0" y="0"/>
                </a:moveTo>
                <a:lnTo>
                  <a:pt x="1337099" y="0"/>
                </a:lnTo>
                <a:lnTo>
                  <a:pt x="1337099" y="12180253"/>
                </a:lnTo>
                <a:lnTo>
                  <a:pt x="0" y="12180253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alphaModFix amt="50000"/>
            </a:blip>
            <a:stretch>
              <a:fillRect t="-13494" r="-669352" b="-21392"/>
            </a:stretch>
          </a:blipFill>
        </p:spPr>
        <p:txBody>
          <a:bodyPr/>
          <a:lstStyle/>
          <a:p>
            <a:endParaRPr lang="en-US" dirty="0"/>
          </a:p>
        </p:txBody>
      </p:sp>
      <p:pic>
        <p:nvPicPr>
          <p:cNvPr id="3" name="Picture 2" descr="A computer screen shot of a book&#10;&#10;Description automatically generated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E26C0103-C98C-8225-0251-E43C8876F89C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84" t="13629" r="12917"/>
          <a:stretch/>
        </p:blipFill>
        <p:spPr>
          <a:xfrm>
            <a:off x="3734988" y="1097004"/>
            <a:ext cx="12740178" cy="8596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7415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E4EAAE74-C582-1689-E76E-A7B117D09C1B}"/>
              </a:ext>
            </a:extLst>
          </p:cNvPr>
          <p:cNvSpPr/>
          <p:nvPr/>
        </p:nvSpPr>
        <p:spPr>
          <a:xfrm>
            <a:off x="1130300" y="1551106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kern="0" spc="200" dirty="0">
                <a:solidFill>
                  <a:srgbClr val="FFC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PROFESSION TODAY</a:t>
            </a:r>
            <a:endParaRPr lang="en-US" sz="3600" dirty="0">
              <a:solidFill>
                <a:srgbClr val="FFC000"/>
              </a:solidFill>
            </a:endParaRPr>
          </a:p>
        </p:txBody>
      </p:sp>
      <p:sp>
        <p:nvSpPr>
          <p:cNvPr id="7" name="Shape 2">
            <a:extLst>
              <a:ext uri="{FF2B5EF4-FFF2-40B4-BE49-F238E27FC236}">
                <a16:creationId xmlns:a16="http://schemas.microsoft.com/office/drawing/2014/main" id="{76FE3AED-8906-4699-2F96-C020A596C71E}"/>
              </a:ext>
            </a:extLst>
          </p:cNvPr>
          <p:cNvSpPr/>
          <p:nvPr/>
        </p:nvSpPr>
        <p:spPr>
          <a:xfrm>
            <a:off x="1532302" y="3962400"/>
            <a:ext cx="5367704" cy="3771900"/>
          </a:xfrm>
          <a:prstGeom prst="roundRect">
            <a:avLst>
              <a:gd name="adj" fmla="val 3077"/>
            </a:avLst>
          </a:prstGeom>
          <a:solidFill>
            <a:srgbClr val="001588"/>
          </a:solidFill>
          <a:ln w="12700">
            <a:solidFill>
              <a:srgbClr val="F0B42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80CACB87-81EB-8D58-77DF-95C8D9CE0795}"/>
              </a:ext>
            </a:extLst>
          </p:cNvPr>
          <p:cNvSpPr/>
          <p:nvPr/>
        </p:nvSpPr>
        <p:spPr>
          <a:xfrm>
            <a:off x="1532300" y="4381500"/>
            <a:ext cx="5367705" cy="1450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600" b="1" dirty="0">
                <a:solidFill>
                  <a:srgbClr val="FFC000"/>
                </a:solidFill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7,000+</a:t>
            </a:r>
            <a:endParaRPr lang="en-US" sz="96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4">
            <a:extLst>
              <a:ext uri="{FF2B5EF4-FFF2-40B4-BE49-F238E27FC236}">
                <a16:creationId xmlns:a16="http://schemas.microsoft.com/office/drawing/2014/main" id="{8A48780E-29BA-7553-9026-B4D0D35A27E6}"/>
              </a:ext>
            </a:extLst>
          </p:cNvPr>
          <p:cNvSpPr/>
          <p:nvPr/>
        </p:nvSpPr>
        <p:spPr>
          <a:xfrm>
            <a:off x="1869193" y="5682761"/>
            <a:ext cx="4693920" cy="17408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court stenographers currently serving the Philippine judiciary nationwide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5">
            <a:extLst>
              <a:ext uri="{FF2B5EF4-FFF2-40B4-BE49-F238E27FC236}">
                <a16:creationId xmlns:a16="http://schemas.microsoft.com/office/drawing/2014/main" id="{25431D97-60F2-59BD-E2AE-5A41FEE36A09}"/>
              </a:ext>
            </a:extLst>
          </p:cNvPr>
          <p:cNvSpPr/>
          <p:nvPr/>
        </p:nvSpPr>
        <p:spPr>
          <a:xfrm>
            <a:off x="7467600" y="4539761"/>
            <a:ext cx="9928862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200" b="1" dirty="0"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Court stenographers</a:t>
            </a:r>
            <a:r>
              <a:rPr lang="en-US" sz="3200" dirty="0"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 are, in the Chief Justice's own words to the profession, </a:t>
            </a:r>
            <a:r>
              <a:rPr lang="en-US" sz="3200" b="1" i="1" dirty="0">
                <a:solidFill>
                  <a:srgbClr val="001588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“true frontliners”</a:t>
            </a:r>
            <a:r>
              <a:rPr lang="en-US" sz="3200" dirty="0">
                <a:solidFill>
                  <a:srgbClr val="001588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of the justice system — their role runs deeper than transcription: without their work, cases do not move, and neither does justice.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37">
            <a:extLst>
              <a:ext uri="{FF2B5EF4-FFF2-40B4-BE49-F238E27FC236}">
                <a16:creationId xmlns:a16="http://schemas.microsoft.com/office/drawing/2014/main" id="{0348EF23-897D-9204-113E-F661A6B3D6F4}"/>
              </a:ext>
            </a:extLst>
          </p:cNvPr>
          <p:cNvSpPr txBox="1"/>
          <p:nvPr/>
        </p:nvSpPr>
        <p:spPr>
          <a:xfrm>
            <a:off x="1130300" y="2215316"/>
            <a:ext cx="13828690" cy="7475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676"/>
              </a:lnSpc>
            </a:pPr>
            <a:r>
              <a:rPr lang="en-US" sz="5400" spc="300" dirty="0">
                <a:solidFill>
                  <a:srgbClr val="001588"/>
                </a:solidFill>
                <a:latin typeface="TD Sulog"/>
                <a:ea typeface="TD Sulog"/>
                <a:cs typeface="TD Sulog"/>
                <a:sym typeface="TD Sulog"/>
              </a:rPr>
              <a:t>The People Behind the Record</a:t>
            </a:r>
          </a:p>
        </p:txBody>
      </p:sp>
    </p:spTree>
    <p:extLst>
      <p:ext uri="{BB962C8B-B14F-4D97-AF65-F5344CB8AC3E}">
        <p14:creationId xmlns:p14="http://schemas.microsoft.com/office/powerpoint/2010/main" val="1986819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12"/>
    </mc:Choice>
    <mc:Fallback xmlns="">
      <p:transition spd="slow" advTm="1912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599</TotalTime>
  <Words>1980</Words>
  <Application>Microsoft Office PowerPoint</Application>
  <PresentationFormat>Custom</PresentationFormat>
  <Paragraphs>196</Paragraphs>
  <Slides>16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31" baseType="lpstr">
      <vt:lpstr>Arial Nova</vt:lpstr>
      <vt:lpstr>Aptos</vt:lpstr>
      <vt:lpstr>Helvetica Hebrew Italics</vt:lpstr>
      <vt:lpstr>Arial</vt:lpstr>
      <vt:lpstr>Lydian</vt:lpstr>
      <vt:lpstr>Helvetica Hebrew Bold</vt:lpstr>
      <vt:lpstr>Cambria</vt:lpstr>
      <vt:lpstr>Lydian Bold Italics</vt:lpstr>
      <vt:lpstr>TD Sulog</vt:lpstr>
      <vt:lpstr>Helvetica Hebrew</vt:lpstr>
      <vt:lpstr>Helvetica Hebrew Bold Italics</vt:lpstr>
      <vt:lpstr>Aptos Narrow</vt:lpstr>
      <vt:lpstr>Calibri</vt:lpstr>
      <vt:lpstr>Lydian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RevisedDGR_Intersteno  Presentation_Dabeh Clerigo</dc:title>
  <dc:creator>TinaPC</dc:creator>
  <cp:lastModifiedBy>Christian Dabeh T. Clerigo</cp:lastModifiedBy>
  <cp:revision>10</cp:revision>
  <cp:lastPrinted>2026-07-27T07:05:05Z</cp:lastPrinted>
  <dcterms:created xsi:type="dcterms:W3CDTF">2006-08-16T00:00:00Z</dcterms:created>
  <dcterms:modified xsi:type="dcterms:W3CDTF">2026-07-27T07:49:32Z</dcterms:modified>
  <dc:identifier>DAHPRJ-dsDo</dc:identifier>
</cp:coreProperties>
</file>