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425" r:id="rId9"/>
    <p:sldId id="426" r:id="rId10"/>
    <p:sldId id="263" r:id="rId11"/>
    <p:sldId id="428" r:id="rId12"/>
    <p:sldId id="429" r:id="rId13"/>
    <p:sldId id="427" r:id="rId14"/>
    <p:sldId id="419" r:id="rId15"/>
    <p:sldId id="422" r:id="rId16"/>
    <p:sldId id="42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52" autoAdjust="0"/>
    <p:restoredTop sz="94660"/>
  </p:normalViewPr>
  <p:slideViewPr>
    <p:cSldViewPr snapToGrid="0">
      <p:cViewPr varScale="1">
        <p:scale>
          <a:sx n="78" d="100"/>
          <a:sy n="78" d="100"/>
        </p:scale>
        <p:origin x="7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1908FC-19D5-43AD-9BC5-63DE926E645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DE47FD4-7EAA-4537-9615-0B6CA9ACF9DA}">
      <dgm:prSet/>
      <dgm:spPr/>
      <dgm:t>
        <a:bodyPr/>
        <a:lstStyle/>
        <a:p>
          <a:r>
            <a:rPr kumimoji="1" lang="en-US"/>
            <a:t>Do you have a guideline for handling dialect?</a:t>
          </a:r>
          <a:endParaRPr lang="en-US"/>
        </a:p>
      </dgm:t>
    </dgm:pt>
    <dgm:pt modelId="{22DD7A30-A636-4C5F-A8FD-E93147DB48A4}" type="parTrans" cxnId="{AD21240D-0F61-4DA5-893B-F6C801D3EB2F}">
      <dgm:prSet/>
      <dgm:spPr/>
      <dgm:t>
        <a:bodyPr/>
        <a:lstStyle/>
        <a:p>
          <a:endParaRPr lang="en-US"/>
        </a:p>
      </dgm:t>
    </dgm:pt>
    <dgm:pt modelId="{BBAAA25B-64C0-47BF-A3EA-2891940CEE44}" type="sibTrans" cxnId="{AD21240D-0F61-4DA5-893B-F6C801D3EB2F}">
      <dgm:prSet/>
      <dgm:spPr/>
      <dgm:t>
        <a:bodyPr/>
        <a:lstStyle/>
        <a:p>
          <a:endParaRPr lang="en-US"/>
        </a:p>
      </dgm:t>
    </dgm:pt>
    <dgm:pt modelId="{3BAEB38B-CE4D-4C48-A966-AB600F4F3DB1}">
      <dgm:prSet/>
      <dgm:spPr/>
      <dgm:t>
        <a:bodyPr/>
        <a:lstStyle/>
        <a:p>
          <a:r>
            <a:rPr kumimoji="1" lang="en-US"/>
            <a:t>Is it different between national and local parliaments?</a:t>
          </a:r>
          <a:endParaRPr lang="en-US"/>
        </a:p>
      </dgm:t>
    </dgm:pt>
    <dgm:pt modelId="{2A410226-3058-4BF1-A10B-1886242B029F}" type="parTrans" cxnId="{FC56CCA7-F02A-4BED-BB74-F186B8FC8A7D}">
      <dgm:prSet/>
      <dgm:spPr/>
      <dgm:t>
        <a:bodyPr/>
        <a:lstStyle/>
        <a:p>
          <a:endParaRPr lang="en-US"/>
        </a:p>
      </dgm:t>
    </dgm:pt>
    <dgm:pt modelId="{F127A47F-627F-4CEF-86AB-A0348F2651E0}" type="sibTrans" cxnId="{FC56CCA7-F02A-4BED-BB74-F186B8FC8A7D}">
      <dgm:prSet/>
      <dgm:spPr/>
      <dgm:t>
        <a:bodyPr/>
        <a:lstStyle/>
        <a:p>
          <a:endParaRPr lang="en-US"/>
        </a:p>
      </dgm:t>
    </dgm:pt>
    <dgm:pt modelId="{7A100020-4E1D-42CF-9D80-A65CA6E85431}" type="pres">
      <dgm:prSet presAssocID="{421908FC-19D5-43AD-9BC5-63DE926E6453}" presName="linear" presStyleCnt="0">
        <dgm:presLayoutVars>
          <dgm:animLvl val="lvl"/>
          <dgm:resizeHandles val="exact"/>
        </dgm:presLayoutVars>
      </dgm:prSet>
      <dgm:spPr/>
    </dgm:pt>
    <dgm:pt modelId="{9246B213-E1E2-426A-8358-35D4A1FF0487}" type="pres">
      <dgm:prSet presAssocID="{FDE47FD4-7EAA-4537-9615-0B6CA9ACF9D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19B48FE-B4F5-4443-BC28-AA16AD9E34C3}" type="pres">
      <dgm:prSet presAssocID="{BBAAA25B-64C0-47BF-A3EA-2891940CEE44}" presName="spacer" presStyleCnt="0"/>
      <dgm:spPr/>
    </dgm:pt>
    <dgm:pt modelId="{6245A886-A598-4896-BC56-373045D13346}" type="pres">
      <dgm:prSet presAssocID="{3BAEB38B-CE4D-4C48-A966-AB600F4F3DB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AD21240D-0F61-4DA5-893B-F6C801D3EB2F}" srcId="{421908FC-19D5-43AD-9BC5-63DE926E6453}" destId="{FDE47FD4-7EAA-4537-9615-0B6CA9ACF9DA}" srcOrd="0" destOrd="0" parTransId="{22DD7A30-A636-4C5F-A8FD-E93147DB48A4}" sibTransId="{BBAAA25B-64C0-47BF-A3EA-2891940CEE44}"/>
    <dgm:cxn modelId="{FC56CCA7-F02A-4BED-BB74-F186B8FC8A7D}" srcId="{421908FC-19D5-43AD-9BC5-63DE926E6453}" destId="{3BAEB38B-CE4D-4C48-A966-AB600F4F3DB1}" srcOrd="1" destOrd="0" parTransId="{2A410226-3058-4BF1-A10B-1886242B029F}" sibTransId="{F127A47F-627F-4CEF-86AB-A0348F2651E0}"/>
    <dgm:cxn modelId="{D84E03AA-E354-4746-B12C-1CEC9CEEEB8B}" type="presOf" srcId="{421908FC-19D5-43AD-9BC5-63DE926E6453}" destId="{7A100020-4E1D-42CF-9D80-A65CA6E85431}" srcOrd="0" destOrd="0" presId="urn:microsoft.com/office/officeart/2005/8/layout/vList2"/>
    <dgm:cxn modelId="{A08848ED-6757-4719-8C27-6AF3A73EA631}" type="presOf" srcId="{3BAEB38B-CE4D-4C48-A966-AB600F4F3DB1}" destId="{6245A886-A598-4896-BC56-373045D13346}" srcOrd="0" destOrd="0" presId="urn:microsoft.com/office/officeart/2005/8/layout/vList2"/>
    <dgm:cxn modelId="{B04670FF-261E-4D9E-A321-DA55723948EC}" type="presOf" srcId="{FDE47FD4-7EAA-4537-9615-0B6CA9ACF9DA}" destId="{9246B213-E1E2-426A-8358-35D4A1FF0487}" srcOrd="0" destOrd="0" presId="urn:microsoft.com/office/officeart/2005/8/layout/vList2"/>
    <dgm:cxn modelId="{FE31D111-CCE1-4A31-A356-F565D2BDB29D}" type="presParOf" srcId="{7A100020-4E1D-42CF-9D80-A65CA6E85431}" destId="{9246B213-E1E2-426A-8358-35D4A1FF0487}" srcOrd="0" destOrd="0" presId="urn:microsoft.com/office/officeart/2005/8/layout/vList2"/>
    <dgm:cxn modelId="{2005162A-3106-4D12-85B4-B319B36AC3AA}" type="presParOf" srcId="{7A100020-4E1D-42CF-9D80-A65CA6E85431}" destId="{019B48FE-B4F5-4443-BC28-AA16AD9E34C3}" srcOrd="1" destOrd="0" presId="urn:microsoft.com/office/officeart/2005/8/layout/vList2"/>
    <dgm:cxn modelId="{87D04047-E9CD-4002-A672-C3D805BE8A07}" type="presParOf" srcId="{7A100020-4E1D-42CF-9D80-A65CA6E85431}" destId="{6245A886-A598-4896-BC56-373045D1334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46B213-E1E2-426A-8358-35D4A1FF0487}">
      <dsp:nvSpPr>
        <dsp:cNvPr id="0" name=""/>
        <dsp:cNvSpPr/>
      </dsp:nvSpPr>
      <dsp:spPr>
        <a:xfrm>
          <a:off x="0" y="28413"/>
          <a:ext cx="6172199" cy="23495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4200" kern="1200"/>
            <a:t>Do you have a guideline for handling dialect?</a:t>
          </a:r>
          <a:endParaRPr lang="en-US" sz="4200" kern="1200"/>
        </a:p>
      </dsp:txBody>
      <dsp:txXfrm>
        <a:off x="114693" y="143106"/>
        <a:ext cx="5942813" cy="2120120"/>
      </dsp:txXfrm>
    </dsp:sp>
    <dsp:sp modelId="{6245A886-A598-4896-BC56-373045D13346}">
      <dsp:nvSpPr>
        <dsp:cNvPr id="0" name=""/>
        <dsp:cNvSpPr/>
      </dsp:nvSpPr>
      <dsp:spPr>
        <a:xfrm>
          <a:off x="0" y="2498880"/>
          <a:ext cx="6172199" cy="23495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4200" kern="1200"/>
            <a:t>Is it different between national and local parliaments?</a:t>
          </a:r>
          <a:endParaRPr lang="en-US" sz="4200" kern="1200"/>
        </a:p>
      </dsp:txBody>
      <dsp:txXfrm>
        <a:off x="114693" y="2613573"/>
        <a:ext cx="5942813" cy="2120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CA5-197E-4CB6-A41A-C2FAC46006D8}" type="datetimeFigureOut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954D-10C1-45BA-A257-D809D1F11E05}" type="slidenum">
              <a:rPr kumimoji="1" lang="ja-JP" altLang="en-US" smtClean="0"/>
              <a:t>‹N›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9475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CA5-197E-4CB6-A41A-C2FAC46006D8}" type="datetimeFigureOut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954D-10C1-45BA-A257-D809D1F11E05}" type="slidenum">
              <a:rPr kumimoji="1" lang="ja-JP" altLang="en-US" smtClean="0"/>
              <a:t>‹N›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6375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CA5-197E-4CB6-A41A-C2FAC46006D8}" type="datetimeFigureOut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954D-10C1-45BA-A257-D809D1F11E05}" type="slidenum">
              <a:rPr kumimoji="1" lang="ja-JP" altLang="en-US" smtClean="0"/>
              <a:t>‹N›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1194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CA5-197E-4CB6-A41A-C2FAC46006D8}" type="datetimeFigureOut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954D-10C1-45BA-A257-D809D1F11E05}" type="slidenum">
              <a:rPr kumimoji="1" lang="ja-JP" altLang="en-US" smtClean="0"/>
              <a:t>‹N›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756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CA5-197E-4CB6-A41A-C2FAC46006D8}" type="datetimeFigureOut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954D-10C1-45BA-A257-D809D1F11E05}" type="slidenum">
              <a:rPr kumimoji="1" lang="ja-JP" altLang="en-US" smtClean="0"/>
              <a:t>‹N›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4230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CA5-197E-4CB6-A41A-C2FAC46006D8}" type="datetimeFigureOut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954D-10C1-45BA-A257-D809D1F11E05}" type="slidenum">
              <a:rPr kumimoji="1" lang="ja-JP" altLang="en-US" smtClean="0"/>
              <a:t>‹N›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252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CA5-197E-4CB6-A41A-C2FAC46006D8}" type="datetimeFigureOut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954D-10C1-45BA-A257-D809D1F11E05}" type="slidenum">
              <a:rPr kumimoji="1" lang="ja-JP" altLang="en-US" smtClean="0"/>
              <a:t>‹N›</a:t>
            </a:fld>
            <a:endParaRPr kumimoji="1" lang="ja-JP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792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CA5-197E-4CB6-A41A-C2FAC46006D8}" type="datetimeFigureOut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954D-10C1-45BA-A257-D809D1F11E05}" type="slidenum">
              <a:rPr kumimoji="1" lang="ja-JP" altLang="en-US" smtClean="0"/>
              <a:t>‹N›</a:t>
            </a:fld>
            <a:endParaRPr kumimoji="1" lang="ja-JP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723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CA5-197E-4CB6-A41A-C2FAC46006D8}" type="datetimeFigureOut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954D-10C1-45BA-A257-D809D1F11E05}" type="slidenum">
              <a:rPr kumimoji="1" lang="ja-JP" altLang="en-US" smtClean="0"/>
              <a:t>‹N›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7653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CA5-197E-4CB6-A41A-C2FAC46006D8}" type="datetimeFigureOut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954D-10C1-45BA-A257-D809D1F11E05}" type="slidenum">
              <a:rPr kumimoji="1" lang="ja-JP" altLang="en-US" smtClean="0"/>
              <a:t>‹N›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6630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CA5-197E-4CB6-A41A-C2FAC46006D8}" type="datetimeFigureOut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954D-10C1-45BA-A257-D809D1F11E05}" type="slidenum">
              <a:rPr kumimoji="1" lang="ja-JP" altLang="en-US" smtClean="0"/>
              <a:t>‹N›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043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7A8DCA5-197E-4CB6-A41A-C2FAC46006D8}" type="datetimeFigureOut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4954D-10C1-45BA-A257-D809D1F11E05}" type="slidenum">
              <a:rPr kumimoji="1" lang="ja-JP" altLang="en-US" smtClean="0"/>
              <a:t>‹N›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045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svgsilh.com/ja/2196f3/tag/%E4%BC%9A%E8%AD%B0-1.html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1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7B3F56-B47A-5212-400C-F0CF78F083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/>
              <a:t>How do we transcribe</a:t>
            </a:r>
            <a:br>
              <a:rPr lang="en-US" altLang="ja-JP" dirty="0"/>
            </a:br>
            <a:r>
              <a:rPr lang="en-US" altLang="ja-JP" dirty="0">
                <a:solidFill>
                  <a:srgbClr val="FF0000"/>
                </a:solidFill>
              </a:rPr>
              <a:t>dialect</a:t>
            </a:r>
            <a:r>
              <a:rPr lang="en-US" altLang="ja-JP" dirty="0"/>
              <a:t> speech</a:t>
            </a:r>
            <a:br>
              <a:rPr lang="en-US" altLang="ja-JP" dirty="0"/>
            </a:br>
            <a:r>
              <a:rPr lang="en-US" altLang="ja-JP" dirty="0"/>
              <a:t>in parliamentary recordings?</a:t>
            </a: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1333D94-658F-89AF-175D-1242D1082F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altLang="ja-JP" dirty="0"/>
          </a:p>
          <a:p>
            <a:r>
              <a:rPr lang="en-US" altLang="ja-JP" sz="3600" dirty="0"/>
              <a:t>Tatsuya Kawahara</a:t>
            </a:r>
          </a:p>
          <a:p>
            <a:r>
              <a:rPr lang="en-US" altLang="ja-JP" sz="3600" dirty="0"/>
              <a:t>(Kyoto University, Japan)</a:t>
            </a:r>
            <a:endParaRPr lang="ja-JP" altLang="ja-JP" sz="3600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4611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497941-C74C-C6B6-D10B-55B1BA26C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Cases in Regional/Local Assemblies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441777D-C990-68C1-5268-FE437102F3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dirty="0"/>
              <a:t>Local assemblies have more permissive or even actively inclusive policies toward dialects</a:t>
            </a:r>
          </a:p>
          <a:p>
            <a:pPr lvl="1"/>
            <a:r>
              <a:rPr lang="en-US" altLang="ja-JP" dirty="0"/>
              <a:t>Representatives speak directly for local communities</a:t>
            </a:r>
          </a:p>
          <a:p>
            <a:pPr lvl="1"/>
            <a:r>
              <a:rPr lang="en-US" altLang="ja-JP" dirty="0"/>
              <a:t>Dialect is part of regional identity</a:t>
            </a:r>
          </a:p>
          <a:p>
            <a:pPr lvl="1"/>
            <a:r>
              <a:rPr lang="en-US" altLang="ja-JP" dirty="0"/>
              <a:t>The audience is more familiar with local speech</a:t>
            </a:r>
            <a:endParaRPr kumimoji="1" lang="en-US" altLang="ja-JP" dirty="0"/>
          </a:p>
          <a:p>
            <a:r>
              <a:rPr lang="en-US" altLang="ja-JP" dirty="0"/>
              <a:t>Some autonomous regions have strong dialect politics</a:t>
            </a:r>
          </a:p>
          <a:p>
            <a:pPr marL="457200" lvl="1" indent="0">
              <a:buNone/>
            </a:pPr>
            <a:r>
              <a:rPr kumimoji="1" lang="en-US" altLang="ja-JP" dirty="0"/>
              <a:t>(ex</a:t>
            </a:r>
            <a:r>
              <a:rPr lang="en-US" altLang="ja-JP" dirty="0"/>
              <a:t>.</a:t>
            </a:r>
            <a:r>
              <a:rPr kumimoji="1" lang="en-US" altLang="ja-JP" dirty="0"/>
              <a:t>) Scotland, Catalonia, Corsica</a:t>
            </a:r>
          </a:p>
          <a:p>
            <a:r>
              <a:rPr lang="en-US" altLang="ja-JP" dirty="0"/>
              <a:t>Some regional guidelines are more detailed</a:t>
            </a:r>
          </a:p>
          <a:p>
            <a:pPr lvl="1"/>
            <a:r>
              <a:rPr kumimoji="1" lang="en-US" altLang="ja-JP" dirty="0"/>
              <a:t>But mostly depend on the person in charge of records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30122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787F8D-7913-FE43-315B-8542C85E1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Cases in Courts in Japan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C93D14-FB16-E872-166B-676E389522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/>
              <a:t>Guideline</a:t>
            </a:r>
          </a:p>
          <a:p>
            <a:pPr lvl="1"/>
            <a:r>
              <a:rPr kumimoji="1" lang="en-US" altLang="ja-JP" dirty="0"/>
              <a:t>Dialects are transcribed as </a:t>
            </a:r>
            <a:r>
              <a:rPr lang="en-US" altLang="ja-JP" dirty="0"/>
              <a:t>they are uttered.</a:t>
            </a:r>
          </a:p>
          <a:p>
            <a:pPr lvl="1"/>
            <a:r>
              <a:rPr kumimoji="1" lang="en-US" altLang="ja-JP" dirty="0"/>
              <a:t>Acce</a:t>
            </a:r>
            <a:r>
              <a:rPr lang="en-US" altLang="ja-JP" dirty="0"/>
              <a:t>nted pronunciations are corrected.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29866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473E2A-1591-33F6-CE57-CF3DC1810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Case Studies in Japanese: </a:t>
            </a:r>
            <a:br>
              <a:rPr lang="en-US" altLang="ja-JP" dirty="0"/>
            </a:br>
            <a:r>
              <a:rPr lang="en-US" altLang="ja-JP" dirty="0"/>
              <a:t>Transcription of Dialects</a:t>
            </a:r>
            <a:r>
              <a:rPr lang="ja-JP" altLang="en-US" dirty="0"/>
              <a:t> </a:t>
            </a:r>
            <a:r>
              <a:rPr lang="en-US" altLang="ja-JP" dirty="0"/>
              <a:t>by</a:t>
            </a:r>
            <a:r>
              <a:rPr lang="ja-JP" altLang="en-US" dirty="0"/>
              <a:t> </a:t>
            </a:r>
            <a:r>
              <a:rPr lang="en-US" altLang="ja-JP" dirty="0"/>
              <a:t>Stenographers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A9FD934-EE49-632D-DECD-E71D9A5BF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/>
              <a:t>National Parliament (Diet)</a:t>
            </a:r>
          </a:p>
          <a:p>
            <a:pPr lvl="1"/>
            <a:r>
              <a:rPr lang="en-US" altLang="ja-JP" dirty="0"/>
              <a:t>Stenographers of the House of Representatives</a:t>
            </a:r>
          </a:p>
          <a:p>
            <a:r>
              <a:rPr lang="en-US" altLang="ja-JP" dirty="0"/>
              <a:t>Reporting company in Osaka</a:t>
            </a:r>
          </a:p>
          <a:p>
            <a:pPr lvl="1"/>
            <a:r>
              <a:rPr kumimoji="1" lang="en-US" altLang="ja-JP" dirty="0"/>
              <a:t>Staffs </a:t>
            </a:r>
            <a:r>
              <a:rPr lang="en-US" altLang="ja-JP" dirty="0"/>
              <a:t>working for meeting records of local assemblies</a:t>
            </a:r>
          </a:p>
          <a:p>
            <a:pPr lvl="1"/>
            <a:endParaRPr lang="en-US" altLang="ja-JP" dirty="0"/>
          </a:p>
          <a:p>
            <a:r>
              <a:rPr lang="en-US" altLang="ja-JP" dirty="0"/>
              <a:t>Asked how they transcribe dialect words and speech</a:t>
            </a:r>
          </a:p>
          <a:p>
            <a:pPr lvl="1"/>
            <a:r>
              <a:rPr lang="en-US" altLang="ja-JP" dirty="0"/>
              <a:t>Demonstrative pronouns, nouns, verbs, greetings</a:t>
            </a:r>
          </a:p>
          <a:p>
            <a:pPr lvl="1"/>
            <a:r>
              <a:rPr lang="en-US" altLang="ja-JP" dirty="0"/>
              <a:t>Meeting record </a:t>
            </a:r>
            <a:r>
              <a:rPr lang="en-US" altLang="ja-JP"/>
              <a:t>of the national </a:t>
            </a:r>
            <a:r>
              <a:rPr lang="en-US" altLang="ja-JP" dirty="0"/>
              <a:t>parliament and some local assembly</a:t>
            </a:r>
          </a:p>
        </p:txBody>
      </p:sp>
    </p:spTree>
    <p:extLst>
      <p:ext uri="{BB962C8B-B14F-4D97-AF65-F5344CB8AC3E}">
        <p14:creationId xmlns:p14="http://schemas.microsoft.com/office/powerpoint/2010/main" val="2190847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DF7B9-29EC-33D6-126E-A47CAAAE6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5A0A27-3D0D-2B9E-9AB6-14C4216BE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Case Studies in Japanese: </a:t>
            </a:r>
            <a:br>
              <a:rPr lang="en-US" altLang="ja-JP" dirty="0"/>
            </a:br>
            <a:r>
              <a:rPr lang="en-US" altLang="ja-JP" dirty="0"/>
              <a:t>Transcription of Dialects</a:t>
            </a:r>
            <a:r>
              <a:rPr lang="ja-JP" altLang="en-US" dirty="0"/>
              <a:t> </a:t>
            </a:r>
            <a:r>
              <a:rPr lang="en-US" altLang="ja-JP" dirty="0"/>
              <a:t>by</a:t>
            </a:r>
            <a:r>
              <a:rPr lang="ja-JP" altLang="en-US" dirty="0"/>
              <a:t> </a:t>
            </a:r>
            <a:r>
              <a:rPr lang="en-US" altLang="ja-JP" dirty="0"/>
              <a:t>Stenographers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548908B-0CFB-09DB-71B2-A80127DB4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kumimoji="1" lang="en-US" altLang="ja-JP" dirty="0"/>
              <a:t>Pronunciation </a:t>
            </a:r>
            <a:r>
              <a:rPr lang="en-US" altLang="ja-JP" dirty="0"/>
              <a:t>variations</a:t>
            </a:r>
            <a:endParaRPr kumimoji="1" lang="en-US" altLang="ja-JP" dirty="0"/>
          </a:p>
          <a:p>
            <a:pPr lvl="1"/>
            <a:r>
              <a:rPr kumimoji="1" lang="en-US" altLang="ja-JP" dirty="0"/>
              <a:t>Normalized in lexicon</a:t>
            </a:r>
          </a:p>
          <a:p>
            <a:pPr marL="457200" lvl="1" indent="0">
              <a:buNone/>
            </a:pPr>
            <a:r>
              <a:rPr kumimoji="1" lang="en-US" altLang="ja-JP" dirty="0"/>
              <a:t>(ex.) </a:t>
            </a:r>
            <a:r>
              <a:rPr lang="ja-JP" altLang="en-US" dirty="0"/>
              <a:t>よがった </a:t>
            </a:r>
            <a:r>
              <a:rPr lang="en-US" altLang="ja-JP" dirty="0"/>
              <a:t>(</a:t>
            </a:r>
            <a:r>
              <a:rPr lang="en-US" altLang="ja-JP" dirty="0" err="1"/>
              <a:t>yogatta</a:t>
            </a:r>
            <a:r>
              <a:rPr lang="en-US" altLang="ja-JP" dirty="0"/>
              <a:t>) </a:t>
            </a:r>
            <a:r>
              <a:rPr lang="en-US" altLang="ja-JP" dirty="0">
                <a:sym typeface="Wingdings" panose="05000000000000000000" pitchFamily="2" charset="2"/>
              </a:rPr>
              <a:t> </a:t>
            </a:r>
            <a:r>
              <a:rPr lang="ja-JP" altLang="en-US" dirty="0">
                <a:sym typeface="Wingdings" panose="05000000000000000000" pitchFamily="2" charset="2"/>
              </a:rPr>
              <a:t>よかった </a:t>
            </a:r>
            <a:r>
              <a:rPr lang="en-US" altLang="ja-JP" dirty="0">
                <a:sym typeface="Wingdings" panose="05000000000000000000" pitchFamily="2" charset="2"/>
              </a:rPr>
              <a:t>(</a:t>
            </a:r>
            <a:r>
              <a:rPr lang="en-US" altLang="ja-JP" dirty="0" err="1">
                <a:sym typeface="Wingdings" panose="05000000000000000000" pitchFamily="2" charset="2"/>
              </a:rPr>
              <a:t>yokatta</a:t>
            </a:r>
            <a:r>
              <a:rPr lang="en-US" altLang="ja-JP" dirty="0">
                <a:sym typeface="Wingdings" panose="05000000000000000000" pitchFamily="2" charset="2"/>
              </a:rPr>
              <a:t>)</a:t>
            </a:r>
          </a:p>
          <a:p>
            <a:pPr marL="457200" lvl="1" indent="0">
              <a:buNone/>
            </a:pPr>
            <a:endParaRPr kumimoji="1" lang="en-US" altLang="ja-JP" dirty="0"/>
          </a:p>
          <a:p>
            <a:r>
              <a:rPr kumimoji="1" lang="en-US" altLang="ja-JP" dirty="0"/>
              <a:t>Morphological </a:t>
            </a:r>
            <a:r>
              <a:rPr lang="en-US" altLang="ja-JP" dirty="0"/>
              <a:t>variations</a:t>
            </a:r>
            <a:endParaRPr kumimoji="1" lang="en-US" altLang="ja-JP" dirty="0"/>
          </a:p>
          <a:p>
            <a:pPr lvl="1"/>
            <a:r>
              <a:rPr kumimoji="1" lang="en-US" altLang="ja-JP" dirty="0"/>
              <a:t>Corrected to formal style</a:t>
            </a:r>
            <a:r>
              <a:rPr lang="en-US" altLang="ja-JP" dirty="0"/>
              <a:t> in national parliament, but </a:t>
            </a:r>
            <a:r>
              <a:rPr lang="en-US" altLang="ja-JP" dirty="0">
                <a:solidFill>
                  <a:srgbClr val="FF0000"/>
                </a:solidFill>
              </a:rPr>
              <a:t>NOT in local assemblies</a:t>
            </a:r>
            <a:endParaRPr kumimoji="1" lang="en-US" altLang="ja-JP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en-US" altLang="ja-JP" dirty="0"/>
              <a:t>(ex.) </a:t>
            </a:r>
            <a:r>
              <a:rPr lang="ja-JP" altLang="en-US" dirty="0"/>
              <a:t>しとる </a:t>
            </a:r>
            <a:r>
              <a:rPr lang="en-US" altLang="ja-JP" dirty="0"/>
              <a:t>(</a:t>
            </a:r>
            <a:r>
              <a:rPr lang="en-US" altLang="ja-JP" dirty="0" err="1"/>
              <a:t>shitoru</a:t>
            </a:r>
            <a:r>
              <a:rPr lang="en-US" altLang="ja-JP" dirty="0"/>
              <a:t>) </a:t>
            </a:r>
            <a:r>
              <a:rPr lang="en-US" altLang="ja-JP" dirty="0">
                <a:sym typeface="Wingdings" panose="05000000000000000000" pitchFamily="2" charset="2"/>
              </a:rPr>
              <a:t> </a:t>
            </a:r>
            <a:r>
              <a:rPr lang="ja-JP" altLang="en-US" dirty="0">
                <a:sym typeface="Wingdings" panose="05000000000000000000" pitchFamily="2" charset="2"/>
              </a:rPr>
              <a:t>しておる </a:t>
            </a:r>
            <a:r>
              <a:rPr lang="en-US" altLang="ja-JP" dirty="0">
                <a:sym typeface="Wingdings" panose="05000000000000000000" pitchFamily="2" charset="2"/>
              </a:rPr>
              <a:t>(</a:t>
            </a:r>
            <a:r>
              <a:rPr lang="en-US" altLang="ja-JP" dirty="0" err="1">
                <a:sym typeface="Wingdings" panose="05000000000000000000" pitchFamily="2" charset="2"/>
              </a:rPr>
              <a:t>shiteoru</a:t>
            </a:r>
            <a:r>
              <a:rPr lang="en-US" altLang="ja-JP" dirty="0">
                <a:sym typeface="Wingdings" panose="05000000000000000000" pitchFamily="2" charset="2"/>
              </a:rPr>
              <a:t>)   / keep in local</a:t>
            </a:r>
          </a:p>
          <a:p>
            <a:pPr marL="457200" lvl="1" indent="0">
              <a:buNone/>
            </a:pPr>
            <a:r>
              <a:rPr lang="en-US" altLang="ja-JP" dirty="0">
                <a:sym typeface="Wingdings" panose="05000000000000000000" pitchFamily="2" charset="2"/>
              </a:rPr>
              <a:t>(ex.) </a:t>
            </a:r>
            <a:r>
              <a:rPr lang="ja-JP" altLang="en-US" dirty="0">
                <a:sym typeface="Wingdings" panose="05000000000000000000" pitchFamily="2" charset="2"/>
              </a:rPr>
              <a:t>そやね </a:t>
            </a:r>
            <a:r>
              <a:rPr lang="en-US" altLang="ja-JP" dirty="0">
                <a:sym typeface="Wingdings" panose="05000000000000000000" pitchFamily="2" charset="2"/>
              </a:rPr>
              <a:t>(</a:t>
            </a:r>
            <a:r>
              <a:rPr lang="en-US" altLang="ja-JP" dirty="0" err="1">
                <a:sym typeface="Wingdings" panose="05000000000000000000" pitchFamily="2" charset="2"/>
              </a:rPr>
              <a:t>soyane</a:t>
            </a:r>
            <a:r>
              <a:rPr lang="en-US" altLang="ja-JP" dirty="0">
                <a:sym typeface="Wingdings" panose="05000000000000000000" pitchFamily="2" charset="2"/>
              </a:rPr>
              <a:t>)  </a:t>
            </a:r>
            <a:r>
              <a:rPr lang="ja-JP" altLang="en-US" dirty="0">
                <a:sym typeface="Wingdings" panose="05000000000000000000" pitchFamily="2" charset="2"/>
              </a:rPr>
              <a:t>そうやね </a:t>
            </a:r>
            <a:r>
              <a:rPr lang="en-US" altLang="ja-JP" dirty="0">
                <a:sym typeface="Wingdings" panose="05000000000000000000" pitchFamily="2" charset="2"/>
              </a:rPr>
              <a:t>(</a:t>
            </a:r>
            <a:r>
              <a:rPr lang="en-US" altLang="ja-JP" dirty="0" err="1">
                <a:sym typeface="Wingdings" panose="05000000000000000000" pitchFamily="2" charset="2"/>
              </a:rPr>
              <a:t>souyane</a:t>
            </a:r>
            <a:r>
              <a:rPr lang="en-US" altLang="ja-JP" dirty="0">
                <a:sym typeface="Wingdings" panose="05000000000000000000" pitchFamily="2" charset="2"/>
              </a:rPr>
              <a:t>)</a:t>
            </a:r>
            <a:r>
              <a:rPr lang="en-US" altLang="ja-JP" dirty="0"/>
              <a:t>   / keep in local</a:t>
            </a:r>
          </a:p>
          <a:p>
            <a:pPr marL="457200" lvl="1" indent="0">
              <a:buNone/>
            </a:pPr>
            <a:endParaRPr lang="en-US" altLang="ja-JP" dirty="0"/>
          </a:p>
          <a:p>
            <a:r>
              <a:rPr lang="en-US" altLang="ja-JP" dirty="0"/>
              <a:t>Vocabulary (lexical entities)</a:t>
            </a:r>
          </a:p>
          <a:p>
            <a:pPr lvl="1"/>
            <a:r>
              <a:rPr lang="en-US" altLang="ja-JP" dirty="0"/>
              <a:t>Kept as it is except for minor corrections in national parliament</a:t>
            </a:r>
          </a:p>
          <a:p>
            <a:pPr marL="457200" lvl="1" indent="0">
              <a:buNone/>
            </a:pPr>
            <a:r>
              <a:rPr lang="en-US" altLang="ja-JP" dirty="0"/>
              <a:t>(ex.) </a:t>
            </a:r>
            <a:r>
              <a:rPr lang="ja-JP" altLang="en-US" dirty="0">
                <a:sym typeface="Wingdings" panose="05000000000000000000" pitchFamily="2" charset="2"/>
              </a:rPr>
              <a:t>あんた </a:t>
            </a:r>
            <a:r>
              <a:rPr lang="en-US" altLang="ja-JP" dirty="0">
                <a:sym typeface="Wingdings" panose="05000000000000000000" pitchFamily="2" charset="2"/>
              </a:rPr>
              <a:t>(</a:t>
            </a:r>
            <a:r>
              <a:rPr lang="en-US" altLang="ja-JP" dirty="0" err="1">
                <a:sym typeface="Wingdings" panose="05000000000000000000" pitchFamily="2" charset="2"/>
              </a:rPr>
              <a:t>aNta</a:t>
            </a:r>
            <a:r>
              <a:rPr lang="en-US" altLang="ja-JP" dirty="0">
                <a:sym typeface="Wingdings" panose="05000000000000000000" pitchFamily="2" charset="2"/>
              </a:rPr>
              <a:t>)  </a:t>
            </a:r>
            <a:r>
              <a:rPr lang="ja-JP" altLang="en-US" dirty="0">
                <a:sym typeface="Wingdings" panose="05000000000000000000" pitchFamily="2" charset="2"/>
              </a:rPr>
              <a:t>あなた </a:t>
            </a:r>
            <a:r>
              <a:rPr lang="en-US" altLang="ja-JP" dirty="0">
                <a:sym typeface="Wingdings" panose="05000000000000000000" pitchFamily="2" charset="2"/>
              </a:rPr>
              <a:t>(</a:t>
            </a:r>
            <a:r>
              <a:rPr lang="en-US" altLang="ja-JP" dirty="0" err="1">
                <a:sym typeface="Wingdings" panose="05000000000000000000" pitchFamily="2" charset="2"/>
              </a:rPr>
              <a:t>anata</a:t>
            </a:r>
            <a:r>
              <a:rPr lang="en-US" altLang="ja-JP" dirty="0">
                <a:sym typeface="Wingdings" panose="05000000000000000000" pitchFamily="2" charset="2"/>
              </a:rPr>
              <a:t>) / keep in local</a:t>
            </a:r>
            <a:endParaRPr lang="en-US" altLang="ja-JP" dirty="0"/>
          </a:p>
          <a:p>
            <a:pPr marL="457200" lvl="1" indent="0">
              <a:buNone/>
            </a:pPr>
            <a:endParaRPr lang="en-US" altLang="ja-JP" dirty="0"/>
          </a:p>
          <a:p>
            <a:pPr marL="457200" lvl="1" indent="0">
              <a:buNone/>
            </a:pPr>
            <a:endParaRPr lang="en-US" altLang="ja-JP" dirty="0"/>
          </a:p>
          <a:p>
            <a:pPr marL="457200" lvl="1" indent="0">
              <a:buNone/>
            </a:pP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083268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34750E-E503-6A8A-2824-381D4CD32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/>
              <a:t>On the other hand,</a:t>
            </a:r>
            <a:br>
              <a:rPr lang="en-US" altLang="ja-JP" dirty="0"/>
            </a:br>
            <a:r>
              <a:rPr lang="en-US" altLang="ja-JP" dirty="0"/>
              <a:t>Usage of dialects has declined over past decades 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ABB62BC-3F61-EDC7-9AFF-8D3FE24E53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dirty="0"/>
              <a:t>National Parliament (Diet)</a:t>
            </a:r>
          </a:p>
          <a:p>
            <a:pPr lvl="1"/>
            <a:r>
              <a:rPr lang="en-US" altLang="ja-JP" dirty="0"/>
              <a:t>Only a few, very senior MPs use dialects</a:t>
            </a:r>
          </a:p>
          <a:p>
            <a:pPr lvl="1"/>
            <a:endParaRPr lang="en-US" altLang="ja-JP" dirty="0"/>
          </a:p>
          <a:p>
            <a:r>
              <a:rPr lang="en-US" altLang="ja-JP" dirty="0"/>
              <a:t>Local Assemblies</a:t>
            </a:r>
          </a:p>
          <a:p>
            <a:pPr lvl="1"/>
            <a:r>
              <a:rPr lang="en-US" altLang="ja-JP" dirty="0"/>
              <a:t>Dialects o</a:t>
            </a:r>
            <a:r>
              <a:rPr kumimoji="1" lang="en-US" altLang="ja-JP" dirty="0"/>
              <a:t>bserved often &gt;</a:t>
            </a:r>
            <a:r>
              <a:rPr lang="en-US" altLang="ja-JP" dirty="0"/>
              <a:t>10 years ago</a:t>
            </a:r>
            <a:endParaRPr kumimoji="1" lang="en-US" altLang="ja-JP" dirty="0"/>
          </a:p>
          <a:p>
            <a:pPr lvl="2"/>
            <a:r>
              <a:rPr kumimoji="1" lang="en-US" altLang="ja-JP" dirty="0"/>
              <a:t>Demonstration of locality</a:t>
            </a:r>
          </a:p>
          <a:p>
            <a:pPr lvl="2"/>
            <a:r>
              <a:rPr lang="en-US" altLang="ja-JP" dirty="0"/>
              <a:t>Expression of emotions</a:t>
            </a:r>
            <a:endParaRPr kumimoji="1" lang="en-US" altLang="ja-JP" dirty="0"/>
          </a:p>
          <a:p>
            <a:pPr lvl="1"/>
            <a:r>
              <a:rPr lang="en-US" altLang="ja-JP" dirty="0">
                <a:solidFill>
                  <a:srgbClr val="FF0000"/>
                </a:solidFill>
              </a:rPr>
              <a:t>Hardly observed at present</a:t>
            </a:r>
          </a:p>
          <a:p>
            <a:pPr lvl="2"/>
            <a:r>
              <a:rPr kumimoji="1" lang="en-US" altLang="ja-JP" dirty="0"/>
              <a:t>Everyone speaks the standard Japanese</a:t>
            </a:r>
          </a:p>
          <a:p>
            <a:pPr marL="457200" lvl="1" indent="0">
              <a:buNone/>
            </a:pPr>
            <a:r>
              <a:rPr kumimoji="1" lang="en-US" altLang="ja-JP" dirty="0">
                <a:sym typeface="Wingdings" panose="05000000000000000000" pitchFamily="2" charset="2"/>
              </a:rPr>
              <a:t>	 Effect of </a:t>
            </a:r>
            <a:r>
              <a:rPr lang="en-US" altLang="ja-JP" dirty="0">
                <a:sym typeface="Wingdings" panose="05000000000000000000" pitchFamily="2" charset="2"/>
              </a:rPr>
              <a:t>video</a:t>
            </a:r>
            <a:r>
              <a:rPr kumimoji="1" lang="en-US" altLang="ja-JP" dirty="0">
                <a:sym typeface="Wingdings" panose="05000000000000000000" pitchFamily="2" charset="2"/>
              </a:rPr>
              <a:t> streaming/recording??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33545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5FBCAC-B60D-287F-DA1F-179738288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Automatic </a:t>
            </a:r>
            <a:r>
              <a:rPr lang="en-US" altLang="ja-JP" dirty="0"/>
              <a:t>Recognition of Dialect Speech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8F5EEE-2702-C281-EB96-E8B669103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ja-JP" dirty="0"/>
              <a:t>Corpus of Japanese Dialects</a:t>
            </a:r>
            <a:r>
              <a:rPr lang="en-US" altLang="ja-JP" dirty="0"/>
              <a:t> (</a:t>
            </a:r>
            <a:r>
              <a:rPr lang="ja-JP" altLang="ja-JP" dirty="0"/>
              <a:t>COJADS</a:t>
            </a:r>
            <a:r>
              <a:rPr lang="en-US" altLang="ja-JP" dirty="0"/>
              <a:t>)</a:t>
            </a:r>
          </a:p>
          <a:p>
            <a:pPr lvl="1"/>
            <a:r>
              <a:rPr kumimoji="1" lang="en-US" altLang="ja-JP" dirty="0"/>
              <a:t>Cover all parts of Japan</a:t>
            </a:r>
            <a:endParaRPr lang="en-US" altLang="ja-JP" dirty="0"/>
          </a:p>
          <a:p>
            <a:pPr lvl="1"/>
            <a:r>
              <a:rPr lang="en-US" altLang="ja-JP" dirty="0"/>
              <a:t>Conversations by elderly people</a:t>
            </a:r>
          </a:p>
          <a:p>
            <a:pPr lvl="1"/>
            <a:r>
              <a:rPr lang="en-US" altLang="ja-JP" dirty="0"/>
              <a:t>Ainu and </a:t>
            </a:r>
            <a:r>
              <a:rPr lang="en-US" altLang="ja-JP" dirty="0" err="1"/>
              <a:t>Ryukus</a:t>
            </a:r>
            <a:r>
              <a:rPr lang="en-US" altLang="ja-JP" dirty="0"/>
              <a:t> are regarded as </a:t>
            </a:r>
            <a:br>
              <a:rPr lang="en-US" altLang="ja-JP" dirty="0"/>
            </a:br>
            <a:r>
              <a:rPr lang="en-US" altLang="ja-JP" dirty="0"/>
              <a:t>different languages</a:t>
            </a:r>
          </a:p>
          <a:p>
            <a:pPr lvl="1"/>
            <a:endParaRPr kumimoji="1" lang="en-US" altLang="ja-JP" dirty="0"/>
          </a:p>
          <a:p>
            <a:r>
              <a:rPr lang="en-US" altLang="ja-JP" dirty="0"/>
              <a:t>Automatic dialect identification (DID)</a:t>
            </a:r>
          </a:p>
          <a:p>
            <a:pPr lvl="1"/>
            <a:r>
              <a:rPr lang="en-US" altLang="ja-JP" dirty="0"/>
              <a:t>Almost accurate (87% for four dialects)</a:t>
            </a:r>
          </a:p>
          <a:p>
            <a:r>
              <a:rPr kumimoji="1" lang="en-US" altLang="ja-JP" dirty="0"/>
              <a:t>Automatic speech recognition (ASR)</a:t>
            </a:r>
          </a:p>
          <a:p>
            <a:pPr lvl="1"/>
            <a:r>
              <a:rPr kumimoji="1" lang="en-US" altLang="ja-JP" dirty="0"/>
              <a:t>Very </a:t>
            </a:r>
            <a:r>
              <a:rPr lang="en-US" altLang="ja-JP" dirty="0"/>
              <a:t>challenging</a:t>
            </a:r>
            <a:endParaRPr kumimoji="1" lang="ja-JP" altLang="en-US" dirty="0"/>
          </a:p>
        </p:txBody>
      </p:sp>
      <p:pic>
        <p:nvPicPr>
          <p:cNvPr id="4" name="Picture 2" descr="図1 東条操による方言区画">
            <a:extLst>
              <a:ext uri="{FF2B5EF4-FFF2-40B4-BE49-F238E27FC236}">
                <a16:creationId xmlns:a16="http://schemas.microsoft.com/office/drawing/2014/main" id="{415D112F-E10E-DA2B-6065-AB25405966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9"/>
          <a:stretch>
            <a:fillRect/>
          </a:stretch>
        </p:blipFill>
        <p:spPr bwMode="auto">
          <a:xfrm>
            <a:off x="6763517" y="2068100"/>
            <a:ext cx="5236550" cy="372015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974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0A5209-BE27-AD39-71A1-2B8A63B27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Conclusions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5E16C8-8796-EA45-0B1E-D1F81B14E1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/>
              <a:t>Di</a:t>
            </a:r>
            <a:r>
              <a:rPr lang="en-US" altLang="ja-JP" dirty="0"/>
              <a:t>alects are faithfully transcribed in Parliamentary records, except for accented pronunciation variations.</a:t>
            </a:r>
          </a:p>
          <a:p>
            <a:r>
              <a:rPr lang="en-US" altLang="ja-JP" dirty="0"/>
              <a:t>They are more acceptable than before and in local assemblies.</a:t>
            </a:r>
          </a:p>
          <a:p>
            <a:r>
              <a:rPr lang="en-US" altLang="ja-JP" dirty="0"/>
              <a:t>But dialects are not observed as before.</a:t>
            </a:r>
          </a:p>
          <a:p>
            <a:pPr marL="0" indent="0">
              <a:buNone/>
            </a:pPr>
            <a:r>
              <a:rPr lang="en-US" altLang="ja-JP" dirty="0">
                <a:sym typeface="Wingdings" panose="05000000000000000000" pitchFamily="2" charset="2"/>
              </a:rPr>
              <a:t> Side effect of video streaming/recording (?)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r>
              <a:rPr lang="en-US" altLang="ja-JP" dirty="0"/>
              <a:t>CAUTION: Some automatic speech recognition (ASR) systems may automatically correct dialect </a:t>
            </a:r>
            <a:r>
              <a:rPr lang="en-US" altLang="ja-JP"/>
              <a:t>words since </a:t>
            </a:r>
            <a:r>
              <a:rPr lang="en-US" altLang="ja-JP" dirty="0"/>
              <a:t>they were trained with speech and captions of the video.</a:t>
            </a:r>
          </a:p>
        </p:txBody>
      </p:sp>
    </p:spTree>
    <p:extLst>
      <p:ext uri="{BB962C8B-B14F-4D97-AF65-F5344CB8AC3E}">
        <p14:creationId xmlns:p14="http://schemas.microsoft.com/office/powerpoint/2010/main" val="1260451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358D21-EE3E-878C-8656-242274346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Introduction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3325807-CBFB-A81F-63B0-8ED82FADE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/>
              <a:t>“Standard” speech is usually expected in parliamentary meetings.</a:t>
            </a:r>
          </a:p>
          <a:p>
            <a:r>
              <a:rPr lang="en-US" altLang="ja-JP" dirty="0"/>
              <a:t>But we occasionally observe dialect speech uttered by MPs.</a:t>
            </a:r>
          </a:p>
          <a:p>
            <a:r>
              <a:rPr lang="en-US" altLang="ja-JP" dirty="0"/>
              <a:t>Dialect is often used intentionally for showing regional identity and emphasis, or for rhetorical effect. </a:t>
            </a:r>
          </a:p>
          <a:p>
            <a:endParaRPr kumimoji="1" lang="en-US" altLang="ja-JP" dirty="0"/>
          </a:p>
          <a:p>
            <a:r>
              <a:rPr kumimoji="1" lang="en-US" altLang="ja-JP" dirty="0"/>
              <a:t>How do we cope with them?</a:t>
            </a:r>
            <a:endParaRPr kumimoji="1" lang="ja-JP" altLang="en-US" dirty="0"/>
          </a:p>
        </p:txBody>
      </p:sp>
      <p:sp>
        <p:nvSpPr>
          <p:cNvPr id="4" name="矢印: 下 3">
            <a:extLst>
              <a:ext uri="{FF2B5EF4-FFF2-40B4-BE49-F238E27FC236}">
                <a16:creationId xmlns:a16="http://schemas.microsoft.com/office/drawing/2014/main" id="{5E4DE271-817D-CCE3-0E5C-76217141A68D}"/>
              </a:ext>
            </a:extLst>
          </p:cNvPr>
          <p:cNvSpPr/>
          <p:nvPr/>
        </p:nvSpPr>
        <p:spPr>
          <a:xfrm>
            <a:off x="845127" y="3803860"/>
            <a:ext cx="363894" cy="40121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8D445EC-EA16-C8B8-191D-69A635FB988F}"/>
              </a:ext>
            </a:extLst>
          </p:cNvPr>
          <p:cNvSpPr txBox="1"/>
          <p:nvPr/>
        </p:nvSpPr>
        <p:spPr>
          <a:xfrm>
            <a:off x="4345276" y="5246350"/>
            <a:ext cx="7001597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2800" dirty="0"/>
              <a:t>Dialect is a variation of the “official” language.</a:t>
            </a:r>
          </a:p>
          <a:p>
            <a:r>
              <a:rPr kumimoji="1" lang="en-US" altLang="ja-JP" sz="2800" dirty="0"/>
              <a:t>Welsh is not a dialect of English.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51789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8DD758-0FBB-9D04-CB2E-E09D30645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Aspects of Dialect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879D731-22AC-9706-E29A-5BD1F6361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ja-JP" dirty="0"/>
              <a:t>Variation of </a:t>
            </a:r>
            <a:r>
              <a:rPr lang="en-US" altLang="ja-JP" dirty="0">
                <a:solidFill>
                  <a:srgbClr val="FF0000"/>
                </a:solidFill>
              </a:rPr>
              <a:t>Pronunciation (including prosody)</a:t>
            </a:r>
          </a:p>
          <a:p>
            <a:pPr lvl="1"/>
            <a:r>
              <a:rPr lang="en-US" altLang="ja-JP" dirty="0"/>
              <a:t>/k/ </a:t>
            </a:r>
            <a:r>
              <a:rPr lang="en-US" altLang="ja-JP" dirty="0">
                <a:sym typeface="Wingdings" panose="05000000000000000000" pitchFamily="2" charset="2"/>
              </a:rPr>
              <a:t> /g/   (ex.) “</a:t>
            </a:r>
            <a:r>
              <a:rPr lang="en-US" altLang="ja-JP" dirty="0" err="1">
                <a:sym typeface="Wingdings" panose="05000000000000000000" pitchFamily="2" charset="2"/>
              </a:rPr>
              <a:t>mukasi</a:t>
            </a:r>
            <a:r>
              <a:rPr lang="en-US" altLang="ja-JP" dirty="0">
                <a:sym typeface="Wingdings" panose="05000000000000000000" pitchFamily="2" charset="2"/>
              </a:rPr>
              <a:t>”  “</a:t>
            </a:r>
            <a:r>
              <a:rPr lang="en-US" altLang="ja-JP" dirty="0" err="1">
                <a:sym typeface="Wingdings" panose="05000000000000000000" pitchFamily="2" charset="2"/>
              </a:rPr>
              <a:t>mugasi</a:t>
            </a:r>
            <a:r>
              <a:rPr lang="en-US" altLang="ja-JP" dirty="0">
                <a:sym typeface="Wingdings" panose="05000000000000000000" pitchFamily="2" charset="2"/>
              </a:rPr>
              <a:t>”</a:t>
            </a:r>
            <a:endParaRPr lang="en-US" altLang="ja-JP" dirty="0"/>
          </a:p>
          <a:p>
            <a:pPr marL="514350" indent="-514350">
              <a:buFont typeface="+mj-lt"/>
              <a:buAutoNum type="arabicPeriod"/>
            </a:pPr>
            <a:r>
              <a:rPr lang="en-US" altLang="ja-JP" dirty="0"/>
              <a:t>Different </a:t>
            </a:r>
            <a:r>
              <a:rPr lang="en-US" altLang="ja-JP" dirty="0">
                <a:solidFill>
                  <a:srgbClr val="FF0000"/>
                </a:solidFill>
              </a:rPr>
              <a:t>Vocabulary</a:t>
            </a:r>
          </a:p>
          <a:p>
            <a:pPr lvl="1"/>
            <a:r>
              <a:rPr lang="en-US" altLang="ja-JP" dirty="0"/>
              <a:t>“subway”, “underground”, or “tube”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ja-JP" dirty="0"/>
              <a:t>Variation in </a:t>
            </a:r>
            <a:r>
              <a:rPr lang="en-US" altLang="ja-JP" dirty="0">
                <a:solidFill>
                  <a:srgbClr val="FF0000"/>
                </a:solidFill>
              </a:rPr>
              <a:t>Morphology</a:t>
            </a:r>
            <a:endParaRPr lang="en-US" altLang="ja-JP" dirty="0"/>
          </a:p>
          <a:p>
            <a:pPr lvl="1"/>
            <a:r>
              <a:rPr lang="en-US" altLang="ja-JP" dirty="0"/>
              <a:t>“I </a:t>
            </a:r>
            <a:r>
              <a:rPr lang="en-US" altLang="ja-JP" dirty="0" err="1"/>
              <a:t>ain’t</a:t>
            </a:r>
            <a:r>
              <a:rPr lang="en-US" altLang="ja-JP" dirty="0"/>
              <a:t>”</a:t>
            </a:r>
            <a:endParaRPr lang="en-US" altLang="ja-JP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786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F5DF9C-D04C-661E-6051-F169B78A7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Do MPs use dialect (intentionally)?  Why?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1CC5CFB-931F-7ED1-FA72-4025E4C3E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/>
              <a:t>Regional identity and emphasis</a:t>
            </a:r>
          </a:p>
          <a:p>
            <a:pPr lvl="1"/>
            <a:r>
              <a:rPr lang="en-US" altLang="ja-JP" dirty="0"/>
              <a:t>To show connection to their constituents</a:t>
            </a:r>
          </a:p>
          <a:p>
            <a:pPr lvl="1"/>
            <a:r>
              <a:rPr lang="en-US" altLang="ja-JP" dirty="0"/>
              <a:t>To add emotional emphasis or authenticity</a:t>
            </a:r>
          </a:p>
          <a:p>
            <a:r>
              <a:rPr lang="en-US" altLang="ja-JP" dirty="0"/>
              <a:t>Rhetorical effect</a:t>
            </a:r>
          </a:p>
          <a:p>
            <a:pPr lvl="1"/>
            <a:r>
              <a:rPr lang="en-US" altLang="ja-JP" dirty="0"/>
              <a:t>To carry cultural connotations of warmth and humor</a:t>
            </a:r>
          </a:p>
          <a:p>
            <a:pPr lvl="1"/>
            <a:r>
              <a:rPr lang="en-US" altLang="ja-JP" dirty="0"/>
              <a:t>To stand out in debate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41294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855A30-52F3-5F4F-6D79-63094D884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How is dialect speech transcribed in the official meeting record?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A9BF771-F5E0-EDA4-3930-5073AF1BB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>
                <a:sym typeface="Wingdings" panose="05000000000000000000" pitchFamily="2" charset="2"/>
              </a:rPr>
              <a:t>Balance of accuracy (faithfulness) vs. readability (formality)</a:t>
            </a:r>
            <a:endParaRPr lang="en-US" altLang="ja-JP" dirty="0"/>
          </a:p>
          <a:p>
            <a:endParaRPr lang="en-US" altLang="ja-JP" dirty="0"/>
          </a:p>
          <a:p>
            <a:pPr marL="514350" indent="-514350">
              <a:buFont typeface="+mj-lt"/>
              <a:buAutoNum type="arabicPeriod"/>
            </a:pPr>
            <a:r>
              <a:rPr lang="en-US" altLang="ja-JP" dirty="0"/>
              <a:t>Variation of </a:t>
            </a:r>
            <a:r>
              <a:rPr lang="en-US" altLang="ja-JP" dirty="0">
                <a:solidFill>
                  <a:srgbClr val="FF0000"/>
                </a:solidFill>
              </a:rPr>
              <a:t>Pronunciation  </a:t>
            </a:r>
            <a:r>
              <a:rPr lang="en-US" altLang="ja-JP" dirty="0">
                <a:solidFill>
                  <a:srgbClr val="FF0000"/>
                </a:solidFill>
                <a:sym typeface="Wingdings" panose="05000000000000000000" pitchFamily="2" charset="2"/>
              </a:rPr>
              <a:t> (always) normalized</a:t>
            </a:r>
          </a:p>
          <a:p>
            <a:pPr lvl="1"/>
            <a:r>
              <a:rPr lang="en-US" altLang="ja-JP" dirty="0">
                <a:sym typeface="Wingdings" panose="05000000000000000000" pitchFamily="2" charset="2"/>
              </a:rPr>
              <a:t>“</a:t>
            </a:r>
            <a:r>
              <a:rPr lang="en-US" altLang="ja-JP" dirty="0" err="1">
                <a:sym typeface="Wingdings" panose="05000000000000000000" pitchFamily="2" charset="2"/>
              </a:rPr>
              <a:t>mugasi</a:t>
            </a:r>
            <a:r>
              <a:rPr lang="en-US" altLang="ja-JP" dirty="0">
                <a:sym typeface="Wingdings" panose="05000000000000000000" pitchFamily="2" charset="2"/>
              </a:rPr>
              <a:t>”  “</a:t>
            </a:r>
            <a:r>
              <a:rPr lang="en-US" altLang="ja-JP" dirty="0" err="1">
                <a:sym typeface="Wingdings" panose="05000000000000000000" pitchFamily="2" charset="2"/>
              </a:rPr>
              <a:t>mukasi</a:t>
            </a:r>
            <a:r>
              <a:rPr lang="en-US" altLang="ja-JP" dirty="0">
                <a:sym typeface="Wingdings" panose="05000000000000000000" pitchFamily="2" charset="2"/>
              </a:rPr>
              <a:t>”</a:t>
            </a:r>
            <a:endParaRPr lang="en-US" altLang="ja-JP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altLang="ja-JP" dirty="0"/>
              <a:t>Variation in </a:t>
            </a:r>
            <a:r>
              <a:rPr lang="en-US" altLang="ja-JP" dirty="0">
                <a:solidFill>
                  <a:srgbClr val="FF0000"/>
                </a:solidFill>
              </a:rPr>
              <a:t>Morphology </a:t>
            </a:r>
            <a:r>
              <a:rPr lang="en-US" altLang="ja-JP" dirty="0">
                <a:solidFill>
                  <a:srgbClr val="FF0000"/>
                </a:solidFill>
                <a:sym typeface="Wingdings" panose="05000000000000000000" pitchFamily="2" charset="2"/>
              </a:rPr>
              <a:t> (usually) normalized</a:t>
            </a:r>
            <a:r>
              <a:rPr lang="ja-JP" altLang="en-US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altLang="ja-JP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ja-JP" altLang="en-US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altLang="ja-JP" dirty="0">
                <a:solidFill>
                  <a:srgbClr val="FF0000"/>
                </a:solidFill>
                <a:sym typeface="Wingdings" panose="05000000000000000000" pitchFamily="2" charset="2"/>
              </a:rPr>
              <a:t>more</a:t>
            </a:r>
            <a:r>
              <a:rPr lang="ja-JP" altLang="en-US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altLang="ja-JP" dirty="0" err="1">
                <a:solidFill>
                  <a:srgbClr val="FF0000"/>
                </a:solidFill>
                <a:sym typeface="Wingdings" panose="05000000000000000000" pitchFamily="2" charset="2"/>
              </a:rPr>
              <a:t>accetable</a:t>
            </a:r>
            <a:endParaRPr lang="en-US" altLang="ja-JP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lvl="1"/>
            <a:r>
              <a:rPr lang="en-US" altLang="ja-JP" dirty="0"/>
              <a:t>“I </a:t>
            </a:r>
            <a:r>
              <a:rPr lang="en-US" altLang="ja-JP" dirty="0" err="1"/>
              <a:t>ain’t</a:t>
            </a:r>
            <a:r>
              <a:rPr lang="en-US" altLang="ja-JP" dirty="0"/>
              <a:t>” </a:t>
            </a:r>
            <a:r>
              <a:rPr lang="en-US" altLang="ja-JP" dirty="0">
                <a:sym typeface="Wingdings" panose="05000000000000000000" pitchFamily="2" charset="2"/>
              </a:rPr>
              <a:t> “I am not”, except for strongly intentional use</a:t>
            </a:r>
            <a:endParaRPr lang="en-US" altLang="ja-JP" dirty="0"/>
          </a:p>
          <a:p>
            <a:pPr marL="514350" indent="-514350">
              <a:buFont typeface="+mj-lt"/>
              <a:buAutoNum type="arabicPeriod"/>
            </a:pPr>
            <a:r>
              <a:rPr lang="en-US" altLang="ja-JP" dirty="0"/>
              <a:t>Variation in </a:t>
            </a:r>
            <a:r>
              <a:rPr lang="en-US" altLang="ja-JP" dirty="0">
                <a:solidFill>
                  <a:srgbClr val="FF0000"/>
                </a:solidFill>
              </a:rPr>
              <a:t>Vocabulary </a:t>
            </a:r>
            <a:r>
              <a:rPr lang="en-US" altLang="ja-JP" dirty="0">
                <a:solidFill>
                  <a:srgbClr val="FF0000"/>
                </a:solidFill>
                <a:sym typeface="Wingdings" panose="05000000000000000000" pitchFamily="2" charset="2"/>
              </a:rPr>
              <a:t> ???</a:t>
            </a:r>
            <a:endParaRPr lang="en-US" altLang="ja-JP" dirty="0">
              <a:solidFill>
                <a:srgbClr val="FF0000"/>
              </a:solidFill>
            </a:endParaRPr>
          </a:p>
          <a:p>
            <a:endParaRPr lang="en-US" altLang="ja-JP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n-US" altLang="ja-JP" dirty="0"/>
          </a:p>
          <a:p>
            <a:pPr marL="0" indent="0">
              <a:buNone/>
            </a:pPr>
            <a:endParaRPr lang="en-US" altLang="ja-JP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矢印: 下 3">
            <a:extLst>
              <a:ext uri="{FF2B5EF4-FFF2-40B4-BE49-F238E27FC236}">
                <a16:creationId xmlns:a16="http://schemas.microsoft.com/office/drawing/2014/main" id="{4AB798D6-A119-7294-4470-620231F2900E}"/>
              </a:ext>
            </a:extLst>
          </p:cNvPr>
          <p:cNvSpPr/>
          <p:nvPr/>
        </p:nvSpPr>
        <p:spPr>
          <a:xfrm>
            <a:off x="845127" y="2376277"/>
            <a:ext cx="363894" cy="40121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9951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9F1E94-C13A-432C-7274-292BFC2B7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Keep or</a:t>
            </a:r>
            <a:r>
              <a:rPr lang="en-US" altLang="ja-JP" dirty="0"/>
              <a:t> “Correct” dialect vocabulary?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2D5E7B7-22D1-18D2-0CD2-D721196E2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127" y="1828801"/>
            <a:ext cx="10501746" cy="4097026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altLang="ja-JP" dirty="0"/>
              <a:t>Keep the dialect word as-is when</a:t>
            </a:r>
          </a:p>
          <a:p>
            <a:pPr lvl="1"/>
            <a:r>
              <a:rPr lang="en-US" altLang="ja-JP" dirty="0"/>
              <a:t>The word is widely understood</a:t>
            </a:r>
          </a:p>
          <a:p>
            <a:pPr lvl="1"/>
            <a:r>
              <a:rPr lang="en-US" altLang="ja-JP" dirty="0"/>
              <a:t>Use of the word is significant politically or culturally</a:t>
            </a:r>
          </a:p>
          <a:p>
            <a:pPr lvl="1"/>
            <a:r>
              <a:rPr lang="en-US" altLang="ja-JP" dirty="0"/>
              <a:t>The speaker clearly intended it</a:t>
            </a:r>
          </a:p>
          <a:p>
            <a:pPr lvl="1"/>
            <a:r>
              <a:rPr lang="en-US" altLang="ja-JP" dirty="0"/>
              <a:t>No standard equivalent exists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ja-JP" dirty="0"/>
              <a:t>Replace the dialect word when</a:t>
            </a:r>
          </a:p>
          <a:p>
            <a:pPr lvl="1"/>
            <a:r>
              <a:rPr lang="en-US" altLang="ja-JP" dirty="0"/>
              <a:t>The exact wording is not considered important</a:t>
            </a:r>
          </a:p>
          <a:p>
            <a:pPr lvl="1"/>
            <a:r>
              <a:rPr lang="en-US" altLang="ja-JP" dirty="0"/>
              <a:t>The word might confuse readers from other regions</a:t>
            </a:r>
          </a:p>
          <a:p>
            <a:pPr lvl="1"/>
            <a:r>
              <a:rPr lang="en-US" altLang="ja-JP" dirty="0"/>
              <a:t>A clean standard equivalent exists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ja-JP" dirty="0"/>
              <a:t>Add explanation or annotation when neither 1 and 2 met</a:t>
            </a:r>
          </a:p>
          <a:p>
            <a:pPr lvl="1"/>
            <a:r>
              <a:rPr lang="en-US" altLang="ja-JP" dirty="0"/>
              <a:t>The word is significant, but not widely understood</a:t>
            </a:r>
          </a:p>
          <a:p>
            <a:pPr marL="971550" lvl="1" indent="-514350">
              <a:buFont typeface="+mj-lt"/>
              <a:buAutoNum type="arabicPeriod"/>
            </a:pPr>
            <a:endParaRPr lang="en-US" altLang="ja-JP" dirty="0"/>
          </a:p>
          <a:p>
            <a:pPr marL="971550" lvl="1" indent="-514350">
              <a:buFont typeface="+mj-lt"/>
              <a:buAutoNum type="arabicPeriod"/>
            </a:pPr>
            <a:endParaRPr lang="en-US" altLang="ja-JP" dirty="0"/>
          </a:p>
          <a:p>
            <a:pPr lvl="1"/>
            <a:endParaRPr lang="en-US" altLang="ja-JP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15199E8-044C-A5E7-1726-08CDA41D0851}"/>
              </a:ext>
            </a:extLst>
          </p:cNvPr>
          <p:cNvSpPr txBox="1"/>
          <p:nvPr/>
        </p:nvSpPr>
        <p:spPr>
          <a:xfrm>
            <a:off x="845127" y="5823189"/>
            <a:ext cx="956783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600" u="sng" dirty="0"/>
              <a:t>National Parliament, such as Japan and UK, </a:t>
            </a:r>
            <a:r>
              <a:rPr lang="en-US" altLang="ja-JP" sz="2600" u="sng" dirty="0"/>
              <a:t>prioritize nationwide readability, uniformity, and consistency.</a:t>
            </a:r>
          </a:p>
        </p:txBody>
      </p:sp>
      <p:sp>
        <p:nvSpPr>
          <p:cNvPr id="9" name="乗算記号 8">
            <a:extLst>
              <a:ext uri="{FF2B5EF4-FFF2-40B4-BE49-F238E27FC236}">
                <a16:creationId xmlns:a16="http://schemas.microsoft.com/office/drawing/2014/main" id="{EFB5961F-0E97-77D5-B051-6F5E0579AC7E}"/>
              </a:ext>
            </a:extLst>
          </p:cNvPr>
          <p:cNvSpPr/>
          <p:nvPr/>
        </p:nvSpPr>
        <p:spPr>
          <a:xfrm>
            <a:off x="-1474238" y="3125755"/>
            <a:ext cx="11224727" cy="4264091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00691D3-FA12-AA79-C8EE-392DEA37DCC1}"/>
              </a:ext>
            </a:extLst>
          </p:cNvPr>
          <p:cNvSpPr txBox="1"/>
          <p:nvPr/>
        </p:nvSpPr>
        <p:spPr>
          <a:xfrm>
            <a:off x="8445379" y="1804876"/>
            <a:ext cx="341151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0" dirty="0">
                <a:solidFill>
                  <a:srgbClr val="FF0000"/>
                </a:solidFill>
              </a:rPr>
              <a:t>Output of </a:t>
            </a:r>
          </a:p>
          <a:p>
            <a:r>
              <a:rPr kumimoji="1" lang="en-US" altLang="ja-JP" sz="6000" dirty="0">
                <a:solidFill>
                  <a:srgbClr val="FF0000"/>
                </a:solidFill>
              </a:rPr>
              <a:t>some AI</a:t>
            </a:r>
            <a:endParaRPr kumimoji="1" lang="ja-JP" altLang="en-US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94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C43B5A-91A8-F31C-5A1A-04176F562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solidFill>
                  <a:srgbClr val="FF0000"/>
                </a:solidFill>
              </a:rPr>
              <a:t>Output of claude.ai</a:t>
            </a:r>
            <a:br>
              <a:rPr kumimoji="1" lang="en-US" altLang="ja-JP" dirty="0"/>
            </a:b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70BE870-4D33-BC00-AA36-93E273A55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232" y="1418252"/>
            <a:ext cx="11564588" cy="525313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ja-JP" dirty="0">
                <a:solidFill>
                  <a:srgbClr val="0070C0"/>
                </a:solidFill>
              </a:rPr>
              <a:t>The handling of dialect vocabulary quietly reflects an institution's attitude toward linguistic diversity.</a:t>
            </a:r>
            <a:br>
              <a:rPr lang="en-US" altLang="ja-JP" dirty="0">
                <a:solidFill>
                  <a:srgbClr val="0070C0"/>
                </a:solidFill>
              </a:rPr>
            </a:br>
            <a:r>
              <a:rPr lang="en-US" altLang="ja-JP" dirty="0">
                <a:solidFill>
                  <a:srgbClr val="0070C0"/>
                </a:solidFill>
              </a:rPr>
              <a:t>Consistently replacing dialect words with standard equivalents sends an implicit message about which language forms are considered legitimate in political life — and </a:t>
            </a:r>
            <a:r>
              <a:rPr lang="en-US" altLang="ja-JP" u="sng" dirty="0">
                <a:solidFill>
                  <a:srgbClr val="0070C0"/>
                </a:solidFill>
              </a:rPr>
              <a:t>erases part of the historical and cultural record of how politicians actually spoke</a:t>
            </a:r>
            <a:r>
              <a:rPr lang="en-US" altLang="ja-JP" dirty="0">
                <a:solidFill>
                  <a:srgbClr val="0070C0"/>
                </a:solidFill>
              </a:rPr>
              <a:t>. </a:t>
            </a:r>
          </a:p>
          <a:p>
            <a:pPr marL="0" indent="0">
              <a:buNone/>
            </a:pPr>
            <a:endParaRPr lang="en-US" altLang="ja-JP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altLang="ja-JP" dirty="0"/>
              <a:t>Now in UK Hansard, </a:t>
            </a:r>
          </a:p>
          <a:p>
            <a:r>
              <a:rPr lang="en-US" altLang="ja-JP" b="1" dirty="0"/>
              <a:t>T</a:t>
            </a:r>
            <a:r>
              <a:rPr lang="ja-JP" altLang="ja-JP" b="1" dirty="0"/>
              <a:t>he default is to retain the dialect word, not replace it</a:t>
            </a:r>
            <a:r>
              <a:rPr lang="en-US" altLang="ja-JP" b="1" dirty="0"/>
              <a:t>: </a:t>
            </a:r>
            <a:r>
              <a:rPr lang="ja-JP" altLang="ja-JP" dirty="0"/>
              <a:t>This is the key shift since the 2022 dialect group was formed. Wh</a:t>
            </a:r>
            <a:r>
              <a:rPr lang="en-US" altLang="ja-JP" dirty="0" err="1"/>
              <a:t>ile</a:t>
            </a:r>
            <a:r>
              <a:rPr lang="ja-JP" altLang="ja-JP" dirty="0"/>
              <a:t> older Hansard practice tended to push toward formal standard variants, the modern approach is to keep distinctive dialect vocabulary on the page rather than translating it into standard English.</a:t>
            </a:r>
            <a:endParaRPr lang="en-US" altLang="ja-JP" dirty="0"/>
          </a:p>
          <a:p>
            <a:r>
              <a:rPr lang="ja-JP" altLang="ja-JP" b="1" dirty="0"/>
              <a:t>The team explicitly builds glossaries for this</a:t>
            </a:r>
            <a:r>
              <a:rPr lang="en-US" altLang="ja-JP" b="1" dirty="0"/>
              <a:t>: </a:t>
            </a:r>
            <a:r>
              <a:rPr lang="ja-JP" altLang="ja-JP" dirty="0"/>
              <a:t>Rather than each reporter guessing, they share institutional knowledge.</a:t>
            </a:r>
            <a:endParaRPr kumimoji="1" lang="en-US" altLang="ja-JP" dirty="0"/>
          </a:p>
          <a:p>
            <a:pPr marL="0" indent="0">
              <a:buNone/>
            </a:pPr>
            <a:endParaRPr kumimoji="1" lang="ja-JP" alt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182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>
            <a:extLst>
              <a:ext uri="{FF2B5EF4-FFF2-40B4-BE49-F238E27FC236}">
                <a16:creationId xmlns:a16="http://schemas.microsoft.com/office/drawing/2014/main" id="{834D13C4-B1E8-0071-2D10-50BEA6706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/>
          <a:p>
            <a:pPr marL="571500" indent="-571500"/>
            <a:br>
              <a:rPr lang="ja-JP" altLang="en-US" dirty="0"/>
            </a:br>
            <a:endParaRPr lang="ja-JP" altLang="en-US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99FB87-2867-E60F-597A-348FACBAAD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14" name="コンテンツ プレースホルダー 9">
            <a:extLst>
              <a:ext uri="{FF2B5EF4-FFF2-40B4-BE49-F238E27FC236}">
                <a16:creationId xmlns:a16="http://schemas.microsoft.com/office/drawing/2014/main" id="{99F32785-06CC-28AB-A5F0-4131716FA5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8740623"/>
              </p:ext>
            </p:extLst>
          </p:nvPr>
        </p:nvGraphicFramePr>
        <p:xfrm>
          <a:off x="5181600" y="990600"/>
          <a:ext cx="61722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グラフィックス 2">
            <a:extLst>
              <a:ext uri="{FF2B5EF4-FFF2-40B4-BE49-F238E27FC236}">
                <a16:creationId xmlns:a16="http://schemas.microsoft.com/office/drawing/2014/main" id="{A88261FC-3D51-728F-B388-9EB30D203C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440100" y="3013787"/>
            <a:ext cx="4333068" cy="273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655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B6452C-2590-4DA0-2E52-0198160C1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Cases in Japanese Parliament (Diet)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875D0EF-6D66-F95B-B2AF-B5B527FBE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127" y="1828800"/>
            <a:ext cx="10967428" cy="4351337"/>
          </a:xfrm>
        </p:spPr>
        <p:txBody>
          <a:bodyPr>
            <a:normAutofit/>
          </a:bodyPr>
          <a:lstStyle/>
          <a:p>
            <a:r>
              <a:rPr kumimoji="1" lang="en-US" altLang="ja-JP" dirty="0"/>
              <a:t>Guideline</a:t>
            </a:r>
          </a:p>
          <a:p>
            <a:pPr lvl="1"/>
            <a:r>
              <a:rPr lang="en-US" altLang="ja-JP" dirty="0"/>
              <a:t>Dialect words are transcribed in Hiragana (Phonetically)</a:t>
            </a:r>
          </a:p>
          <a:p>
            <a:pPr marL="914400" lvl="2" indent="0">
              <a:buNone/>
            </a:pPr>
            <a:r>
              <a:rPr lang="en-US" altLang="ja-JP" dirty="0"/>
              <a:t>(ex.) </a:t>
            </a:r>
            <a:r>
              <a:rPr lang="ja-JP" altLang="en-US" dirty="0"/>
              <a:t>こぜる、ようけ</a:t>
            </a:r>
            <a:endParaRPr lang="en-US" altLang="ja-JP" dirty="0"/>
          </a:p>
          <a:p>
            <a:pPr lvl="1"/>
            <a:r>
              <a:rPr kumimoji="1" lang="en-US" altLang="ja-JP" dirty="0"/>
              <a:t>Ryukyu dialects (much different from mainland dialects) are transcribed in Katakana (Phonetic symbols used for foreign words)</a:t>
            </a:r>
          </a:p>
          <a:p>
            <a:pPr marL="914400" lvl="2" indent="0">
              <a:buNone/>
            </a:pPr>
            <a:r>
              <a:rPr lang="en-US" altLang="ja-JP" dirty="0"/>
              <a:t>(ex.) </a:t>
            </a:r>
            <a:r>
              <a:rPr lang="ja-JP" altLang="en-US" dirty="0"/>
              <a:t>ウチナーンチュ、エイサー</a:t>
            </a:r>
            <a:endParaRPr kumimoji="1" lang="en-US" altLang="ja-JP" dirty="0"/>
          </a:p>
          <a:p>
            <a:pPr lvl="1"/>
            <a:r>
              <a:rPr lang="en-US" altLang="ja-JP" dirty="0"/>
              <a:t>Glossary is prepared and shared by reporters</a:t>
            </a:r>
          </a:p>
          <a:p>
            <a:r>
              <a:rPr lang="en-US" altLang="ja-JP" dirty="0"/>
              <a:t>Common practice (via interview)</a:t>
            </a:r>
          </a:p>
          <a:p>
            <a:pPr lvl="1"/>
            <a:r>
              <a:rPr lang="en-US" altLang="ja-JP" dirty="0"/>
              <a:t>Can be normalized if it is regarded as </a:t>
            </a:r>
            <a:r>
              <a:rPr lang="ja-JP" altLang="ja-JP" dirty="0"/>
              <a:t>a minor colloquialism</a:t>
            </a:r>
            <a:r>
              <a:rPr lang="en-US" altLang="ja-JP" dirty="0"/>
              <a:t> and pronunciation variation of the standard word (when most phonemes are shared)</a:t>
            </a:r>
          </a:p>
          <a:p>
            <a:pPr marL="914400" lvl="2" indent="0">
              <a:buNone/>
            </a:pPr>
            <a:r>
              <a:rPr lang="en-US" altLang="ja-JP" dirty="0"/>
              <a:t>(ex.) </a:t>
            </a:r>
            <a:r>
              <a:rPr lang="ja-JP" altLang="en-US" dirty="0">
                <a:sym typeface="Wingdings" panose="05000000000000000000" pitchFamily="2" charset="2"/>
              </a:rPr>
              <a:t>そないな</a:t>
            </a:r>
            <a:r>
              <a:rPr lang="en-US" altLang="ja-JP" dirty="0">
                <a:sym typeface="Wingdings" panose="05000000000000000000" pitchFamily="2" charset="2"/>
              </a:rPr>
              <a:t>  </a:t>
            </a:r>
            <a:r>
              <a:rPr lang="ja-JP" altLang="en-US" dirty="0">
                <a:sym typeface="Wingdings" panose="05000000000000000000" pitchFamily="2" charset="2"/>
              </a:rPr>
              <a:t>そのような、そったな</a:t>
            </a:r>
            <a:r>
              <a:rPr lang="en-US" altLang="ja-JP" dirty="0">
                <a:sym typeface="Wingdings" panose="05000000000000000000" pitchFamily="2" charset="2"/>
              </a:rPr>
              <a:t>  </a:t>
            </a:r>
            <a:r>
              <a:rPr lang="ja-JP" altLang="en-US" dirty="0">
                <a:sym typeface="Wingdings" panose="05000000000000000000" pitchFamily="2" charset="2"/>
              </a:rPr>
              <a:t>そういったような、あんた </a:t>
            </a:r>
            <a:r>
              <a:rPr lang="en-US" altLang="ja-JP" dirty="0">
                <a:sym typeface="Wingdings" panose="05000000000000000000" pitchFamily="2" charset="2"/>
              </a:rPr>
              <a:t> </a:t>
            </a:r>
            <a:r>
              <a:rPr lang="ja-JP" altLang="en-US" dirty="0">
                <a:sym typeface="Wingdings" panose="05000000000000000000" pitchFamily="2" charset="2"/>
              </a:rPr>
              <a:t>あなた</a:t>
            </a:r>
            <a:endParaRPr lang="en-US" altLang="ja-JP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endParaRPr lang="en-US" altLang="ja-JP" dirty="0"/>
          </a:p>
          <a:p>
            <a:pPr marL="457200" lvl="1" indent="0">
              <a:buNone/>
            </a:pPr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1AE6C08-16C3-0C80-AB0D-0E9866636605}"/>
              </a:ext>
            </a:extLst>
          </p:cNvPr>
          <p:cNvSpPr txBox="1"/>
          <p:nvPr/>
        </p:nvSpPr>
        <p:spPr>
          <a:xfrm>
            <a:off x="1115714" y="6180137"/>
            <a:ext cx="10696841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altLang="ja-JP" sz="2400" u="sng" dirty="0"/>
              <a:t>Never</a:t>
            </a:r>
            <a:r>
              <a:rPr lang="ja-JP" altLang="en-US" sz="2400" u="sng" dirty="0"/>
              <a:t> </a:t>
            </a:r>
            <a:r>
              <a:rPr lang="en-US" altLang="ja-JP" sz="2400" u="sng" dirty="0"/>
              <a:t>change</a:t>
            </a:r>
            <a:r>
              <a:rPr lang="ja-JP" altLang="en-US" sz="2400" u="sng" dirty="0"/>
              <a:t> </a:t>
            </a:r>
            <a:r>
              <a:rPr lang="en-US" altLang="ja-JP" sz="2400" u="sng" dirty="0"/>
              <a:t>into</a:t>
            </a:r>
            <a:r>
              <a:rPr lang="ja-JP" altLang="en-US" sz="2400" u="sng" dirty="0"/>
              <a:t> </a:t>
            </a:r>
            <a:r>
              <a:rPr lang="en-US" altLang="ja-JP" sz="2400" u="sng" dirty="0"/>
              <a:t>a different</a:t>
            </a:r>
            <a:r>
              <a:rPr lang="ja-JP" altLang="en-US" sz="2400" u="sng" dirty="0"/>
              <a:t> </a:t>
            </a:r>
            <a:r>
              <a:rPr lang="en-US" altLang="ja-JP" sz="2400" u="sng" dirty="0"/>
              <a:t>word (even if it is not understandable by many people)</a:t>
            </a:r>
          </a:p>
        </p:txBody>
      </p:sp>
    </p:spTree>
    <p:extLst>
      <p:ext uri="{BB962C8B-B14F-4D97-AF65-F5344CB8AC3E}">
        <p14:creationId xmlns:p14="http://schemas.microsoft.com/office/powerpoint/2010/main" val="3431921738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インテグラル</Template>
  <TotalTime>0</TotalTime>
  <Words>1450</Words>
  <Application>Microsoft Office PowerPoint</Application>
  <PresentationFormat>Widescreen</PresentationFormat>
  <Paragraphs>136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Calibri</vt:lpstr>
      <vt:lpstr>Calibri Light</vt:lpstr>
      <vt:lpstr>Wingdings</vt:lpstr>
      <vt:lpstr>Wingdings 2</vt:lpstr>
      <vt:lpstr>HDOfficeLightV0</vt:lpstr>
      <vt:lpstr>How do we transcribe dialect speech in parliamentary recordings?</vt:lpstr>
      <vt:lpstr>Introduction</vt:lpstr>
      <vt:lpstr>Aspects of Dialect</vt:lpstr>
      <vt:lpstr>Do MPs use dialect (intentionally)?  Why?</vt:lpstr>
      <vt:lpstr>How is dialect speech transcribed in the official meeting record?</vt:lpstr>
      <vt:lpstr>Keep or “Correct” dialect vocabulary?</vt:lpstr>
      <vt:lpstr>Output of claude.ai </vt:lpstr>
      <vt:lpstr> </vt:lpstr>
      <vt:lpstr>Cases in Japanese Parliament (Diet)</vt:lpstr>
      <vt:lpstr>Cases in Regional/Local Assemblies</vt:lpstr>
      <vt:lpstr>Cases in Courts in Japan</vt:lpstr>
      <vt:lpstr>Case Studies in Japanese:  Transcription of Dialects by Stenographers</vt:lpstr>
      <vt:lpstr>Case Studies in Japanese:  Transcription of Dialects by Stenographers</vt:lpstr>
      <vt:lpstr>On the other hand, Usage of dialects has declined over past decades </vt:lpstr>
      <vt:lpstr>Automatic Recognition of Dialect Speech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kawahara.tatsuya.2u@ms.c.kyoto-u.ac.jp</dc:creator>
  <cp:lastModifiedBy>reviewer</cp:lastModifiedBy>
  <cp:revision>94</cp:revision>
  <dcterms:created xsi:type="dcterms:W3CDTF">2026-05-26T13:02:02Z</dcterms:created>
  <dcterms:modified xsi:type="dcterms:W3CDTF">2026-07-26T13:44:45Z</dcterms:modified>
</cp:coreProperties>
</file>