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2" r:id="rId3"/>
    <p:sldId id="315" r:id="rId4"/>
    <p:sldId id="264" r:id="rId5"/>
    <p:sldId id="314" r:id="rId6"/>
    <p:sldId id="321" r:id="rId7"/>
    <p:sldId id="322" r:id="rId8"/>
    <p:sldId id="323" r:id="rId9"/>
    <p:sldId id="324" r:id="rId10"/>
    <p:sldId id="325" r:id="rId11"/>
    <p:sldId id="326" r:id="rId12"/>
    <p:sldId id="328" r:id="rId13"/>
    <p:sldId id="327" r:id="rId14"/>
    <p:sldId id="332" r:id="rId15"/>
    <p:sldId id="330" r:id="rId16"/>
    <p:sldId id="333" r:id="rId17"/>
    <p:sldId id="334" r:id="rId18"/>
    <p:sldId id="335" r:id="rId19"/>
    <p:sldId id="336" r:id="rId20"/>
  </p:sldIdLst>
  <p:sldSz cx="12192000" cy="6858000"/>
  <p:notesSz cx="6858000" cy="9144000"/>
  <p:defaultTextStyle>
    <a:defPPr>
      <a:defRPr lang="LID4096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A18"/>
    <a:srgbClr val="E6E7E2"/>
    <a:srgbClr val="DFE1DD"/>
    <a:srgbClr val="DFE0DC"/>
    <a:srgbClr val="E7E7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8" autoAdjust="0"/>
    <p:restoredTop sz="97355" autoAdjust="0"/>
  </p:normalViewPr>
  <p:slideViewPr>
    <p:cSldViewPr snapToGrid="0">
      <p:cViewPr varScale="1">
        <p:scale>
          <a:sx n="82" d="100"/>
          <a:sy n="82" d="100"/>
        </p:scale>
        <p:origin x="6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Jari\Personal\Pikakirjoitus\S&#228;&#228;tyvaltiop&#228;iv&#228;t\Pikakirjoituskanslia2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Jari\Personal\Pikakirjoitus\S&#228;&#228;tyvaltiop&#228;iv&#228;t\Pikakirjoituskanslia2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i-FI" b="1" baseline="0" dirty="0" err="1"/>
              <a:t>Stenographers</a:t>
            </a:r>
            <a:r>
              <a:rPr lang="fi-FI" b="1" baseline="0" dirty="0"/>
              <a:t> in </a:t>
            </a:r>
            <a:r>
              <a:rPr lang="fi-FI" b="1" baseline="0" dirty="0" err="1"/>
              <a:t>the</a:t>
            </a:r>
            <a:r>
              <a:rPr lang="fi-FI" b="1" baseline="0" dirty="0"/>
              <a:t> </a:t>
            </a:r>
            <a:r>
              <a:rPr lang="fi-FI" b="1" baseline="0" dirty="0" err="1"/>
              <a:t>Diets</a:t>
            </a:r>
            <a:endParaRPr lang="fi-FI" b="1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i-FI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v>Nobility</c:v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Pikakirjoittajat!$D$117:$R$117</c:f>
              <c:strCache>
                <c:ptCount val="15"/>
                <c:pt idx="0">
                  <c:v>T.vk</c:v>
                </c:pt>
                <c:pt idx="1">
                  <c:v>1863-64</c:v>
                </c:pt>
                <c:pt idx="2">
                  <c:v>1867</c:v>
                </c:pt>
                <c:pt idx="3">
                  <c:v>1872</c:v>
                </c:pt>
                <c:pt idx="4">
                  <c:v>1877-78</c:v>
                </c:pt>
                <c:pt idx="5">
                  <c:v>1882</c:v>
                </c:pt>
                <c:pt idx="6">
                  <c:v>1885</c:v>
                </c:pt>
                <c:pt idx="7">
                  <c:v>1888</c:v>
                </c:pt>
                <c:pt idx="8">
                  <c:v>1891</c:v>
                </c:pt>
                <c:pt idx="9">
                  <c:v>1894</c:v>
                </c:pt>
                <c:pt idx="10">
                  <c:v>1897</c:v>
                </c:pt>
                <c:pt idx="11">
                  <c:v>1899</c:v>
                </c:pt>
                <c:pt idx="12">
                  <c:v>1900</c:v>
                </c:pt>
                <c:pt idx="13">
                  <c:v>1904-05</c:v>
                </c:pt>
                <c:pt idx="14">
                  <c:v>1905-06</c:v>
                </c:pt>
              </c:strCache>
            </c:strRef>
          </c:cat>
          <c:val>
            <c:numRef>
              <c:f>Pikakirjoittajat!$D$2:$R$2</c:f>
              <c:numCache>
                <c:formatCode>General</c:formatCode>
                <c:ptCount val="15"/>
                <c:pt idx="0">
                  <c:v>0</c:v>
                </c:pt>
                <c:pt idx="1">
                  <c:v>3</c:v>
                </c:pt>
                <c:pt idx="2">
                  <c:v>4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6</c:v>
                </c:pt>
                <c:pt idx="7">
                  <c:v>6</c:v>
                </c:pt>
                <c:pt idx="8">
                  <c:v>5</c:v>
                </c:pt>
                <c:pt idx="9">
                  <c:v>6</c:v>
                </c:pt>
                <c:pt idx="10">
                  <c:v>6</c:v>
                </c:pt>
                <c:pt idx="11">
                  <c:v>4</c:v>
                </c:pt>
                <c:pt idx="12">
                  <c:v>5</c:v>
                </c:pt>
                <c:pt idx="13">
                  <c:v>6</c:v>
                </c:pt>
                <c:pt idx="14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BCF-4B82-A5B0-DCCC85C1E1D4}"/>
            </c:ext>
          </c:extLst>
        </c:ser>
        <c:ser>
          <c:idx val="1"/>
          <c:order val="1"/>
          <c:tx>
            <c:v>Clergy</c:v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Pikakirjoittajat!$D$117:$R$117</c:f>
              <c:strCache>
                <c:ptCount val="15"/>
                <c:pt idx="0">
                  <c:v>T.vk</c:v>
                </c:pt>
                <c:pt idx="1">
                  <c:v>1863-64</c:v>
                </c:pt>
                <c:pt idx="2">
                  <c:v>1867</c:v>
                </c:pt>
                <c:pt idx="3">
                  <c:v>1872</c:v>
                </c:pt>
                <c:pt idx="4">
                  <c:v>1877-78</c:v>
                </c:pt>
                <c:pt idx="5">
                  <c:v>1882</c:v>
                </c:pt>
                <c:pt idx="6">
                  <c:v>1885</c:v>
                </c:pt>
                <c:pt idx="7">
                  <c:v>1888</c:v>
                </c:pt>
                <c:pt idx="8">
                  <c:v>1891</c:v>
                </c:pt>
                <c:pt idx="9">
                  <c:v>1894</c:v>
                </c:pt>
                <c:pt idx="10">
                  <c:v>1897</c:v>
                </c:pt>
                <c:pt idx="11">
                  <c:v>1899</c:v>
                </c:pt>
                <c:pt idx="12">
                  <c:v>1900</c:v>
                </c:pt>
                <c:pt idx="13">
                  <c:v>1904-05</c:v>
                </c:pt>
                <c:pt idx="14">
                  <c:v>1905-06</c:v>
                </c:pt>
              </c:strCache>
            </c:strRef>
          </c:cat>
          <c:val>
            <c:numRef>
              <c:f>Pikakirjoittajat!$D$3:$R$3</c:f>
              <c:numCache>
                <c:formatCode>General</c:formatCode>
                <c:ptCount val="1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3</c:v>
                </c:pt>
                <c:pt idx="4">
                  <c:v>3</c:v>
                </c:pt>
                <c:pt idx="5">
                  <c:v>6</c:v>
                </c:pt>
                <c:pt idx="6">
                  <c:v>5</c:v>
                </c:pt>
                <c:pt idx="7">
                  <c:v>6</c:v>
                </c:pt>
                <c:pt idx="8">
                  <c:v>5</c:v>
                </c:pt>
                <c:pt idx="9">
                  <c:v>5</c:v>
                </c:pt>
                <c:pt idx="10">
                  <c:v>5</c:v>
                </c:pt>
                <c:pt idx="11">
                  <c:v>4</c:v>
                </c:pt>
                <c:pt idx="12">
                  <c:v>5</c:v>
                </c:pt>
                <c:pt idx="13">
                  <c:v>7</c:v>
                </c:pt>
                <c:pt idx="14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BCF-4B82-A5B0-DCCC85C1E1D4}"/>
            </c:ext>
          </c:extLst>
        </c:ser>
        <c:ser>
          <c:idx val="3"/>
          <c:order val="2"/>
          <c:tx>
            <c:v>Burghers</c:v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Pikakirjoittajat!$D$117:$R$117</c:f>
              <c:strCache>
                <c:ptCount val="15"/>
                <c:pt idx="0">
                  <c:v>T.vk</c:v>
                </c:pt>
                <c:pt idx="1">
                  <c:v>1863-64</c:v>
                </c:pt>
                <c:pt idx="2">
                  <c:v>1867</c:v>
                </c:pt>
                <c:pt idx="3">
                  <c:v>1872</c:v>
                </c:pt>
                <c:pt idx="4">
                  <c:v>1877-78</c:v>
                </c:pt>
                <c:pt idx="5">
                  <c:v>1882</c:v>
                </c:pt>
                <c:pt idx="6">
                  <c:v>1885</c:v>
                </c:pt>
                <c:pt idx="7">
                  <c:v>1888</c:v>
                </c:pt>
                <c:pt idx="8">
                  <c:v>1891</c:v>
                </c:pt>
                <c:pt idx="9">
                  <c:v>1894</c:v>
                </c:pt>
                <c:pt idx="10">
                  <c:v>1897</c:v>
                </c:pt>
                <c:pt idx="11">
                  <c:v>1899</c:v>
                </c:pt>
                <c:pt idx="12">
                  <c:v>1900</c:v>
                </c:pt>
                <c:pt idx="13">
                  <c:v>1904-05</c:v>
                </c:pt>
                <c:pt idx="14">
                  <c:v>1905-06</c:v>
                </c:pt>
              </c:strCache>
            </c:strRef>
          </c:cat>
          <c:val>
            <c:numRef>
              <c:f>Pikakirjoittajat!$D$5:$R$5</c:f>
              <c:numCache>
                <c:formatCode>General</c:formatCode>
                <c:ptCount val="15"/>
                <c:pt idx="0">
                  <c:v>0</c:v>
                </c:pt>
                <c:pt idx="1">
                  <c:v>3</c:v>
                </c:pt>
                <c:pt idx="2">
                  <c:v>3</c:v>
                </c:pt>
                <c:pt idx="3">
                  <c:v>4</c:v>
                </c:pt>
                <c:pt idx="4">
                  <c:v>4</c:v>
                </c:pt>
                <c:pt idx="5">
                  <c:v>6</c:v>
                </c:pt>
                <c:pt idx="6">
                  <c:v>6</c:v>
                </c:pt>
                <c:pt idx="7">
                  <c:v>6</c:v>
                </c:pt>
                <c:pt idx="8">
                  <c:v>5</c:v>
                </c:pt>
                <c:pt idx="9">
                  <c:v>4</c:v>
                </c:pt>
                <c:pt idx="10">
                  <c:v>5</c:v>
                </c:pt>
                <c:pt idx="11">
                  <c:v>4</c:v>
                </c:pt>
                <c:pt idx="12">
                  <c:v>7</c:v>
                </c:pt>
                <c:pt idx="13">
                  <c:v>7</c:v>
                </c:pt>
                <c:pt idx="14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BCF-4B82-A5B0-DCCC85C1E1D4}"/>
            </c:ext>
          </c:extLst>
        </c:ser>
        <c:ser>
          <c:idx val="4"/>
          <c:order val="3"/>
          <c:tx>
            <c:v>Peasants</c:v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Pikakirjoittajat!$D$117:$R$117</c:f>
              <c:strCache>
                <c:ptCount val="15"/>
                <c:pt idx="0">
                  <c:v>T.vk</c:v>
                </c:pt>
                <c:pt idx="1">
                  <c:v>1863-64</c:v>
                </c:pt>
                <c:pt idx="2">
                  <c:v>1867</c:v>
                </c:pt>
                <c:pt idx="3">
                  <c:v>1872</c:v>
                </c:pt>
                <c:pt idx="4">
                  <c:v>1877-78</c:v>
                </c:pt>
                <c:pt idx="5">
                  <c:v>1882</c:v>
                </c:pt>
                <c:pt idx="6">
                  <c:v>1885</c:v>
                </c:pt>
                <c:pt idx="7">
                  <c:v>1888</c:v>
                </c:pt>
                <c:pt idx="8">
                  <c:v>1891</c:v>
                </c:pt>
                <c:pt idx="9">
                  <c:v>1894</c:v>
                </c:pt>
                <c:pt idx="10">
                  <c:v>1897</c:v>
                </c:pt>
                <c:pt idx="11">
                  <c:v>1899</c:v>
                </c:pt>
                <c:pt idx="12">
                  <c:v>1900</c:v>
                </c:pt>
                <c:pt idx="13">
                  <c:v>1904-05</c:v>
                </c:pt>
                <c:pt idx="14">
                  <c:v>1905-06</c:v>
                </c:pt>
              </c:strCache>
            </c:strRef>
          </c:cat>
          <c:val>
            <c:numRef>
              <c:f>Pikakirjoittajat!$D$6:$R$6</c:f>
              <c:numCache>
                <c:formatCode>General</c:formatCode>
                <c:ptCount val="1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3</c:v>
                </c:pt>
                <c:pt idx="5">
                  <c:v>5</c:v>
                </c:pt>
                <c:pt idx="6">
                  <c:v>6</c:v>
                </c:pt>
                <c:pt idx="7">
                  <c:v>5</c:v>
                </c:pt>
                <c:pt idx="8">
                  <c:v>5</c:v>
                </c:pt>
                <c:pt idx="9">
                  <c:v>6</c:v>
                </c:pt>
                <c:pt idx="10">
                  <c:v>6</c:v>
                </c:pt>
                <c:pt idx="11">
                  <c:v>3</c:v>
                </c:pt>
                <c:pt idx="12">
                  <c:v>5</c:v>
                </c:pt>
                <c:pt idx="13">
                  <c:v>6</c:v>
                </c:pt>
                <c:pt idx="14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3BCF-4B82-A5B0-DCCC85C1E1D4}"/>
            </c:ext>
          </c:extLst>
        </c:ser>
        <c:ser>
          <c:idx val="5"/>
          <c:order val="4"/>
          <c:tx>
            <c:v>January Committee</c:v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Pikakirjoittajat!$D$117:$R$117</c:f>
              <c:strCache>
                <c:ptCount val="15"/>
                <c:pt idx="0">
                  <c:v>T.vk</c:v>
                </c:pt>
                <c:pt idx="1">
                  <c:v>1863-64</c:v>
                </c:pt>
                <c:pt idx="2">
                  <c:v>1867</c:v>
                </c:pt>
                <c:pt idx="3">
                  <c:v>1872</c:v>
                </c:pt>
                <c:pt idx="4">
                  <c:v>1877-78</c:v>
                </c:pt>
                <c:pt idx="5">
                  <c:v>1882</c:v>
                </c:pt>
                <c:pt idx="6">
                  <c:v>1885</c:v>
                </c:pt>
                <c:pt idx="7">
                  <c:v>1888</c:v>
                </c:pt>
                <c:pt idx="8">
                  <c:v>1891</c:v>
                </c:pt>
                <c:pt idx="9">
                  <c:v>1894</c:v>
                </c:pt>
                <c:pt idx="10">
                  <c:v>1897</c:v>
                </c:pt>
                <c:pt idx="11">
                  <c:v>1899</c:v>
                </c:pt>
                <c:pt idx="12">
                  <c:v>1900</c:v>
                </c:pt>
                <c:pt idx="13">
                  <c:v>1904-05</c:v>
                </c:pt>
                <c:pt idx="14">
                  <c:v>1905-06</c:v>
                </c:pt>
              </c:strCache>
            </c:strRef>
          </c:cat>
          <c:val>
            <c:numRef>
              <c:f>Pikakirjoittajat!$D$7:$R$7</c:f>
              <c:numCache>
                <c:formatCode>General</c:formatCode>
                <c:ptCount val="15"/>
                <c:pt idx="0">
                  <c:v>3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BCF-4B82-A5B0-DCCC85C1E1D4}"/>
            </c:ext>
          </c:extLst>
        </c:ser>
        <c:ser>
          <c:idx val="2"/>
          <c:order val="5"/>
          <c:tx>
            <c:v>First Nobility, then Burghers</c:v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Pikakirjoittajat!$D$117:$R$117</c:f>
              <c:strCache>
                <c:ptCount val="15"/>
                <c:pt idx="0">
                  <c:v>T.vk</c:v>
                </c:pt>
                <c:pt idx="1">
                  <c:v>1863-64</c:v>
                </c:pt>
                <c:pt idx="2">
                  <c:v>1867</c:v>
                </c:pt>
                <c:pt idx="3">
                  <c:v>1872</c:v>
                </c:pt>
                <c:pt idx="4">
                  <c:v>1877-78</c:v>
                </c:pt>
                <c:pt idx="5">
                  <c:v>1882</c:v>
                </c:pt>
                <c:pt idx="6">
                  <c:v>1885</c:v>
                </c:pt>
                <c:pt idx="7">
                  <c:v>1888</c:v>
                </c:pt>
                <c:pt idx="8">
                  <c:v>1891</c:v>
                </c:pt>
                <c:pt idx="9">
                  <c:v>1894</c:v>
                </c:pt>
                <c:pt idx="10">
                  <c:v>1897</c:v>
                </c:pt>
                <c:pt idx="11">
                  <c:v>1899</c:v>
                </c:pt>
                <c:pt idx="12">
                  <c:v>1900</c:v>
                </c:pt>
                <c:pt idx="13">
                  <c:v>1904-05</c:v>
                </c:pt>
                <c:pt idx="14">
                  <c:v>1905-06</c:v>
                </c:pt>
              </c:strCache>
            </c:strRef>
          </c:cat>
          <c:val>
            <c:numRef>
              <c:f>Pikakirjoittajat!$D$4:$R$4</c:f>
              <c:numCache>
                <c:formatCode>General</c:formatCode>
                <c:ptCount val="1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1</c:v>
                </c:pt>
                <c:pt idx="6">
                  <c:v>1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3BCF-4B82-A5B0-DCCC85C1E1D4}"/>
            </c:ext>
          </c:extLst>
        </c:ser>
        <c:ser>
          <c:idx val="6"/>
          <c:order val="6"/>
          <c:tx>
            <c:v>Not known</c:v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strRef>
              <c:f>Pikakirjoittajat!$D$117:$R$117</c:f>
              <c:strCache>
                <c:ptCount val="15"/>
                <c:pt idx="0">
                  <c:v>T.vk</c:v>
                </c:pt>
                <c:pt idx="1">
                  <c:v>1863-64</c:v>
                </c:pt>
                <c:pt idx="2">
                  <c:v>1867</c:v>
                </c:pt>
                <c:pt idx="3">
                  <c:v>1872</c:v>
                </c:pt>
                <c:pt idx="4">
                  <c:v>1877-78</c:v>
                </c:pt>
                <c:pt idx="5">
                  <c:v>1882</c:v>
                </c:pt>
                <c:pt idx="6">
                  <c:v>1885</c:v>
                </c:pt>
                <c:pt idx="7">
                  <c:v>1888</c:v>
                </c:pt>
                <c:pt idx="8">
                  <c:v>1891</c:v>
                </c:pt>
                <c:pt idx="9">
                  <c:v>1894</c:v>
                </c:pt>
                <c:pt idx="10">
                  <c:v>1897</c:v>
                </c:pt>
                <c:pt idx="11">
                  <c:v>1899</c:v>
                </c:pt>
                <c:pt idx="12">
                  <c:v>1900</c:v>
                </c:pt>
                <c:pt idx="13">
                  <c:v>1904-05</c:v>
                </c:pt>
                <c:pt idx="14">
                  <c:v>1905-06</c:v>
                </c:pt>
              </c:strCache>
            </c:strRef>
          </c:cat>
          <c:val>
            <c:numRef>
              <c:f>Pikakirjoittajat!$D$8:$R$8</c:f>
              <c:numCache>
                <c:formatCode>General</c:formatCode>
                <c:ptCount val="15"/>
                <c:pt idx="0">
                  <c:v>3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2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3BCF-4B82-A5B0-DCCC85C1E1D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379343791"/>
        <c:axId val="1379345455"/>
      </c:barChart>
      <c:catAx>
        <c:axId val="137934379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ID4096"/>
          </a:p>
        </c:txPr>
        <c:crossAx val="1379345455"/>
        <c:crosses val="autoZero"/>
        <c:auto val="1"/>
        <c:lblAlgn val="ctr"/>
        <c:lblOffset val="100"/>
        <c:noMultiLvlLbl val="0"/>
      </c:catAx>
      <c:valAx>
        <c:axId val="137934545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b="1" dirty="0"/>
                  <a:t>Number of stenographers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LID4096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ID4096"/>
          </a:p>
        </c:txPr>
        <c:crossAx val="137934379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LID4096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LID4096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i-FI" b="1" dirty="0" err="1"/>
              <a:t>Length</a:t>
            </a:r>
            <a:r>
              <a:rPr lang="fi-FI" b="1" dirty="0"/>
              <a:t> of </a:t>
            </a:r>
            <a:r>
              <a:rPr lang="fi-FI" b="1" dirty="0" err="1"/>
              <a:t>stenograph</a:t>
            </a:r>
            <a:r>
              <a:rPr lang="fi-FI" b="1" dirty="0"/>
              <a:t> </a:t>
            </a:r>
            <a:r>
              <a:rPr lang="fi-FI" b="1" dirty="0" err="1"/>
              <a:t>experience</a:t>
            </a:r>
            <a:r>
              <a:rPr lang="fi-FI" b="1" dirty="0"/>
              <a:t> in </a:t>
            </a:r>
            <a:r>
              <a:rPr lang="fi-FI" b="1" dirty="0" err="1"/>
              <a:t>the</a:t>
            </a:r>
            <a:r>
              <a:rPr lang="fi-FI" b="1" dirty="0"/>
              <a:t> </a:t>
            </a:r>
            <a:r>
              <a:rPr lang="fi-FI" b="1" dirty="0" err="1"/>
              <a:t>Diets</a:t>
            </a:r>
            <a:endParaRPr lang="fi-FI" b="1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i-FI"/>
        </a:p>
      </c:txPr>
    </c:title>
    <c:autoTitleDeleted val="0"/>
    <c:plotArea>
      <c:layout/>
      <c:barChart>
        <c:barDir val="col"/>
        <c:grouping val="clustered"/>
        <c:varyColors val="0"/>
        <c:ser>
          <c:idx val="1"/>
          <c:order val="0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Pikakirjoittajat!$U$116:$U$129</c:f>
              <c:numCache>
                <c:formatCode>General</c:formatCode>
                <c:ptCount val="14"/>
                <c:pt idx="0">
                  <c:v>31</c:v>
                </c:pt>
                <c:pt idx="1">
                  <c:v>28</c:v>
                </c:pt>
                <c:pt idx="2">
                  <c:v>16</c:v>
                </c:pt>
                <c:pt idx="3">
                  <c:v>5</c:v>
                </c:pt>
                <c:pt idx="4">
                  <c:v>5</c:v>
                </c:pt>
                <c:pt idx="5">
                  <c:v>3</c:v>
                </c:pt>
                <c:pt idx="6">
                  <c:v>4</c:v>
                </c:pt>
                <c:pt idx="7">
                  <c:v>2</c:v>
                </c:pt>
                <c:pt idx="8">
                  <c:v>0</c:v>
                </c:pt>
                <c:pt idx="9">
                  <c:v>1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A01-4BAD-A999-F7341994DA4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958851791"/>
        <c:axId val="1958853039"/>
      </c:barChart>
      <c:catAx>
        <c:axId val="1958851791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fi-FI" b="1"/>
                  <a:t>Number of Diets when as a</a:t>
                </a:r>
                <a:r>
                  <a:rPr lang="fi-FI" b="1" baseline="0"/>
                  <a:t> stenographer</a:t>
                </a:r>
                <a:endParaRPr lang="fi-FI" b="1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fi-FI"/>
            </a:p>
          </c:txPr>
        </c:title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ID4096"/>
          </a:p>
        </c:txPr>
        <c:crossAx val="1958853039"/>
        <c:crosses val="autoZero"/>
        <c:auto val="1"/>
        <c:lblAlgn val="ctr"/>
        <c:lblOffset val="100"/>
        <c:noMultiLvlLbl val="0"/>
      </c:catAx>
      <c:valAx>
        <c:axId val="195885303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b="1"/>
                  <a:t>Number</a:t>
                </a:r>
                <a:r>
                  <a:rPr lang="en-US" b="1" baseline="0"/>
                  <a:t> of stenographers</a:t>
                </a:r>
                <a:endParaRPr lang="en-US" b="1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ID4096"/>
          </a:p>
        </c:txPr>
        <c:crossAx val="195885179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LID4096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9E7DFC-C510-4A0A-9514-41BE09796B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14A5C3-FAD5-4808-9B2B-E9393C6A68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6B876F-F454-4702-92BC-19F8445246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DDEB9-3C48-4AC1-8DB5-C2F6581E0D97}" type="datetimeFigureOut">
              <a:rPr lang="LID4096" smtClean="0"/>
              <a:t>07/26/2026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3ED51A-4562-49F7-9A70-C37745A4DB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EE25C6-5EFF-487A-AC51-E6AD5CE374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8BF39-3374-4B65-AD8C-8FF0EA60D43C}" type="slidenum">
              <a:rPr lang="LID4096" smtClean="0"/>
              <a:t>‹N›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154497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17D8FE-BBA8-456B-A7AB-89F8B8EF7F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5416E0-8AFB-479A-8CC2-D3765681A7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170E30-D9B1-4263-96FF-D4C20B3D76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DDEB9-3C48-4AC1-8DB5-C2F6581E0D97}" type="datetimeFigureOut">
              <a:rPr lang="LID4096" smtClean="0"/>
              <a:t>07/26/2026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BB91C2-30F4-4FF5-BC3C-074779BC4D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692950-4660-426F-BF95-D32C3D53F8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8BF39-3374-4B65-AD8C-8FF0EA60D43C}" type="slidenum">
              <a:rPr lang="LID4096" smtClean="0"/>
              <a:t>‹N›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857651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CFACCE-B35D-45DC-BCF8-14820EFFCA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15BD14-5D43-45A0-B29B-FA3DC0AAAE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BC1740-375E-4499-89F0-3D523CEC49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DDEB9-3C48-4AC1-8DB5-C2F6581E0D97}" type="datetimeFigureOut">
              <a:rPr lang="LID4096" smtClean="0"/>
              <a:t>07/26/2026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E65A96-F38D-4EC1-9D65-729B753DC6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0C194E-23ED-4638-8DB5-B735161457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8BF39-3374-4B65-AD8C-8FF0EA60D43C}" type="slidenum">
              <a:rPr lang="LID4096" smtClean="0"/>
              <a:t>‹N›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177375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AA3958-521E-4253-9B74-26C5D699C1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2FA645-91B5-4502-8A45-2C41CAA25A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A4A674E-9CED-4EA5-A8A3-281F58195F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9431B0-A42A-4840-A8D6-A2D9170F70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DDEB9-3C48-4AC1-8DB5-C2F6581E0D97}" type="datetimeFigureOut">
              <a:rPr lang="LID4096" smtClean="0"/>
              <a:t>07/26/2026</a:t>
            </a:fld>
            <a:endParaRPr lang="LID4096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4F68F3-DF43-436D-B073-B315843E20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748214-F5A7-47EC-9A43-79D6B77902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8BF39-3374-4B65-AD8C-8FF0EA60D43C}" type="slidenum">
              <a:rPr lang="LID4096" smtClean="0"/>
              <a:t>‹N›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9997372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D91078-1F3C-4F78-8458-645304C4E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176831-6F5D-4819-8225-BF8E705534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EC8036-6D4C-4ED9-9229-D63973BBC6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4CF560-ED10-4354-B1B7-87DFDCF2D5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31B50E9-F841-4A9C-9354-289C1055C8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F57B82B-8ED2-4301-861D-BCBCA50E5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DDEB9-3C48-4AC1-8DB5-C2F6581E0D97}" type="datetimeFigureOut">
              <a:rPr lang="LID4096" smtClean="0"/>
              <a:t>07/26/2026</a:t>
            </a:fld>
            <a:endParaRPr lang="LID4096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CC3F851-9363-43C3-9251-2E7D2A6924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29E3673-9C38-414C-82A2-A9FB1E2F1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8BF39-3374-4B65-AD8C-8FF0EA60D43C}" type="slidenum">
              <a:rPr lang="LID4096" smtClean="0"/>
              <a:t>‹N›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406528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5AC787-2AD1-484A-8296-E74BAAEBCE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3A1C317-EF5B-4FBE-88AE-CF478A6FC9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DDEB9-3C48-4AC1-8DB5-C2F6581E0D97}" type="datetimeFigureOut">
              <a:rPr lang="LID4096" smtClean="0"/>
              <a:t>07/26/2026</a:t>
            </a:fld>
            <a:endParaRPr lang="LID4096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7DDD691-60C7-412D-A044-9449A556D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9E13584-5F0E-44EE-8B15-E959D5C77C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8BF39-3374-4B65-AD8C-8FF0EA60D43C}" type="slidenum">
              <a:rPr lang="LID4096" smtClean="0"/>
              <a:t>‹N›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2114276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9BDAF70-7922-4472-824B-AFBA50E5D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DDEB9-3C48-4AC1-8DB5-C2F6581E0D97}" type="datetimeFigureOut">
              <a:rPr lang="LID4096" smtClean="0"/>
              <a:t>07/26/2026</a:t>
            </a:fld>
            <a:endParaRPr lang="LID4096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C049CD-3B33-42AC-AA33-25E71DD82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924686-F398-47E9-8A39-E8BA5BF9B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8BF39-3374-4B65-AD8C-8FF0EA60D43C}" type="slidenum">
              <a:rPr lang="LID4096" smtClean="0"/>
              <a:t>‹N›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0750299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B3F943-4CF7-4EA2-88B9-E849B9626E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9B4A7F-27E0-4310-8DEA-64210A1ED6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F1FE44-1800-4140-9085-1D41DBD9AF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3190BE-8E13-4CE7-A7B5-870E871718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DDEB9-3C48-4AC1-8DB5-C2F6581E0D97}" type="datetimeFigureOut">
              <a:rPr lang="LID4096" smtClean="0"/>
              <a:t>07/26/2026</a:t>
            </a:fld>
            <a:endParaRPr lang="LID4096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E6F118-7453-4AF2-93BA-2283B2C9C5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A75CA8-B984-4243-A11A-58FA45FD58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8BF39-3374-4B65-AD8C-8FF0EA60D43C}" type="slidenum">
              <a:rPr lang="LID4096" smtClean="0"/>
              <a:t>‹N›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025127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82F866-AF55-4FF2-8C0D-944B03F8A2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BA99E68-ED82-4217-A3B4-4142EF444E9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ID4096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D3B765-1BCB-4A8A-8688-547992EDBA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E81586-95E6-45BF-A2CE-D99B6822C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DDEB9-3C48-4AC1-8DB5-C2F6581E0D97}" type="datetimeFigureOut">
              <a:rPr lang="LID4096" smtClean="0"/>
              <a:t>07/26/2026</a:t>
            </a:fld>
            <a:endParaRPr lang="LID4096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E8FC53-9C8B-472E-80A3-B2C6D9D4C6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1E0001-1F8C-4E23-B2D9-63A23ED8FC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8BF39-3374-4B65-AD8C-8FF0EA60D43C}" type="slidenum">
              <a:rPr lang="LID4096" smtClean="0"/>
              <a:t>‹N›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89603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67ABE-A1C4-40FF-B2C9-3CA9E991E3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E5A4E4-8B74-4CA6-9A4F-01FEABE3D8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7FB068-5B13-4DE1-8522-97D05FFF80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DDEB9-3C48-4AC1-8DB5-C2F6581E0D97}" type="datetimeFigureOut">
              <a:rPr lang="LID4096" smtClean="0"/>
              <a:t>07/26/2026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6F92FF-21A5-46BB-A00A-D798F9D532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5324B6-B2BA-47B4-90AF-13FB28197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8BF39-3374-4B65-AD8C-8FF0EA60D43C}" type="slidenum">
              <a:rPr lang="LID4096" smtClean="0"/>
              <a:t>‹N›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41646682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7CF6016-7B68-4627-B139-40E6825D27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F6B40A-B11C-477E-92B4-D3DF2C6DE7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1FB6BC-B2D5-410C-91C0-BDB01798DC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DDEB9-3C48-4AC1-8DB5-C2F6581E0D97}" type="datetimeFigureOut">
              <a:rPr lang="LID4096" smtClean="0"/>
              <a:t>07/26/2026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ED69E9-F88C-4A72-BF33-EBF3C41568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799059-7B05-4A20-8909-9BB6414DF8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8BF39-3374-4B65-AD8C-8FF0EA60D43C}" type="slidenum">
              <a:rPr lang="LID4096" smtClean="0"/>
              <a:t>‹N›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723757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2EC7B32-B611-4CE5-94E6-CCB7B19A6D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7FF1AB-0B7B-4603-BED2-467C48D3AA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209335-5EEC-4904-9C74-026C5AC49A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8DDEB9-3C48-4AC1-8DB5-C2F6581E0D97}" type="datetimeFigureOut">
              <a:rPr lang="LID4096" smtClean="0"/>
              <a:t>07/26/2026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C31B62-AF38-4D2C-B23C-32AFDAB59D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517139-8F33-4B1E-ACDD-3650CE7B29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88BF39-3374-4B65-AD8C-8FF0EA60D43C}" type="slidenum">
              <a:rPr lang="LID4096" smtClean="0"/>
              <a:t>‹N›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4286475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ID4096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11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D50042-6DE3-4354-BE25-354607F4BB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84915" y="1461977"/>
            <a:ext cx="8683083" cy="2986087"/>
          </a:xfrm>
        </p:spPr>
        <p:txBody>
          <a:bodyPr>
            <a:normAutofit/>
          </a:bodyPr>
          <a:lstStyle/>
          <a:p>
            <a:r>
              <a:rPr lang="en-US" b="1" dirty="0"/>
              <a:t>The Significance of Shorthand in the Early Finnish Society</a:t>
            </a:r>
            <a:endParaRPr lang="LID4096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66D2DAF-298E-4F2C-BC71-9CD0917E56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84915" y="4690532"/>
            <a:ext cx="8683084" cy="1237731"/>
          </a:xfrm>
        </p:spPr>
        <p:txBody>
          <a:bodyPr/>
          <a:lstStyle/>
          <a:p>
            <a:r>
              <a:rPr lang="en-US" dirty="0"/>
              <a:t>Jari Niittuinperä</a:t>
            </a:r>
            <a:br>
              <a:rPr lang="en-US" dirty="0"/>
            </a:br>
            <a:r>
              <a:rPr lang="en-GB" dirty="0"/>
              <a:t>M.Sc., LL.M., FASF</a:t>
            </a:r>
            <a:br>
              <a:rPr lang="en-GB" dirty="0"/>
            </a:br>
            <a:r>
              <a:rPr lang="en-GB" dirty="0"/>
              <a:t>President of the Finnish Shorthand Association</a:t>
            </a:r>
            <a:endParaRPr lang="LID4096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92918A6B-4794-7D7A-077E-A6D13FEF70EB}"/>
              </a:ext>
            </a:extLst>
          </p:cNvPr>
          <p:cNvSpPr/>
          <p:nvPr/>
        </p:nvSpPr>
        <p:spPr>
          <a:xfrm>
            <a:off x="0" y="-89210"/>
            <a:ext cx="1315843" cy="6947210"/>
          </a:xfrm>
          <a:prstGeom prst="rect">
            <a:avLst/>
          </a:prstGeom>
          <a:solidFill>
            <a:srgbClr val="E6E7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C12740D2-ADB5-B9E5-A7D5-356FE5DAEA04}"/>
              </a:ext>
            </a:extLst>
          </p:cNvPr>
          <p:cNvGrpSpPr/>
          <p:nvPr/>
        </p:nvGrpSpPr>
        <p:grpSpPr>
          <a:xfrm>
            <a:off x="-6469" y="-89210"/>
            <a:ext cx="12198470" cy="6947210"/>
            <a:chOff x="-6469" y="-89210"/>
            <a:chExt cx="12198470" cy="6947210"/>
          </a:xfrm>
        </p:grpSpPr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16F42A84-96B4-59DC-D536-8D1C603F21F4}"/>
                </a:ext>
              </a:extLst>
            </p:cNvPr>
            <p:cNvGrpSpPr/>
            <p:nvPr/>
          </p:nvGrpSpPr>
          <p:grpSpPr>
            <a:xfrm>
              <a:off x="0" y="-89210"/>
              <a:ext cx="12192001" cy="6947210"/>
              <a:chOff x="0" y="-89210"/>
              <a:chExt cx="12192001" cy="6947210"/>
            </a:xfrm>
          </p:grpSpPr>
          <p:grpSp>
            <p:nvGrpSpPr>
              <p:cNvPr id="35" name="Group 34">
                <a:extLst>
                  <a:ext uri="{FF2B5EF4-FFF2-40B4-BE49-F238E27FC236}">
                    <a16:creationId xmlns:a16="http://schemas.microsoft.com/office/drawing/2014/main" id="{28395583-7FD8-F39C-CE55-7BF1014078F6}"/>
                  </a:ext>
                </a:extLst>
              </p:cNvPr>
              <p:cNvGrpSpPr/>
              <p:nvPr/>
            </p:nvGrpSpPr>
            <p:grpSpPr>
              <a:xfrm>
                <a:off x="0" y="-89210"/>
                <a:ext cx="12192001" cy="6947210"/>
                <a:chOff x="0" y="-89210"/>
                <a:chExt cx="12192001" cy="6947210"/>
              </a:xfrm>
            </p:grpSpPr>
            <p:sp>
              <p:nvSpPr>
                <p:cNvPr id="38" name="Rectangle 37">
                  <a:extLst>
                    <a:ext uri="{FF2B5EF4-FFF2-40B4-BE49-F238E27FC236}">
                      <a16:creationId xmlns:a16="http://schemas.microsoft.com/office/drawing/2014/main" id="{816FA804-BD07-248E-E13C-A4E3180CA077}"/>
                    </a:ext>
                  </a:extLst>
                </p:cNvPr>
                <p:cNvSpPr/>
                <p:nvPr/>
              </p:nvSpPr>
              <p:spPr>
                <a:xfrm>
                  <a:off x="0" y="-89210"/>
                  <a:ext cx="1315843" cy="6947210"/>
                </a:xfrm>
                <a:prstGeom prst="rect">
                  <a:avLst/>
                </a:prstGeom>
                <a:solidFill>
                  <a:srgbClr val="E6E7E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LID4096"/>
                </a:p>
              </p:txBody>
            </p:sp>
            <p:pic>
              <p:nvPicPr>
                <p:cNvPr id="39" name="Picture 38">
                  <a:extLst>
                    <a:ext uri="{FF2B5EF4-FFF2-40B4-BE49-F238E27FC236}">
                      <a16:creationId xmlns:a16="http://schemas.microsoft.com/office/drawing/2014/main" id="{83CA729E-FC1C-AD5F-DCB8-F6DD38DA5FF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0" y="-89210"/>
                  <a:ext cx="12192001" cy="1397620"/>
                </a:xfrm>
                <a:prstGeom prst="rect">
                  <a:avLst/>
                </a:prstGeom>
                <a:solidFill>
                  <a:srgbClr val="E6E7E2"/>
                </a:solidFill>
              </p:spPr>
            </p:pic>
          </p:grpSp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70AFB25F-DB7F-6518-F6EF-A0085E214952}"/>
                  </a:ext>
                </a:extLst>
              </p:cNvPr>
              <p:cNvSpPr/>
              <p:nvPr/>
            </p:nvSpPr>
            <p:spPr>
              <a:xfrm>
                <a:off x="1219199" y="1231900"/>
                <a:ext cx="96644" cy="5626100"/>
              </a:xfrm>
              <a:prstGeom prst="rect">
                <a:avLst/>
              </a:prstGeom>
              <a:solidFill>
                <a:srgbClr val="FFCA1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/>
              </a:p>
            </p:txBody>
          </p:sp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E995B050-009C-555C-3D68-2B2C4D0112D1}"/>
                  </a:ext>
                </a:extLst>
              </p:cNvPr>
              <p:cNvSpPr/>
              <p:nvPr/>
            </p:nvSpPr>
            <p:spPr>
              <a:xfrm flipV="1">
                <a:off x="1219198" y="1231898"/>
                <a:ext cx="10972801" cy="60267"/>
              </a:xfrm>
              <a:prstGeom prst="rect">
                <a:avLst/>
              </a:prstGeom>
              <a:solidFill>
                <a:srgbClr val="FFCA1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/>
              </a:p>
            </p:txBody>
          </p:sp>
        </p:grpSp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38E31AF9-85C5-1FBA-07BA-4EB7F232C63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6469" y="5466327"/>
              <a:ext cx="1273990" cy="115517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94320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E9F8D2-4CF4-79BC-4933-82D78101AC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CD6CA3FD-DD2A-C0BF-6337-88CA9B3A5929}"/>
              </a:ext>
            </a:extLst>
          </p:cNvPr>
          <p:cNvSpPr/>
          <p:nvPr/>
        </p:nvSpPr>
        <p:spPr>
          <a:xfrm>
            <a:off x="0" y="-89210"/>
            <a:ext cx="1315843" cy="6947210"/>
          </a:xfrm>
          <a:prstGeom prst="rect">
            <a:avLst/>
          </a:prstGeom>
          <a:solidFill>
            <a:srgbClr val="E6E7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F5E0ABE6-E243-60AA-270C-1E555ABD84CF}"/>
              </a:ext>
            </a:extLst>
          </p:cNvPr>
          <p:cNvGrpSpPr/>
          <p:nvPr/>
        </p:nvGrpSpPr>
        <p:grpSpPr>
          <a:xfrm>
            <a:off x="-6469" y="-89210"/>
            <a:ext cx="12198470" cy="6947210"/>
            <a:chOff x="-6469" y="-89210"/>
            <a:chExt cx="12198470" cy="6947210"/>
          </a:xfrm>
        </p:grpSpPr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7C4FD697-6B8C-9808-1D27-7D69792E8A76}"/>
                </a:ext>
              </a:extLst>
            </p:cNvPr>
            <p:cNvGrpSpPr/>
            <p:nvPr/>
          </p:nvGrpSpPr>
          <p:grpSpPr>
            <a:xfrm>
              <a:off x="0" y="-89210"/>
              <a:ext cx="12192001" cy="6947210"/>
              <a:chOff x="0" y="-89210"/>
              <a:chExt cx="12192001" cy="6947210"/>
            </a:xfrm>
          </p:grpSpPr>
          <p:grpSp>
            <p:nvGrpSpPr>
              <p:cNvPr id="35" name="Group 34">
                <a:extLst>
                  <a:ext uri="{FF2B5EF4-FFF2-40B4-BE49-F238E27FC236}">
                    <a16:creationId xmlns:a16="http://schemas.microsoft.com/office/drawing/2014/main" id="{DA8E2B36-C40F-DF0E-9AAF-CC8EC9D556C2}"/>
                  </a:ext>
                </a:extLst>
              </p:cNvPr>
              <p:cNvGrpSpPr/>
              <p:nvPr/>
            </p:nvGrpSpPr>
            <p:grpSpPr>
              <a:xfrm>
                <a:off x="0" y="-89210"/>
                <a:ext cx="12192001" cy="6947210"/>
                <a:chOff x="0" y="-89210"/>
                <a:chExt cx="12192001" cy="6947210"/>
              </a:xfrm>
            </p:grpSpPr>
            <p:sp>
              <p:nvSpPr>
                <p:cNvPr id="38" name="Rectangle 37">
                  <a:extLst>
                    <a:ext uri="{FF2B5EF4-FFF2-40B4-BE49-F238E27FC236}">
                      <a16:creationId xmlns:a16="http://schemas.microsoft.com/office/drawing/2014/main" id="{6E5E71E3-9F7C-8D23-88EE-44EA0CACF772}"/>
                    </a:ext>
                  </a:extLst>
                </p:cNvPr>
                <p:cNvSpPr/>
                <p:nvPr/>
              </p:nvSpPr>
              <p:spPr>
                <a:xfrm>
                  <a:off x="0" y="-89210"/>
                  <a:ext cx="1315843" cy="6947210"/>
                </a:xfrm>
                <a:prstGeom prst="rect">
                  <a:avLst/>
                </a:prstGeom>
                <a:solidFill>
                  <a:srgbClr val="E6E7E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LID4096"/>
                </a:p>
              </p:txBody>
            </p:sp>
            <p:pic>
              <p:nvPicPr>
                <p:cNvPr id="39" name="Picture 38">
                  <a:extLst>
                    <a:ext uri="{FF2B5EF4-FFF2-40B4-BE49-F238E27FC236}">
                      <a16:creationId xmlns:a16="http://schemas.microsoft.com/office/drawing/2014/main" id="{239CCA42-B0E1-0050-5DBF-E697F9FE62B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0" y="-89210"/>
                  <a:ext cx="12192001" cy="1397620"/>
                </a:xfrm>
                <a:prstGeom prst="rect">
                  <a:avLst/>
                </a:prstGeom>
                <a:solidFill>
                  <a:srgbClr val="E6E7E2"/>
                </a:solidFill>
              </p:spPr>
            </p:pic>
          </p:grpSp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D7D5DF11-FC4D-3698-2C3F-8688F3314402}"/>
                  </a:ext>
                </a:extLst>
              </p:cNvPr>
              <p:cNvSpPr/>
              <p:nvPr/>
            </p:nvSpPr>
            <p:spPr>
              <a:xfrm>
                <a:off x="1219199" y="1231900"/>
                <a:ext cx="96644" cy="5626100"/>
              </a:xfrm>
              <a:prstGeom prst="rect">
                <a:avLst/>
              </a:prstGeom>
              <a:solidFill>
                <a:srgbClr val="FFCA1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/>
              </a:p>
            </p:txBody>
          </p:sp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442BCEB9-48E1-4E16-2B14-BB921781517F}"/>
                  </a:ext>
                </a:extLst>
              </p:cNvPr>
              <p:cNvSpPr/>
              <p:nvPr/>
            </p:nvSpPr>
            <p:spPr>
              <a:xfrm flipV="1">
                <a:off x="1219198" y="1231898"/>
                <a:ext cx="10972801" cy="60267"/>
              </a:xfrm>
              <a:prstGeom prst="rect">
                <a:avLst/>
              </a:prstGeom>
              <a:solidFill>
                <a:srgbClr val="FFCA1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/>
              </a:p>
            </p:txBody>
          </p:sp>
        </p:grpSp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E35C3682-8092-B81E-B02B-72BD56BBAB9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6469" y="5466327"/>
              <a:ext cx="1273990" cy="1155172"/>
            </a:xfrm>
            <a:prstGeom prst="rect">
              <a:avLst/>
            </a:prstGeom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80CFB2D7-5A85-F44C-3D52-CEEA112FE8F6}"/>
              </a:ext>
            </a:extLst>
          </p:cNvPr>
          <p:cNvSpPr txBox="1"/>
          <p:nvPr/>
        </p:nvSpPr>
        <p:spPr>
          <a:xfrm>
            <a:off x="1410363" y="1610454"/>
            <a:ext cx="10595370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800" dirty="0"/>
          </a:p>
          <a:p>
            <a:pPr marL="285750" indent="-285750" algn="ctr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dirty="0"/>
              <a:t>The arrival of shorthand in Finland</a:t>
            </a:r>
          </a:p>
          <a:p>
            <a:pPr marL="285750" indent="-285750" algn="ctr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dirty="0"/>
              <a:t>Societal significance of shorthand in 1800s</a:t>
            </a:r>
          </a:p>
          <a:p>
            <a:pPr marL="285750" indent="-285750" algn="ctr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dirty="0"/>
              <a:t>The organization of shorthand offices</a:t>
            </a:r>
          </a:p>
          <a:p>
            <a:pPr marL="285750" indent="-285750" algn="ctr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dirty="0"/>
              <a:t>The role of women in shorthand offices</a:t>
            </a:r>
          </a:p>
          <a:p>
            <a:pPr marL="285750" indent="-285750" algn="ctr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dirty="0"/>
              <a:t>The general importance of verbatim minutes in democratic decision-making processes</a:t>
            </a:r>
            <a:endParaRPr lang="fi-FI" sz="2800" dirty="0"/>
          </a:p>
          <a:p>
            <a:pPr marL="285750" indent="-285750" algn="ctr">
              <a:buFontTx/>
              <a:buChar char="-"/>
            </a:pPr>
            <a:endParaRPr lang="fi-FI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1984854-7CB6-1CF9-8359-040B6BE0CDE3}"/>
              </a:ext>
            </a:extLst>
          </p:cNvPr>
          <p:cNvSpPr txBox="1"/>
          <p:nvPr/>
        </p:nvSpPr>
        <p:spPr>
          <a:xfrm>
            <a:off x="1219198" y="390389"/>
            <a:ext cx="1035710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800" b="1" dirty="0"/>
              <a:t>Key topics</a:t>
            </a:r>
          </a:p>
        </p:txBody>
      </p:sp>
    </p:spTree>
    <p:extLst>
      <p:ext uri="{BB962C8B-B14F-4D97-AF65-F5344CB8AC3E}">
        <p14:creationId xmlns:p14="http://schemas.microsoft.com/office/powerpoint/2010/main" val="39859089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8EDE02-D656-AFD4-E81A-A325101DF5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9384FC82-2638-A3EF-3C68-5DC64E93F0B8}"/>
              </a:ext>
            </a:extLst>
          </p:cNvPr>
          <p:cNvSpPr/>
          <p:nvPr/>
        </p:nvSpPr>
        <p:spPr>
          <a:xfrm>
            <a:off x="0" y="-89210"/>
            <a:ext cx="1315843" cy="6947210"/>
          </a:xfrm>
          <a:prstGeom prst="rect">
            <a:avLst/>
          </a:prstGeom>
          <a:solidFill>
            <a:srgbClr val="E6E7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C4958F86-BBE5-9678-B2E9-51B7417BF1FC}"/>
              </a:ext>
            </a:extLst>
          </p:cNvPr>
          <p:cNvGrpSpPr/>
          <p:nvPr/>
        </p:nvGrpSpPr>
        <p:grpSpPr>
          <a:xfrm>
            <a:off x="-6469" y="-89210"/>
            <a:ext cx="12198470" cy="6947210"/>
            <a:chOff x="-6469" y="-89210"/>
            <a:chExt cx="12198470" cy="6947210"/>
          </a:xfrm>
        </p:grpSpPr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8DDC3C31-BB94-3F95-AE17-FC3BD890BCA4}"/>
                </a:ext>
              </a:extLst>
            </p:cNvPr>
            <p:cNvGrpSpPr/>
            <p:nvPr/>
          </p:nvGrpSpPr>
          <p:grpSpPr>
            <a:xfrm>
              <a:off x="0" y="-89210"/>
              <a:ext cx="12192001" cy="6947210"/>
              <a:chOff x="0" y="-89210"/>
              <a:chExt cx="12192001" cy="6947210"/>
            </a:xfrm>
          </p:grpSpPr>
          <p:grpSp>
            <p:nvGrpSpPr>
              <p:cNvPr id="35" name="Group 34">
                <a:extLst>
                  <a:ext uri="{FF2B5EF4-FFF2-40B4-BE49-F238E27FC236}">
                    <a16:creationId xmlns:a16="http://schemas.microsoft.com/office/drawing/2014/main" id="{8E9F7195-D175-DC27-8C88-D05E33D6F68C}"/>
                  </a:ext>
                </a:extLst>
              </p:cNvPr>
              <p:cNvGrpSpPr/>
              <p:nvPr/>
            </p:nvGrpSpPr>
            <p:grpSpPr>
              <a:xfrm>
                <a:off x="0" y="-89210"/>
                <a:ext cx="12192001" cy="6947210"/>
                <a:chOff x="0" y="-89210"/>
                <a:chExt cx="12192001" cy="6947210"/>
              </a:xfrm>
            </p:grpSpPr>
            <p:sp>
              <p:nvSpPr>
                <p:cNvPr id="38" name="Rectangle 37">
                  <a:extLst>
                    <a:ext uri="{FF2B5EF4-FFF2-40B4-BE49-F238E27FC236}">
                      <a16:creationId xmlns:a16="http://schemas.microsoft.com/office/drawing/2014/main" id="{AC159569-1C15-1442-6B92-6645E35B773C}"/>
                    </a:ext>
                  </a:extLst>
                </p:cNvPr>
                <p:cNvSpPr/>
                <p:nvPr/>
              </p:nvSpPr>
              <p:spPr>
                <a:xfrm>
                  <a:off x="0" y="-89210"/>
                  <a:ext cx="1315843" cy="6947210"/>
                </a:xfrm>
                <a:prstGeom prst="rect">
                  <a:avLst/>
                </a:prstGeom>
                <a:solidFill>
                  <a:srgbClr val="E6E7E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LID4096"/>
                </a:p>
              </p:txBody>
            </p:sp>
            <p:pic>
              <p:nvPicPr>
                <p:cNvPr id="39" name="Picture 38">
                  <a:extLst>
                    <a:ext uri="{FF2B5EF4-FFF2-40B4-BE49-F238E27FC236}">
                      <a16:creationId xmlns:a16="http://schemas.microsoft.com/office/drawing/2014/main" id="{8BC71EC5-3647-178F-C158-AE586DA3B6F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0" y="-89210"/>
                  <a:ext cx="12192001" cy="1397620"/>
                </a:xfrm>
                <a:prstGeom prst="rect">
                  <a:avLst/>
                </a:prstGeom>
                <a:solidFill>
                  <a:srgbClr val="E6E7E2"/>
                </a:solidFill>
              </p:spPr>
            </p:pic>
          </p:grpSp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FEB57A78-390B-CFF6-B7ED-755BA4D7835F}"/>
                  </a:ext>
                </a:extLst>
              </p:cNvPr>
              <p:cNvSpPr/>
              <p:nvPr/>
            </p:nvSpPr>
            <p:spPr>
              <a:xfrm>
                <a:off x="1219199" y="1231900"/>
                <a:ext cx="96644" cy="5626100"/>
              </a:xfrm>
              <a:prstGeom prst="rect">
                <a:avLst/>
              </a:prstGeom>
              <a:solidFill>
                <a:srgbClr val="FFCA1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/>
              </a:p>
            </p:txBody>
          </p:sp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5630CAD2-32BB-7766-7624-BD04ED4186FC}"/>
                  </a:ext>
                </a:extLst>
              </p:cNvPr>
              <p:cNvSpPr/>
              <p:nvPr/>
            </p:nvSpPr>
            <p:spPr>
              <a:xfrm flipV="1">
                <a:off x="1219198" y="1231898"/>
                <a:ext cx="10972801" cy="60267"/>
              </a:xfrm>
              <a:prstGeom prst="rect">
                <a:avLst/>
              </a:prstGeom>
              <a:solidFill>
                <a:srgbClr val="FFCA1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/>
              </a:p>
            </p:txBody>
          </p:sp>
        </p:grpSp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11E6CD66-C5DA-935D-7B56-7E1CFB94FD5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6469" y="5466327"/>
              <a:ext cx="1273990" cy="1155172"/>
            </a:xfrm>
            <a:prstGeom prst="rect">
              <a:avLst/>
            </a:prstGeom>
          </p:spPr>
        </p:pic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19294C0E-E449-10AE-CEE6-622C9E73215E}"/>
              </a:ext>
            </a:extLst>
          </p:cNvPr>
          <p:cNvSpPr txBox="1"/>
          <p:nvPr/>
        </p:nvSpPr>
        <p:spPr>
          <a:xfrm>
            <a:off x="1219198" y="390389"/>
            <a:ext cx="1035710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800" b="1" dirty="0"/>
              <a:t>Key  milestones of Finland’s early history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B4C6A3F-B637-C29E-DE83-CF840F7523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0334528"/>
              </p:ext>
            </p:extLst>
          </p:nvPr>
        </p:nvGraphicFramePr>
        <p:xfrm>
          <a:off x="1905000" y="1837889"/>
          <a:ext cx="8128000" cy="4815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22867">
                  <a:extLst>
                    <a:ext uri="{9D8B030D-6E8A-4147-A177-3AD203B41FA5}">
                      <a16:colId xmlns:a16="http://schemas.microsoft.com/office/drawing/2014/main" val="2081507581"/>
                    </a:ext>
                  </a:extLst>
                </a:gridCol>
                <a:gridCol w="7205133">
                  <a:extLst>
                    <a:ext uri="{9D8B030D-6E8A-4147-A177-3AD203B41FA5}">
                      <a16:colId xmlns:a16="http://schemas.microsoft.com/office/drawing/2014/main" val="404339126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i-FI" sz="2000" dirty="0"/>
                        <a:t>1323</a:t>
                      </a:r>
                      <a:endParaRPr lang="LID4096" sz="2000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i-FI" sz="20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Treaty</a:t>
                      </a:r>
                      <a:r>
                        <a:rPr lang="fi-FI" sz="2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of Pähkinänsaari: Finland </a:t>
                      </a:r>
                      <a:r>
                        <a:rPr lang="fi-FI" sz="20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belongs</a:t>
                      </a:r>
                      <a:r>
                        <a:rPr lang="fi-FI" sz="2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to </a:t>
                      </a:r>
                      <a:r>
                        <a:rPr lang="fi-FI" sz="20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Sweden</a:t>
                      </a:r>
                      <a:endParaRPr lang="fi-FI" sz="2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fi-FI" sz="2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fi-FI" sz="2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LID4096" sz="2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16324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i-FI" sz="2000" dirty="0"/>
                        <a:t>1734</a:t>
                      </a:r>
                      <a:endParaRPr lang="LID4096" sz="2000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i-FI" sz="2000" dirty="0"/>
                        <a:t>    General </a:t>
                      </a:r>
                      <a:r>
                        <a:rPr lang="fi-FI" sz="2000" dirty="0" err="1"/>
                        <a:t>Code</a:t>
                      </a:r>
                      <a:r>
                        <a:rPr lang="fi-FI" sz="2000" dirty="0"/>
                        <a:t> of </a:t>
                      </a:r>
                      <a:r>
                        <a:rPr lang="fi-FI" sz="2000" dirty="0" err="1"/>
                        <a:t>Sweden</a:t>
                      </a:r>
                      <a:endParaRPr lang="LID4096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48143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i-FI" sz="2000" dirty="0"/>
                        <a:t>1772</a:t>
                      </a:r>
                      <a:endParaRPr lang="LID4096" sz="2000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i-FI" sz="2000" dirty="0"/>
                        <a:t>     </a:t>
                      </a:r>
                      <a:r>
                        <a:rPr lang="fi-FI" sz="2000" dirty="0" err="1"/>
                        <a:t>Form</a:t>
                      </a:r>
                      <a:r>
                        <a:rPr lang="fi-FI" sz="2000" dirty="0"/>
                        <a:t> of </a:t>
                      </a:r>
                      <a:r>
                        <a:rPr lang="fi-FI" sz="2000" dirty="0" err="1"/>
                        <a:t>Government</a:t>
                      </a:r>
                      <a:r>
                        <a:rPr lang="fi-FI" sz="2000" dirty="0"/>
                        <a:t> in </a:t>
                      </a:r>
                      <a:r>
                        <a:rPr lang="fi-FI" sz="2000" dirty="0" err="1"/>
                        <a:t>Sweden</a:t>
                      </a:r>
                      <a:endParaRPr lang="LID4096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0523375"/>
                  </a:ext>
                </a:extLst>
              </a:tr>
              <a:tr h="215731">
                <a:tc>
                  <a:txBody>
                    <a:bodyPr/>
                    <a:lstStyle/>
                    <a:p>
                      <a:pPr algn="ctr"/>
                      <a:r>
                        <a:rPr lang="fi-FI" sz="2000" dirty="0"/>
                        <a:t>1809</a:t>
                      </a:r>
                      <a:endParaRPr lang="LID4096" sz="2000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i-FI" sz="2000" dirty="0"/>
                        <a:t>Finland as an </a:t>
                      </a:r>
                      <a:r>
                        <a:rPr lang="fi-FI" sz="2000" dirty="0" err="1"/>
                        <a:t>autonomous</a:t>
                      </a:r>
                      <a:r>
                        <a:rPr lang="fi-FI" sz="2000" dirty="0"/>
                        <a:t> 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Grand Duchy under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Russian rule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Diet of Porvoo, start of Night of the State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68737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i-FI" sz="2000" dirty="0"/>
                        <a:t>1861</a:t>
                      </a:r>
                      <a:endParaRPr lang="LID4096" sz="2000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January Committee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Three men sent to Leipzig to learn shorthand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09872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i-FI" sz="2000" dirty="0"/>
                        <a:t>1863</a:t>
                      </a:r>
                      <a:endParaRPr lang="LID4096" sz="2000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First actual estate Diet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0612315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04919D47-D45E-00E0-8F99-CC60E1550B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15557" y="1566526"/>
            <a:ext cx="1397813" cy="176094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AF7A4DC-4B3D-94D5-15F0-ED04DF98E9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15557" y="3701015"/>
            <a:ext cx="1397813" cy="2022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375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7FBA2271-610C-1B82-8365-E12C9045A882}"/>
              </a:ext>
            </a:extLst>
          </p:cNvPr>
          <p:cNvGrpSpPr/>
          <p:nvPr/>
        </p:nvGrpSpPr>
        <p:grpSpPr>
          <a:xfrm>
            <a:off x="-6469" y="-89210"/>
            <a:ext cx="12198470" cy="6947210"/>
            <a:chOff x="-6469" y="-89210"/>
            <a:chExt cx="12198470" cy="6947210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FA58E0E8-C403-847A-AD90-4C03AF92187A}"/>
                </a:ext>
              </a:extLst>
            </p:cNvPr>
            <p:cNvGrpSpPr/>
            <p:nvPr/>
          </p:nvGrpSpPr>
          <p:grpSpPr>
            <a:xfrm>
              <a:off x="-6469" y="-89210"/>
              <a:ext cx="12198470" cy="6947210"/>
              <a:chOff x="-6469" y="-89210"/>
              <a:chExt cx="12198470" cy="6947210"/>
            </a:xfrm>
          </p:grpSpPr>
          <p:grpSp>
            <p:nvGrpSpPr>
              <p:cNvPr id="3" name="Group 2">
                <a:extLst>
                  <a:ext uri="{FF2B5EF4-FFF2-40B4-BE49-F238E27FC236}">
                    <a16:creationId xmlns:a16="http://schemas.microsoft.com/office/drawing/2014/main" id="{82A3D203-D975-3A52-2306-B2B3D02B30BE}"/>
                  </a:ext>
                </a:extLst>
              </p:cNvPr>
              <p:cNvGrpSpPr/>
              <p:nvPr/>
            </p:nvGrpSpPr>
            <p:grpSpPr>
              <a:xfrm>
                <a:off x="0" y="-89210"/>
                <a:ext cx="12192001" cy="6947210"/>
                <a:chOff x="0" y="-89210"/>
                <a:chExt cx="12192001" cy="6947210"/>
              </a:xfrm>
            </p:grpSpPr>
            <p:grpSp>
              <p:nvGrpSpPr>
                <p:cNvPr id="6" name="Group 5">
                  <a:extLst>
                    <a:ext uri="{FF2B5EF4-FFF2-40B4-BE49-F238E27FC236}">
                      <a16:creationId xmlns:a16="http://schemas.microsoft.com/office/drawing/2014/main" id="{216336DA-E1B6-3C67-630E-C580D260F642}"/>
                    </a:ext>
                  </a:extLst>
                </p:cNvPr>
                <p:cNvGrpSpPr/>
                <p:nvPr/>
              </p:nvGrpSpPr>
              <p:grpSpPr>
                <a:xfrm>
                  <a:off x="0" y="-89210"/>
                  <a:ext cx="12192001" cy="6947210"/>
                  <a:chOff x="0" y="-89210"/>
                  <a:chExt cx="12192001" cy="6947210"/>
                </a:xfrm>
              </p:grpSpPr>
              <p:sp>
                <p:nvSpPr>
                  <p:cNvPr id="11" name="Rectangle 10">
                    <a:extLst>
                      <a:ext uri="{FF2B5EF4-FFF2-40B4-BE49-F238E27FC236}">
                        <a16:creationId xmlns:a16="http://schemas.microsoft.com/office/drawing/2014/main" id="{F613FAB1-9DD3-DDE2-E414-501AD1F6C3E0}"/>
                      </a:ext>
                    </a:extLst>
                  </p:cNvPr>
                  <p:cNvSpPr/>
                  <p:nvPr/>
                </p:nvSpPr>
                <p:spPr>
                  <a:xfrm>
                    <a:off x="0" y="-89210"/>
                    <a:ext cx="1315843" cy="6947210"/>
                  </a:xfrm>
                  <a:prstGeom prst="rect">
                    <a:avLst/>
                  </a:prstGeom>
                  <a:solidFill>
                    <a:srgbClr val="E6E7E2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LID4096"/>
                  </a:p>
                </p:txBody>
              </p:sp>
              <p:pic>
                <p:nvPicPr>
                  <p:cNvPr id="12" name="Picture 11">
                    <a:extLst>
                      <a:ext uri="{FF2B5EF4-FFF2-40B4-BE49-F238E27FC236}">
                        <a16:creationId xmlns:a16="http://schemas.microsoft.com/office/drawing/2014/main" id="{C45C7E4D-4264-D8E0-C93B-554DA8CEBC29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2"/>
                  <a:stretch>
                    <a:fillRect/>
                  </a:stretch>
                </p:blipFill>
                <p:spPr>
                  <a:xfrm>
                    <a:off x="0" y="-89210"/>
                    <a:ext cx="12192001" cy="1397620"/>
                  </a:xfrm>
                  <a:prstGeom prst="rect">
                    <a:avLst/>
                  </a:prstGeom>
                  <a:solidFill>
                    <a:srgbClr val="E6E7E2"/>
                  </a:solidFill>
                </p:spPr>
              </p:pic>
            </p:grpSp>
            <p:sp>
              <p:nvSpPr>
                <p:cNvPr id="9" name="Rectangle 8">
                  <a:extLst>
                    <a:ext uri="{FF2B5EF4-FFF2-40B4-BE49-F238E27FC236}">
                      <a16:creationId xmlns:a16="http://schemas.microsoft.com/office/drawing/2014/main" id="{2FF38E09-1C92-BA86-EF02-A4406A906DF4}"/>
                    </a:ext>
                  </a:extLst>
                </p:cNvPr>
                <p:cNvSpPr/>
                <p:nvPr/>
              </p:nvSpPr>
              <p:spPr>
                <a:xfrm>
                  <a:off x="1219199" y="1231900"/>
                  <a:ext cx="96644" cy="5626100"/>
                </a:xfrm>
                <a:prstGeom prst="rect">
                  <a:avLst/>
                </a:prstGeom>
                <a:solidFill>
                  <a:srgbClr val="FFCA1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LID4096"/>
                </a:p>
              </p:txBody>
            </p:sp>
            <p:sp>
              <p:nvSpPr>
                <p:cNvPr id="10" name="Rectangle 9">
                  <a:extLst>
                    <a:ext uri="{FF2B5EF4-FFF2-40B4-BE49-F238E27FC236}">
                      <a16:creationId xmlns:a16="http://schemas.microsoft.com/office/drawing/2014/main" id="{50D2E2AE-5744-39ED-2628-340EDB553F52}"/>
                    </a:ext>
                  </a:extLst>
                </p:cNvPr>
                <p:cNvSpPr/>
                <p:nvPr/>
              </p:nvSpPr>
              <p:spPr>
                <a:xfrm flipV="1">
                  <a:off x="1219198" y="1231898"/>
                  <a:ext cx="10972801" cy="60267"/>
                </a:xfrm>
                <a:prstGeom prst="rect">
                  <a:avLst/>
                </a:prstGeom>
                <a:solidFill>
                  <a:srgbClr val="FFCA1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LID4096"/>
                </a:p>
              </p:txBody>
            </p:sp>
          </p:grpSp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id="{5E5138DF-D6C5-2519-F629-6E01A77703F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6469" y="5466327"/>
                <a:ext cx="1273990" cy="1155172"/>
              </a:xfrm>
              <a:prstGeom prst="rect">
                <a:avLst/>
              </a:prstGeom>
            </p:spPr>
          </p:pic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C2D59C6D-4BC9-988F-B907-E3C949C5CFA8}"/>
                </a:ext>
              </a:extLst>
            </p:cNvPr>
            <p:cNvSpPr txBox="1"/>
            <p:nvPr/>
          </p:nvSpPr>
          <p:spPr>
            <a:xfrm>
              <a:off x="1691640" y="390389"/>
              <a:ext cx="9884664" cy="5232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sz="2800" dirty="0"/>
                <a:t>Fabian </a:t>
              </a:r>
              <a:r>
                <a:rPr lang="en-US" sz="2800" dirty="0" err="1"/>
                <a:t>Langenskjöld</a:t>
              </a:r>
              <a:endParaRPr lang="en-US" sz="2800" dirty="0"/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5C5479D2-44C0-696D-7872-EB6331A9773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1140" y="1393207"/>
            <a:ext cx="3081020" cy="5030237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45F80CEC-C679-E868-1C8B-E68F19031247}"/>
              </a:ext>
            </a:extLst>
          </p:cNvPr>
          <p:cNvSpPr txBox="1"/>
          <p:nvPr/>
        </p:nvSpPr>
        <p:spPr>
          <a:xfrm>
            <a:off x="5124894" y="1586429"/>
            <a:ext cx="65750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dirty="0"/>
              <a:t>Member of the Senate of Finland from 1857 to 1863.</a:t>
            </a:r>
          </a:p>
          <a:p>
            <a:pPr marL="285750" indent="-285750">
              <a:buFontTx/>
              <a:buChar char="-"/>
            </a:pPr>
            <a:r>
              <a:rPr lang="en-US" dirty="0"/>
              <a:t>Proposed the emperor to send “three mainly young men to Leipzig to learn shorthand for the upcoming Diet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A488F90-12CB-C9A2-756D-DB3120E13FCC}"/>
              </a:ext>
            </a:extLst>
          </p:cNvPr>
          <p:cNvSpPr txBox="1"/>
          <p:nvPr/>
        </p:nvSpPr>
        <p:spPr>
          <a:xfrm>
            <a:off x="1427418" y="6424837"/>
            <a:ext cx="38409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Finnish Heritage Agency, Historical Image Archive”</a:t>
            </a:r>
            <a:endParaRPr lang="LID4096" sz="1400" dirty="0"/>
          </a:p>
        </p:txBody>
      </p:sp>
    </p:spTree>
    <p:extLst>
      <p:ext uri="{BB962C8B-B14F-4D97-AF65-F5344CB8AC3E}">
        <p14:creationId xmlns:p14="http://schemas.microsoft.com/office/powerpoint/2010/main" val="24351958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1ABBE2-1EEF-9B7F-D1E3-5BCB421D0C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B96AE45E-9B34-5F5E-957E-23F973E83836}"/>
              </a:ext>
            </a:extLst>
          </p:cNvPr>
          <p:cNvSpPr/>
          <p:nvPr/>
        </p:nvSpPr>
        <p:spPr>
          <a:xfrm>
            <a:off x="0" y="-89210"/>
            <a:ext cx="1315843" cy="6947210"/>
          </a:xfrm>
          <a:prstGeom prst="rect">
            <a:avLst/>
          </a:prstGeom>
          <a:solidFill>
            <a:srgbClr val="E6E7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C445BC73-6FAB-4932-D9A8-E15C56B29C26}"/>
              </a:ext>
            </a:extLst>
          </p:cNvPr>
          <p:cNvGrpSpPr/>
          <p:nvPr/>
        </p:nvGrpSpPr>
        <p:grpSpPr>
          <a:xfrm>
            <a:off x="-6469" y="-89210"/>
            <a:ext cx="12198470" cy="6947210"/>
            <a:chOff x="-6469" y="-89210"/>
            <a:chExt cx="12198470" cy="6947210"/>
          </a:xfrm>
        </p:grpSpPr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34EEDE22-C310-B312-D1C3-DB0603632D29}"/>
                </a:ext>
              </a:extLst>
            </p:cNvPr>
            <p:cNvGrpSpPr/>
            <p:nvPr/>
          </p:nvGrpSpPr>
          <p:grpSpPr>
            <a:xfrm>
              <a:off x="0" y="-89210"/>
              <a:ext cx="12192001" cy="6947210"/>
              <a:chOff x="0" y="-89210"/>
              <a:chExt cx="12192001" cy="6947210"/>
            </a:xfrm>
          </p:grpSpPr>
          <p:grpSp>
            <p:nvGrpSpPr>
              <p:cNvPr id="35" name="Group 34">
                <a:extLst>
                  <a:ext uri="{FF2B5EF4-FFF2-40B4-BE49-F238E27FC236}">
                    <a16:creationId xmlns:a16="http://schemas.microsoft.com/office/drawing/2014/main" id="{479BAC6C-6980-ABE5-4907-0E0C40412EBB}"/>
                  </a:ext>
                </a:extLst>
              </p:cNvPr>
              <p:cNvGrpSpPr/>
              <p:nvPr/>
            </p:nvGrpSpPr>
            <p:grpSpPr>
              <a:xfrm>
                <a:off x="0" y="-89210"/>
                <a:ext cx="12192001" cy="6947210"/>
                <a:chOff x="0" y="-89210"/>
                <a:chExt cx="12192001" cy="6947210"/>
              </a:xfrm>
            </p:grpSpPr>
            <p:sp>
              <p:nvSpPr>
                <p:cNvPr id="38" name="Rectangle 37">
                  <a:extLst>
                    <a:ext uri="{FF2B5EF4-FFF2-40B4-BE49-F238E27FC236}">
                      <a16:creationId xmlns:a16="http://schemas.microsoft.com/office/drawing/2014/main" id="{7B071683-C03A-94EF-9850-8CEE8ACBED6A}"/>
                    </a:ext>
                  </a:extLst>
                </p:cNvPr>
                <p:cNvSpPr/>
                <p:nvPr/>
              </p:nvSpPr>
              <p:spPr>
                <a:xfrm>
                  <a:off x="0" y="-89210"/>
                  <a:ext cx="1315843" cy="6947210"/>
                </a:xfrm>
                <a:prstGeom prst="rect">
                  <a:avLst/>
                </a:prstGeom>
                <a:solidFill>
                  <a:srgbClr val="E6E7E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LID4096"/>
                </a:p>
              </p:txBody>
            </p:sp>
            <p:pic>
              <p:nvPicPr>
                <p:cNvPr id="39" name="Picture 38">
                  <a:extLst>
                    <a:ext uri="{FF2B5EF4-FFF2-40B4-BE49-F238E27FC236}">
                      <a16:creationId xmlns:a16="http://schemas.microsoft.com/office/drawing/2014/main" id="{714858A6-7AB7-7DC1-442C-197150894EA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0" y="-89210"/>
                  <a:ext cx="12192001" cy="1397620"/>
                </a:xfrm>
                <a:prstGeom prst="rect">
                  <a:avLst/>
                </a:prstGeom>
                <a:solidFill>
                  <a:srgbClr val="E6E7E2"/>
                </a:solidFill>
              </p:spPr>
            </p:pic>
          </p:grpSp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895ADE34-C5C6-730E-C087-9FAEE339D541}"/>
                  </a:ext>
                </a:extLst>
              </p:cNvPr>
              <p:cNvSpPr/>
              <p:nvPr/>
            </p:nvSpPr>
            <p:spPr>
              <a:xfrm>
                <a:off x="1219199" y="1231900"/>
                <a:ext cx="96644" cy="5626100"/>
              </a:xfrm>
              <a:prstGeom prst="rect">
                <a:avLst/>
              </a:prstGeom>
              <a:solidFill>
                <a:srgbClr val="FFCA1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/>
              </a:p>
            </p:txBody>
          </p:sp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8FBABE00-04BE-301C-95FF-FF0AF7D5A992}"/>
                  </a:ext>
                </a:extLst>
              </p:cNvPr>
              <p:cNvSpPr/>
              <p:nvPr/>
            </p:nvSpPr>
            <p:spPr>
              <a:xfrm flipV="1">
                <a:off x="1219198" y="1231898"/>
                <a:ext cx="10972801" cy="60267"/>
              </a:xfrm>
              <a:prstGeom prst="rect">
                <a:avLst/>
              </a:prstGeom>
              <a:solidFill>
                <a:srgbClr val="FFCA1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/>
              </a:p>
            </p:txBody>
          </p:sp>
        </p:grpSp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8901FF43-42BE-DAA0-5256-701053532D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6469" y="5466327"/>
              <a:ext cx="1273990" cy="1155172"/>
            </a:xfrm>
            <a:prstGeom prst="rect">
              <a:avLst/>
            </a:prstGeom>
          </p:spPr>
        </p:pic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4C9F09F3-D177-F343-FA21-E92868A9DEBF}"/>
              </a:ext>
            </a:extLst>
          </p:cNvPr>
          <p:cNvSpPr txBox="1"/>
          <p:nvPr/>
        </p:nvSpPr>
        <p:spPr>
          <a:xfrm>
            <a:off x="1219198" y="390389"/>
            <a:ext cx="1035710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800" b="1" dirty="0"/>
              <a:t>August Schauman – an important background influencer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9AEA752-085A-B1A7-80AC-5FCA106F3B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7976" y="1368677"/>
            <a:ext cx="3094745" cy="503023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DD468C6-9E9E-09AC-6A2E-8122EAD49A65}"/>
              </a:ext>
            </a:extLst>
          </p:cNvPr>
          <p:cNvSpPr txBox="1"/>
          <p:nvPr/>
        </p:nvSpPr>
        <p:spPr>
          <a:xfrm>
            <a:off x="1393545" y="6424837"/>
            <a:ext cx="38409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Finnish Heritage Agency, Historical Image Archive</a:t>
            </a:r>
            <a:endParaRPr lang="LID4096" sz="14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3C7A9A-F692-4DEA-BA68-D06E44BFBC96}"/>
              </a:ext>
            </a:extLst>
          </p:cNvPr>
          <p:cNvSpPr txBox="1"/>
          <p:nvPr/>
        </p:nvSpPr>
        <p:spPr>
          <a:xfrm>
            <a:off x="5124894" y="1586429"/>
            <a:ext cx="65750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dirty="0"/>
              <a:t>Journalist, first editor-in-chief of </a:t>
            </a:r>
            <a:r>
              <a:rPr lang="en-US" dirty="0" err="1"/>
              <a:t>Hufvudstandsbladet</a:t>
            </a:r>
            <a:endParaRPr lang="en-US" dirty="0"/>
          </a:p>
          <a:p>
            <a:pPr marL="285750" indent="-285750">
              <a:buFontTx/>
              <a:buChar char="-"/>
            </a:pPr>
            <a:r>
              <a:rPr lang="en-US" dirty="0"/>
              <a:t>Travelled between 1856 and 1858 in </a:t>
            </a:r>
          </a:p>
          <a:p>
            <a:pPr marL="742950" lvl="1" indent="-285750">
              <a:buFontTx/>
              <a:buChar char="-"/>
            </a:pPr>
            <a:r>
              <a:rPr lang="en-US" dirty="0"/>
              <a:t>Sweden</a:t>
            </a:r>
          </a:p>
          <a:p>
            <a:pPr marL="742950" lvl="1" indent="-285750">
              <a:buFontTx/>
              <a:buChar char="-"/>
            </a:pPr>
            <a:r>
              <a:rPr lang="en-US" dirty="0"/>
              <a:t>Denmark</a:t>
            </a:r>
          </a:p>
          <a:p>
            <a:pPr marL="742950" lvl="1" indent="-285750">
              <a:buFontTx/>
              <a:buChar char="-"/>
            </a:pPr>
            <a:r>
              <a:rPr lang="en-US" dirty="0"/>
              <a:t>Belgium</a:t>
            </a:r>
          </a:p>
          <a:p>
            <a:pPr marL="742950" lvl="1" indent="-285750">
              <a:buFontTx/>
              <a:buChar char="-"/>
            </a:pPr>
            <a:r>
              <a:rPr lang="en-US" dirty="0"/>
              <a:t>France</a:t>
            </a:r>
          </a:p>
          <a:p>
            <a:pPr marL="742950" lvl="1" indent="-285750">
              <a:buFontTx/>
              <a:buChar char="-"/>
            </a:pPr>
            <a:r>
              <a:rPr lang="en-US" dirty="0"/>
              <a:t>Austria</a:t>
            </a:r>
          </a:p>
          <a:p>
            <a:pPr marL="742950" lvl="1" indent="-285750">
              <a:buFontTx/>
              <a:buChar char="-"/>
            </a:pPr>
            <a:r>
              <a:rPr lang="en-US" dirty="0"/>
              <a:t>Switzerland</a:t>
            </a:r>
          </a:p>
          <a:p>
            <a:pPr marL="285750" indent="-285750">
              <a:buFontTx/>
              <a:buChar char="-"/>
            </a:pPr>
            <a:r>
              <a:rPr lang="en-US" dirty="0"/>
              <a:t>Was also familiar with the administrative system of the United States</a:t>
            </a:r>
          </a:p>
        </p:txBody>
      </p:sp>
    </p:spTree>
    <p:extLst>
      <p:ext uri="{BB962C8B-B14F-4D97-AF65-F5344CB8AC3E}">
        <p14:creationId xmlns:p14="http://schemas.microsoft.com/office/powerpoint/2010/main" val="16007714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394E76-1161-11DB-63CC-2011E685E3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B8F2F22D-4FAE-FAF7-8A0D-616FC5858AE8}"/>
              </a:ext>
            </a:extLst>
          </p:cNvPr>
          <p:cNvGrpSpPr/>
          <p:nvPr/>
        </p:nvGrpSpPr>
        <p:grpSpPr>
          <a:xfrm>
            <a:off x="-6469" y="-89210"/>
            <a:ext cx="12198470" cy="6947210"/>
            <a:chOff x="-6469" y="-89210"/>
            <a:chExt cx="12198470" cy="6947210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1C271984-046C-6944-E2F8-DA866B89D112}"/>
                </a:ext>
              </a:extLst>
            </p:cNvPr>
            <p:cNvGrpSpPr/>
            <p:nvPr/>
          </p:nvGrpSpPr>
          <p:grpSpPr>
            <a:xfrm>
              <a:off x="0" y="-89210"/>
              <a:ext cx="12192001" cy="6947210"/>
              <a:chOff x="0" y="-89210"/>
              <a:chExt cx="12192001" cy="6947210"/>
            </a:xfrm>
          </p:grpSpPr>
          <p:grpSp>
            <p:nvGrpSpPr>
              <p:cNvPr id="6" name="Group 5">
                <a:extLst>
                  <a:ext uri="{FF2B5EF4-FFF2-40B4-BE49-F238E27FC236}">
                    <a16:creationId xmlns:a16="http://schemas.microsoft.com/office/drawing/2014/main" id="{5177C909-86BF-7B38-9015-B7001827D409}"/>
                  </a:ext>
                </a:extLst>
              </p:cNvPr>
              <p:cNvGrpSpPr/>
              <p:nvPr/>
            </p:nvGrpSpPr>
            <p:grpSpPr>
              <a:xfrm>
                <a:off x="0" y="-89210"/>
                <a:ext cx="12192001" cy="6947210"/>
                <a:chOff x="0" y="-89210"/>
                <a:chExt cx="12192001" cy="6947210"/>
              </a:xfrm>
            </p:grpSpPr>
            <p:sp>
              <p:nvSpPr>
                <p:cNvPr id="11" name="Rectangle 10">
                  <a:extLst>
                    <a:ext uri="{FF2B5EF4-FFF2-40B4-BE49-F238E27FC236}">
                      <a16:creationId xmlns:a16="http://schemas.microsoft.com/office/drawing/2014/main" id="{844511DD-07D7-FD3B-4431-A51CECB86349}"/>
                    </a:ext>
                  </a:extLst>
                </p:cNvPr>
                <p:cNvSpPr/>
                <p:nvPr/>
              </p:nvSpPr>
              <p:spPr>
                <a:xfrm>
                  <a:off x="0" y="-89210"/>
                  <a:ext cx="1315843" cy="6947210"/>
                </a:xfrm>
                <a:prstGeom prst="rect">
                  <a:avLst/>
                </a:prstGeom>
                <a:solidFill>
                  <a:srgbClr val="E6E7E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LID4096"/>
                </a:p>
              </p:txBody>
            </p:sp>
            <p:pic>
              <p:nvPicPr>
                <p:cNvPr id="12" name="Picture 11">
                  <a:extLst>
                    <a:ext uri="{FF2B5EF4-FFF2-40B4-BE49-F238E27FC236}">
                      <a16:creationId xmlns:a16="http://schemas.microsoft.com/office/drawing/2014/main" id="{F98F6A91-C7ED-2001-806E-701AF729460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0" y="-89210"/>
                  <a:ext cx="12192001" cy="1397620"/>
                </a:xfrm>
                <a:prstGeom prst="rect">
                  <a:avLst/>
                </a:prstGeom>
                <a:solidFill>
                  <a:srgbClr val="E6E7E2"/>
                </a:solidFill>
              </p:spPr>
            </p:pic>
          </p:grp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A12FAE26-1CB0-C93D-65DA-8E61FCA3C923}"/>
                  </a:ext>
                </a:extLst>
              </p:cNvPr>
              <p:cNvSpPr/>
              <p:nvPr/>
            </p:nvSpPr>
            <p:spPr>
              <a:xfrm>
                <a:off x="1219199" y="1231900"/>
                <a:ext cx="96644" cy="5626100"/>
              </a:xfrm>
              <a:prstGeom prst="rect">
                <a:avLst/>
              </a:prstGeom>
              <a:solidFill>
                <a:srgbClr val="FFCA1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187FC4F2-850A-C41E-460A-941C15524798}"/>
                  </a:ext>
                </a:extLst>
              </p:cNvPr>
              <p:cNvSpPr/>
              <p:nvPr/>
            </p:nvSpPr>
            <p:spPr>
              <a:xfrm flipV="1">
                <a:off x="1219198" y="1231898"/>
                <a:ext cx="10972801" cy="60267"/>
              </a:xfrm>
              <a:prstGeom prst="rect">
                <a:avLst/>
              </a:prstGeom>
              <a:solidFill>
                <a:srgbClr val="FFCA1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/>
              </a:p>
            </p:txBody>
          </p:sp>
        </p:grp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73AB036A-A554-CCB8-294C-6E46307F4F0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6469" y="5466327"/>
              <a:ext cx="1273990" cy="1155172"/>
            </a:xfrm>
            <a:prstGeom prst="rect">
              <a:avLst/>
            </a:prstGeom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4A728AAD-E36E-D2A8-A798-CA2A236BEDBA}"/>
              </a:ext>
            </a:extLst>
          </p:cNvPr>
          <p:cNvSpPr txBox="1"/>
          <p:nvPr/>
        </p:nvSpPr>
        <p:spPr>
          <a:xfrm>
            <a:off x="1219198" y="390389"/>
            <a:ext cx="1035710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800" b="1" dirty="0"/>
              <a:t>Johan Edward Swan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D0D3D81-611B-A896-6942-2830D8317E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3171" y="1393208"/>
            <a:ext cx="3760858" cy="491186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C8F8E01-12C1-F53A-46ED-519993EC8FB7}"/>
              </a:ext>
            </a:extLst>
          </p:cNvPr>
          <p:cNvSpPr txBox="1"/>
          <p:nvPr/>
        </p:nvSpPr>
        <p:spPr>
          <a:xfrm>
            <a:off x="5562601" y="1496053"/>
            <a:ext cx="62578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i-FI" altLang="LID4096" dirty="0"/>
              <a:t>- </a:t>
            </a:r>
            <a:r>
              <a:rPr lang="LID4096" altLang="LID4096" dirty="0"/>
              <a:t>Teacher at the Hamina Cadet School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i-FI" altLang="LID4096" dirty="0"/>
              <a:t>- </a:t>
            </a:r>
            <a:r>
              <a:rPr lang="LID4096" altLang="LID4096" dirty="0"/>
              <a:t>Studied shorthand in Leipzig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i-FI" altLang="LID4096" dirty="0"/>
              <a:t>- </a:t>
            </a:r>
            <a:r>
              <a:rPr lang="LID4096" altLang="LID4096" dirty="0"/>
              <a:t>Wrote in the January Committee and at the 1863–64 Diet for the House of Knights and the Nobility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i-FI" altLang="LID4096" dirty="0"/>
              <a:t>- </a:t>
            </a:r>
            <a:r>
              <a:rPr lang="LID4096" altLang="LID4096" dirty="0"/>
              <a:t>Authored the first Finnish shorthand textbook, Lärobok i stenografi, efter Gabelsbergerers system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i-FI" altLang="LID4096" dirty="0"/>
              <a:t>- </a:t>
            </a:r>
            <a:r>
              <a:rPr lang="LID4096" altLang="LID4096" dirty="0"/>
              <a:t>Co‑edit</a:t>
            </a:r>
            <a:r>
              <a:rPr lang="fi-FI" altLang="LID4096" dirty="0" err="1"/>
              <a:t>or</a:t>
            </a:r>
            <a:r>
              <a:rPr lang="fi-FI" altLang="LID4096" dirty="0"/>
              <a:t> of</a:t>
            </a:r>
            <a:r>
              <a:rPr lang="LID4096" altLang="LID4096" dirty="0"/>
              <a:t> the journal Tidning för Stenografi together with August Fabritius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4912ADC-EC74-E5D7-250F-D0E7076E623C}"/>
              </a:ext>
            </a:extLst>
          </p:cNvPr>
          <p:cNvSpPr txBox="1"/>
          <p:nvPr/>
        </p:nvSpPr>
        <p:spPr>
          <a:xfrm>
            <a:off x="1670963" y="6352924"/>
            <a:ext cx="35062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The Finnish Parliament: a section of a picture </a:t>
            </a:r>
            <a:endParaRPr lang="LID4096" sz="1400" dirty="0"/>
          </a:p>
        </p:txBody>
      </p:sp>
    </p:spTree>
    <p:extLst>
      <p:ext uri="{BB962C8B-B14F-4D97-AF65-F5344CB8AC3E}">
        <p14:creationId xmlns:p14="http://schemas.microsoft.com/office/powerpoint/2010/main" val="26638035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4A712B-A1A7-357B-6E3C-8FF4FCFEAB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859D64BE-FFB4-D2F6-EC62-2B82F40A0967}"/>
              </a:ext>
            </a:extLst>
          </p:cNvPr>
          <p:cNvGrpSpPr/>
          <p:nvPr/>
        </p:nvGrpSpPr>
        <p:grpSpPr>
          <a:xfrm>
            <a:off x="-6469" y="-89210"/>
            <a:ext cx="12198470" cy="6947210"/>
            <a:chOff x="-6469" y="-89210"/>
            <a:chExt cx="12198470" cy="6947210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55740C21-788D-280E-5C4E-4A91DE164909}"/>
                </a:ext>
              </a:extLst>
            </p:cNvPr>
            <p:cNvGrpSpPr/>
            <p:nvPr/>
          </p:nvGrpSpPr>
          <p:grpSpPr>
            <a:xfrm>
              <a:off x="0" y="-89210"/>
              <a:ext cx="12192001" cy="6947210"/>
              <a:chOff x="0" y="-89210"/>
              <a:chExt cx="12192001" cy="6947210"/>
            </a:xfrm>
          </p:grpSpPr>
          <p:grpSp>
            <p:nvGrpSpPr>
              <p:cNvPr id="6" name="Group 5">
                <a:extLst>
                  <a:ext uri="{FF2B5EF4-FFF2-40B4-BE49-F238E27FC236}">
                    <a16:creationId xmlns:a16="http://schemas.microsoft.com/office/drawing/2014/main" id="{75213ADB-5BE0-6B35-E5FC-F4F829968E06}"/>
                  </a:ext>
                </a:extLst>
              </p:cNvPr>
              <p:cNvGrpSpPr/>
              <p:nvPr/>
            </p:nvGrpSpPr>
            <p:grpSpPr>
              <a:xfrm>
                <a:off x="0" y="-89210"/>
                <a:ext cx="12192001" cy="6947210"/>
                <a:chOff x="0" y="-89210"/>
                <a:chExt cx="12192001" cy="6947210"/>
              </a:xfrm>
            </p:grpSpPr>
            <p:sp>
              <p:nvSpPr>
                <p:cNvPr id="11" name="Rectangle 10">
                  <a:extLst>
                    <a:ext uri="{FF2B5EF4-FFF2-40B4-BE49-F238E27FC236}">
                      <a16:creationId xmlns:a16="http://schemas.microsoft.com/office/drawing/2014/main" id="{284A6037-5943-B98D-5D88-A083867BA9F5}"/>
                    </a:ext>
                  </a:extLst>
                </p:cNvPr>
                <p:cNvSpPr/>
                <p:nvPr/>
              </p:nvSpPr>
              <p:spPr>
                <a:xfrm>
                  <a:off x="0" y="-89210"/>
                  <a:ext cx="1315843" cy="6947210"/>
                </a:xfrm>
                <a:prstGeom prst="rect">
                  <a:avLst/>
                </a:prstGeom>
                <a:solidFill>
                  <a:srgbClr val="E6E7E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LID4096"/>
                </a:p>
              </p:txBody>
            </p:sp>
            <p:pic>
              <p:nvPicPr>
                <p:cNvPr id="12" name="Picture 11">
                  <a:extLst>
                    <a:ext uri="{FF2B5EF4-FFF2-40B4-BE49-F238E27FC236}">
                      <a16:creationId xmlns:a16="http://schemas.microsoft.com/office/drawing/2014/main" id="{8BB6BD1B-D646-78AE-9C93-0D058E37FC7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0" y="-89210"/>
                  <a:ext cx="12192001" cy="1397620"/>
                </a:xfrm>
                <a:prstGeom prst="rect">
                  <a:avLst/>
                </a:prstGeom>
                <a:solidFill>
                  <a:srgbClr val="E6E7E2"/>
                </a:solidFill>
              </p:spPr>
            </p:pic>
          </p:grp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35CD271D-E89D-62B3-82DF-0577043F3B40}"/>
                  </a:ext>
                </a:extLst>
              </p:cNvPr>
              <p:cNvSpPr/>
              <p:nvPr/>
            </p:nvSpPr>
            <p:spPr>
              <a:xfrm>
                <a:off x="1219199" y="1231900"/>
                <a:ext cx="96644" cy="5626100"/>
              </a:xfrm>
              <a:prstGeom prst="rect">
                <a:avLst/>
              </a:prstGeom>
              <a:solidFill>
                <a:srgbClr val="FFCA1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135FB55A-0A2D-7E0D-9F0F-81ED7858FCA3}"/>
                  </a:ext>
                </a:extLst>
              </p:cNvPr>
              <p:cNvSpPr/>
              <p:nvPr/>
            </p:nvSpPr>
            <p:spPr>
              <a:xfrm flipV="1">
                <a:off x="1219198" y="1231898"/>
                <a:ext cx="10972801" cy="60267"/>
              </a:xfrm>
              <a:prstGeom prst="rect">
                <a:avLst/>
              </a:prstGeom>
              <a:solidFill>
                <a:srgbClr val="FFCA1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/>
              </a:p>
            </p:txBody>
          </p:sp>
        </p:grp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DE6D8EFA-77D4-F3E8-3416-39E18E70384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6469" y="5466327"/>
              <a:ext cx="1273990" cy="1155172"/>
            </a:xfrm>
            <a:prstGeom prst="rect">
              <a:avLst/>
            </a:prstGeom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8CAAB903-3B99-0296-A165-FA17F0C96B23}"/>
              </a:ext>
            </a:extLst>
          </p:cNvPr>
          <p:cNvSpPr txBox="1"/>
          <p:nvPr/>
        </p:nvSpPr>
        <p:spPr>
          <a:xfrm>
            <a:off x="1219198" y="390389"/>
            <a:ext cx="1035710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800" b="1" dirty="0" err="1"/>
              <a:t>Wasilii</a:t>
            </a:r>
            <a:r>
              <a:rPr lang="en-US" sz="2800" b="1" dirty="0"/>
              <a:t> </a:t>
            </a:r>
            <a:r>
              <a:rPr lang="en-US" sz="2800" b="1" dirty="0" err="1"/>
              <a:t>Margunoff</a:t>
            </a:r>
            <a:endParaRPr lang="en-US" sz="280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7AC48E7-9EAB-7B1D-7123-8E57B81BD9FD}"/>
              </a:ext>
            </a:extLst>
          </p:cNvPr>
          <p:cNvSpPr txBox="1"/>
          <p:nvPr/>
        </p:nvSpPr>
        <p:spPr>
          <a:xfrm>
            <a:off x="1670963" y="6352924"/>
            <a:ext cx="35062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The Finnish Parliament: a section of a picture </a:t>
            </a:r>
            <a:endParaRPr lang="LID4096" sz="1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0A00E2-FB47-C2CE-A1CC-0EF7D609D2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8716" y="1393207"/>
            <a:ext cx="3553959" cy="48749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96C87CC-6D87-AA97-6C82-40649A18EF5E}"/>
              </a:ext>
            </a:extLst>
          </p:cNvPr>
          <p:cNvSpPr txBox="1"/>
          <p:nvPr/>
        </p:nvSpPr>
        <p:spPr>
          <a:xfrm>
            <a:off x="5461001" y="1496053"/>
            <a:ext cx="635941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dirty="0"/>
              <a:t>Lawyer (</a:t>
            </a:r>
            <a:r>
              <a:rPr lang="en-US" dirty="0" err="1"/>
              <a:t>varatuomari</a:t>
            </a:r>
            <a:r>
              <a:rPr lang="en-US" dirty="0"/>
              <a:t>)</a:t>
            </a:r>
          </a:p>
          <a:p>
            <a:pPr marL="285750" indent="-285750">
              <a:buFontTx/>
              <a:buChar char="-"/>
            </a:pPr>
            <a:r>
              <a:rPr lang="en-US" dirty="0"/>
              <a:t>copyist at the Senate Chancery</a:t>
            </a:r>
          </a:p>
          <a:p>
            <a:pPr marL="285750" indent="-285750">
              <a:buFontTx/>
              <a:buChar char="-"/>
            </a:pPr>
            <a:r>
              <a:rPr lang="en-US" dirty="0"/>
              <a:t>Wrote in the January Committee; did not write at the 1863–64 Diet, but did write for the Burgher Estate in 1867</a:t>
            </a:r>
          </a:p>
          <a:p>
            <a:pPr marL="285750" indent="-285750">
              <a:buFontTx/>
              <a:buChar char="-"/>
            </a:pPr>
            <a:r>
              <a:rPr lang="en-US" dirty="0"/>
              <a:t>Later Head of Office at the Railway Administration, Chief Commissioner of the General Revision Court, and Director‑General</a:t>
            </a:r>
          </a:p>
          <a:p>
            <a:pPr marL="285750" indent="-285750">
              <a:buFontTx/>
              <a:buChar char="-"/>
            </a:pPr>
            <a:r>
              <a:rPr lang="en-US" dirty="0" err="1"/>
              <a:t>Councillor</a:t>
            </a:r>
            <a:r>
              <a:rPr lang="en-US" dirty="0"/>
              <a:t> of State</a:t>
            </a:r>
          </a:p>
          <a:p>
            <a:pPr marL="285750" indent="-285750">
              <a:buFontTx/>
              <a:buChar char="-"/>
            </a:pPr>
            <a:r>
              <a:rPr lang="en-US" dirty="0"/>
              <a:t>A fund at the University of Helsinki bears his name</a:t>
            </a:r>
          </a:p>
        </p:txBody>
      </p:sp>
    </p:spTree>
    <p:extLst>
      <p:ext uri="{BB962C8B-B14F-4D97-AF65-F5344CB8AC3E}">
        <p14:creationId xmlns:p14="http://schemas.microsoft.com/office/powerpoint/2010/main" val="6379990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DF0CE2-E994-FC47-43BA-5D4A57D4EA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AED918E-8444-C8B4-766B-46E0411D4D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1104" y="1393208"/>
            <a:ext cx="3514552" cy="4936720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A0FCE076-5103-64FE-FBD0-0D30A45AC739}"/>
              </a:ext>
            </a:extLst>
          </p:cNvPr>
          <p:cNvGrpSpPr/>
          <p:nvPr/>
        </p:nvGrpSpPr>
        <p:grpSpPr>
          <a:xfrm>
            <a:off x="-6469" y="-89210"/>
            <a:ext cx="12198470" cy="6947210"/>
            <a:chOff x="-6469" y="-89210"/>
            <a:chExt cx="12198470" cy="6947210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284302A7-6876-1F03-E68E-66A41D7E58B1}"/>
                </a:ext>
              </a:extLst>
            </p:cNvPr>
            <p:cNvGrpSpPr/>
            <p:nvPr/>
          </p:nvGrpSpPr>
          <p:grpSpPr>
            <a:xfrm>
              <a:off x="0" y="-89210"/>
              <a:ext cx="12192001" cy="6947210"/>
              <a:chOff x="0" y="-89210"/>
              <a:chExt cx="12192001" cy="6947210"/>
            </a:xfrm>
          </p:grpSpPr>
          <p:grpSp>
            <p:nvGrpSpPr>
              <p:cNvPr id="6" name="Group 5">
                <a:extLst>
                  <a:ext uri="{FF2B5EF4-FFF2-40B4-BE49-F238E27FC236}">
                    <a16:creationId xmlns:a16="http://schemas.microsoft.com/office/drawing/2014/main" id="{5C43ECD0-7440-6725-0BAE-46075B887567}"/>
                  </a:ext>
                </a:extLst>
              </p:cNvPr>
              <p:cNvGrpSpPr/>
              <p:nvPr/>
            </p:nvGrpSpPr>
            <p:grpSpPr>
              <a:xfrm>
                <a:off x="0" y="-89210"/>
                <a:ext cx="12192001" cy="6947210"/>
                <a:chOff x="0" y="-89210"/>
                <a:chExt cx="12192001" cy="6947210"/>
              </a:xfrm>
            </p:grpSpPr>
            <p:sp>
              <p:nvSpPr>
                <p:cNvPr id="11" name="Rectangle 10">
                  <a:extLst>
                    <a:ext uri="{FF2B5EF4-FFF2-40B4-BE49-F238E27FC236}">
                      <a16:creationId xmlns:a16="http://schemas.microsoft.com/office/drawing/2014/main" id="{3F5982DB-19CE-0D11-3DAF-E5AB24033EE3}"/>
                    </a:ext>
                  </a:extLst>
                </p:cNvPr>
                <p:cNvSpPr/>
                <p:nvPr/>
              </p:nvSpPr>
              <p:spPr>
                <a:xfrm>
                  <a:off x="0" y="-89210"/>
                  <a:ext cx="1315843" cy="6947210"/>
                </a:xfrm>
                <a:prstGeom prst="rect">
                  <a:avLst/>
                </a:prstGeom>
                <a:solidFill>
                  <a:srgbClr val="E6E7E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LID4096"/>
                </a:p>
              </p:txBody>
            </p:sp>
            <p:pic>
              <p:nvPicPr>
                <p:cNvPr id="12" name="Picture 11">
                  <a:extLst>
                    <a:ext uri="{FF2B5EF4-FFF2-40B4-BE49-F238E27FC236}">
                      <a16:creationId xmlns:a16="http://schemas.microsoft.com/office/drawing/2014/main" id="{4C8FCE91-86B6-BC79-1820-CF77A0F1D8E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0" y="-89210"/>
                  <a:ext cx="12192001" cy="1397620"/>
                </a:xfrm>
                <a:prstGeom prst="rect">
                  <a:avLst/>
                </a:prstGeom>
                <a:solidFill>
                  <a:srgbClr val="E6E7E2"/>
                </a:solidFill>
              </p:spPr>
            </p:pic>
          </p:grp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9F8C01C1-5241-9C9A-6D3A-415C578E43DC}"/>
                  </a:ext>
                </a:extLst>
              </p:cNvPr>
              <p:cNvSpPr/>
              <p:nvPr/>
            </p:nvSpPr>
            <p:spPr>
              <a:xfrm>
                <a:off x="1219199" y="1231900"/>
                <a:ext cx="96644" cy="5626100"/>
              </a:xfrm>
              <a:prstGeom prst="rect">
                <a:avLst/>
              </a:prstGeom>
              <a:solidFill>
                <a:srgbClr val="FFCA1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4B76E2A3-4658-E1F3-B0DE-10A47E543A91}"/>
                  </a:ext>
                </a:extLst>
              </p:cNvPr>
              <p:cNvSpPr/>
              <p:nvPr/>
            </p:nvSpPr>
            <p:spPr>
              <a:xfrm flipV="1">
                <a:off x="1219198" y="1231898"/>
                <a:ext cx="10972801" cy="60267"/>
              </a:xfrm>
              <a:prstGeom prst="rect">
                <a:avLst/>
              </a:prstGeom>
              <a:solidFill>
                <a:srgbClr val="FFCA1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/>
              </a:p>
            </p:txBody>
          </p:sp>
        </p:grp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CEA873AA-4CAB-1057-53F6-9FB4EEC2C99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6469" y="5466327"/>
              <a:ext cx="1273990" cy="1155172"/>
            </a:xfrm>
            <a:prstGeom prst="rect">
              <a:avLst/>
            </a:prstGeom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E63EA5C4-0444-C514-EDB6-E2CC5622CE3F}"/>
              </a:ext>
            </a:extLst>
          </p:cNvPr>
          <p:cNvSpPr txBox="1"/>
          <p:nvPr/>
        </p:nvSpPr>
        <p:spPr>
          <a:xfrm>
            <a:off x="1219198" y="390389"/>
            <a:ext cx="1035710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800" b="1" dirty="0"/>
              <a:t>Svante </a:t>
            </a:r>
            <a:r>
              <a:rPr lang="en-US" sz="2800" b="1" dirty="0" err="1"/>
              <a:t>Dalström</a:t>
            </a:r>
            <a:endParaRPr lang="en-US" sz="280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BB45097-775D-AA35-E215-29B0750A92A7}"/>
              </a:ext>
            </a:extLst>
          </p:cNvPr>
          <p:cNvSpPr txBox="1"/>
          <p:nvPr/>
        </p:nvSpPr>
        <p:spPr>
          <a:xfrm>
            <a:off x="1670963" y="6352924"/>
            <a:ext cx="35062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The Finnish Parliament: a section of a picture </a:t>
            </a:r>
            <a:endParaRPr lang="LID4096" sz="14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19A765A-3FFC-7CBA-F2DB-EA1B92F043F9}"/>
              </a:ext>
            </a:extLst>
          </p:cNvPr>
          <p:cNvSpPr txBox="1"/>
          <p:nvPr/>
        </p:nvSpPr>
        <p:spPr>
          <a:xfrm>
            <a:off x="5393267" y="1496053"/>
            <a:ext cx="642714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dirty="0"/>
              <a:t>Master of Laws trained on the bench, notary of the District Court and the Bank of Finland</a:t>
            </a:r>
          </a:p>
          <a:p>
            <a:pPr marL="285750" indent="-285750">
              <a:buFontTx/>
              <a:buChar char="-"/>
            </a:pPr>
            <a:r>
              <a:rPr lang="en-US" dirty="0"/>
              <a:t>Wrote in the January Committee and at the Diets of 1863–64, 1867 and 1872</a:t>
            </a:r>
          </a:p>
          <a:p>
            <a:pPr marL="285750" indent="-285750">
              <a:buFontTx/>
              <a:buChar char="-"/>
            </a:pPr>
            <a:r>
              <a:rPr lang="en-US" dirty="0"/>
              <a:t>Also served as notary of the Burgher Estate</a:t>
            </a:r>
          </a:p>
          <a:p>
            <a:pPr marL="285750" indent="-285750">
              <a:buFontTx/>
              <a:buChar char="-"/>
            </a:pPr>
            <a:r>
              <a:rPr lang="en-US" dirty="0"/>
              <a:t>Secretary of the Board of Customs</a:t>
            </a:r>
          </a:p>
          <a:p>
            <a:pPr marL="285750" indent="-285750">
              <a:buFontTx/>
              <a:buChar char="-"/>
            </a:pPr>
            <a:r>
              <a:rPr lang="en-US" dirty="0"/>
              <a:t>City councilor</a:t>
            </a:r>
          </a:p>
          <a:p>
            <a:pPr marL="285750" indent="-285750">
              <a:buFontTx/>
              <a:buChar char="-"/>
            </a:pPr>
            <a:r>
              <a:rPr lang="en-US" dirty="0"/>
              <a:t>Appointed Director of the State Treasury in 1875</a:t>
            </a:r>
          </a:p>
        </p:txBody>
      </p:sp>
    </p:spTree>
    <p:extLst>
      <p:ext uri="{BB962C8B-B14F-4D97-AF65-F5344CB8AC3E}">
        <p14:creationId xmlns:p14="http://schemas.microsoft.com/office/powerpoint/2010/main" val="19098162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356086-8C9C-649F-1790-E339046926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8AB2FD9A-1B8B-2DA4-24E3-FFD4FD49380E}"/>
              </a:ext>
            </a:extLst>
          </p:cNvPr>
          <p:cNvGrpSpPr/>
          <p:nvPr/>
        </p:nvGrpSpPr>
        <p:grpSpPr>
          <a:xfrm>
            <a:off x="-6469" y="-89210"/>
            <a:ext cx="12198470" cy="6947210"/>
            <a:chOff x="-6469" y="-89210"/>
            <a:chExt cx="12198470" cy="6947210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10E47595-90B9-B1FE-9436-F199A6BF20FC}"/>
                </a:ext>
              </a:extLst>
            </p:cNvPr>
            <p:cNvGrpSpPr/>
            <p:nvPr/>
          </p:nvGrpSpPr>
          <p:grpSpPr>
            <a:xfrm>
              <a:off x="0" y="-89210"/>
              <a:ext cx="12192001" cy="6947210"/>
              <a:chOff x="0" y="-89210"/>
              <a:chExt cx="12192001" cy="6947210"/>
            </a:xfrm>
          </p:grpSpPr>
          <p:grpSp>
            <p:nvGrpSpPr>
              <p:cNvPr id="6" name="Group 5">
                <a:extLst>
                  <a:ext uri="{FF2B5EF4-FFF2-40B4-BE49-F238E27FC236}">
                    <a16:creationId xmlns:a16="http://schemas.microsoft.com/office/drawing/2014/main" id="{87CCC7AC-7140-C84E-3BED-93A883EE3F52}"/>
                  </a:ext>
                </a:extLst>
              </p:cNvPr>
              <p:cNvGrpSpPr/>
              <p:nvPr/>
            </p:nvGrpSpPr>
            <p:grpSpPr>
              <a:xfrm>
                <a:off x="0" y="-89210"/>
                <a:ext cx="12192001" cy="6947210"/>
                <a:chOff x="0" y="-89210"/>
                <a:chExt cx="12192001" cy="6947210"/>
              </a:xfrm>
            </p:grpSpPr>
            <p:sp>
              <p:nvSpPr>
                <p:cNvPr id="11" name="Rectangle 10">
                  <a:extLst>
                    <a:ext uri="{FF2B5EF4-FFF2-40B4-BE49-F238E27FC236}">
                      <a16:creationId xmlns:a16="http://schemas.microsoft.com/office/drawing/2014/main" id="{A8A98656-DDDF-C2FD-27A1-21ADD8FE6C4E}"/>
                    </a:ext>
                  </a:extLst>
                </p:cNvPr>
                <p:cNvSpPr/>
                <p:nvPr/>
              </p:nvSpPr>
              <p:spPr>
                <a:xfrm>
                  <a:off x="0" y="-89210"/>
                  <a:ext cx="1315843" cy="6947210"/>
                </a:xfrm>
                <a:prstGeom prst="rect">
                  <a:avLst/>
                </a:prstGeom>
                <a:solidFill>
                  <a:srgbClr val="E6E7E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LID4096"/>
                </a:p>
              </p:txBody>
            </p:sp>
            <p:pic>
              <p:nvPicPr>
                <p:cNvPr id="12" name="Picture 11">
                  <a:extLst>
                    <a:ext uri="{FF2B5EF4-FFF2-40B4-BE49-F238E27FC236}">
                      <a16:creationId xmlns:a16="http://schemas.microsoft.com/office/drawing/2014/main" id="{B59204CE-D072-2FFE-C982-3566C83ED58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0" y="-89210"/>
                  <a:ext cx="12192001" cy="1397620"/>
                </a:xfrm>
                <a:prstGeom prst="rect">
                  <a:avLst/>
                </a:prstGeom>
                <a:solidFill>
                  <a:srgbClr val="E6E7E2"/>
                </a:solidFill>
              </p:spPr>
            </p:pic>
          </p:grp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1965D8EC-34B9-52A3-9309-4A4DE932E857}"/>
                  </a:ext>
                </a:extLst>
              </p:cNvPr>
              <p:cNvSpPr/>
              <p:nvPr/>
            </p:nvSpPr>
            <p:spPr>
              <a:xfrm>
                <a:off x="1219199" y="1231900"/>
                <a:ext cx="96644" cy="5626100"/>
              </a:xfrm>
              <a:prstGeom prst="rect">
                <a:avLst/>
              </a:prstGeom>
              <a:solidFill>
                <a:srgbClr val="FFCA1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B5BFD914-B204-073F-3961-F1E8AA23AC7D}"/>
                  </a:ext>
                </a:extLst>
              </p:cNvPr>
              <p:cNvSpPr/>
              <p:nvPr/>
            </p:nvSpPr>
            <p:spPr>
              <a:xfrm flipV="1">
                <a:off x="1219198" y="1231898"/>
                <a:ext cx="10972801" cy="60267"/>
              </a:xfrm>
              <a:prstGeom prst="rect">
                <a:avLst/>
              </a:prstGeom>
              <a:solidFill>
                <a:srgbClr val="FFCA1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/>
              </a:p>
            </p:txBody>
          </p:sp>
        </p:grp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96B7E8B0-55D5-6076-1A66-4A7C379A790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6469" y="5466327"/>
              <a:ext cx="1273990" cy="1155172"/>
            </a:xfrm>
            <a:prstGeom prst="rect">
              <a:avLst/>
            </a:prstGeom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5C0731D9-F2CA-008F-16FE-445DF54B1CE6}"/>
              </a:ext>
            </a:extLst>
          </p:cNvPr>
          <p:cNvSpPr txBox="1"/>
          <p:nvPr/>
        </p:nvSpPr>
        <p:spPr>
          <a:xfrm>
            <a:off x="1219198" y="390389"/>
            <a:ext cx="1035710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800" b="1" dirty="0"/>
              <a:t>Karl Albrecht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84E18CE-D5C3-5493-1DF0-0CF52C960667}"/>
              </a:ext>
            </a:extLst>
          </p:cNvPr>
          <p:cNvSpPr txBox="1"/>
          <p:nvPr/>
        </p:nvSpPr>
        <p:spPr>
          <a:xfrm>
            <a:off x="1670963" y="6352924"/>
            <a:ext cx="35062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The Finnish Parliament: a section of a picture </a:t>
            </a:r>
            <a:endParaRPr lang="LID4096" sz="1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97C485A-109D-CEBC-703A-3053A2753C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8716" y="1393207"/>
            <a:ext cx="3553959" cy="48749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A6B68BB-E3A9-1AE9-29DB-59662F46B8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11104" y="1393208"/>
            <a:ext cx="3514552" cy="493672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C91BFC4-0435-FE3A-5B27-39C36CC435D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90660" y="1393208"/>
            <a:ext cx="3555065" cy="4787726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B9E9B205-2418-25EA-9511-6D048817EFA2}"/>
              </a:ext>
            </a:extLst>
          </p:cNvPr>
          <p:cNvSpPr txBox="1"/>
          <p:nvPr/>
        </p:nvSpPr>
        <p:spPr>
          <a:xfrm>
            <a:off x="5733288" y="1586429"/>
            <a:ext cx="59666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dirty="0"/>
              <a:t>Shorthand writer for the German National Assemblies</a:t>
            </a:r>
          </a:p>
          <a:p>
            <a:pPr marL="285750" indent="-285750">
              <a:buFontTx/>
              <a:buChar char="-"/>
            </a:pPr>
            <a:r>
              <a:rPr lang="en-US" dirty="0"/>
              <a:t>Teacher at the Leipzig Institute of Shorthand</a:t>
            </a:r>
          </a:p>
          <a:p>
            <a:pPr marL="285750" indent="-285750">
              <a:buFontTx/>
              <a:buChar char="-"/>
            </a:pPr>
            <a:r>
              <a:rPr lang="en-US" dirty="0"/>
              <a:t>Taught shorthand to the Finns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020260D-AA80-FD9B-2303-A6F76068E84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0576" y="2672758"/>
            <a:ext cx="4467691" cy="3366685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62D81569-9DB9-C595-286C-06ECA0D29731}"/>
              </a:ext>
            </a:extLst>
          </p:cNvPr>
          <p:cNvSpPr txBox="1"/>
          <p:nvPr/>
        </p:nvSpPr>
        <p:spPr>
          <a:xfrm>
            <a:off x="6639859" y="6220585"/>
            <a:ext cx="45230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Frankfurter Nationalversammlung in der Paulskirche, 1848. </a:t>
            </a:r>
          </a:p>
          <a:p>
            <a:r>
              <a:rPr lang="de-DE" sz="1400" dirty="0"/>
              <a:t>Deutsche Nationalbibliothek, Bildarchiv.</a:t>
            </a:r>
            <a:endParaRPr lang="LID4096" sz="1400" dirty="0"/>
          </a:p>
        </p:txBody>
      </p:sp>
    </p:spTree>
    <p:extLst>
      <p:ext uri="{BB962C8B-B14F-4D97-AF65-F5344CB8AC3E}">
        <p14:creationId xmlns:p14="http://schemas.microsoft.com/office/powerpoint/2010/main" val="34591799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F1E497-10E1-6753-4DB5-E6AE0AB154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4129BC46-B770-2241-BB40-0A49ECC7BD76}"/>
              </a:ext>
            </a:extLst>
          </p:cNvPr>
          <p:cNvSpPr/>
          <p:nvPr/>
        </p:nvSpPr>
        <p:spPr>
          <a:xfrm>
            <a:off x="0" y="-89210"/>
            <a:ext cx="1315843" cy="6947210"/>
          </a:xfrm>
          <a:prstGeom prst="rect">
            <a:avLst/>
          </a:prstGeom>
          <a:solidFill>
            <a:srgbClr val="E6E7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6648A209-4973-ABB6-6F48-5B8AFDF6EDE3}"/>
              </a:ext>
            </a:extLst>
          </p:cNvPr>
          <p:cNvGrpSpPr/>
          <p:nvPr/>
        </p:nvGrpSpPr>
        <p:grpSpPr>
          <a:xfrm>
            <a:off x="-6469" y="-89210"/>
            <a:ext cx="12198470" cy="6947210"/>
            <a:chOff x="-6469" y="-89210"/>
            <a:chExt cx="12198470" cy="6947210"/>
          </a:xfrm>
        </p:grpSpPr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8F9FC3B3-5A80-490D-67F9-B65342B68FB1}"/>
                </a:ext>
              </a:extLst>
            </p:cNvPr>
            <p:cNvGrpSpPr/>
            <p:nvPr/>
          </p:nvGrpSpPr>
          <p:grpSpPr>
            <a:xfrm>
              <a:off x="0" y="-89210"/>
              <a:ext cx="12192001" cy="6947210"/>
              <a:chOff x="0" y="-89210"/>
              <a:chExt cx="12192001" cy="6947210"/>
            </a:xfrm>
          </p:grpSpPr>
          <p:grpSp>
            <p:nvGrpSpPr>
              <p:cNvPr id="35" name="Group 34">
                <a:extLst>
                  <a:ext uri="{FF2B5EF4-FFF2-40B4-BE49-F238E27FC236}">
                    <a16:creationId xmlns:a16="http://schemas.microsoft.com/office/drawing/2014/main" id="{1F6BA67E-C959-E402-C90B-BDBFB33E61F6}"/>
                  </a:ext>
                </a:extLst>
              </p:cNvPr>
              <p:cNvGrpSpPr/>
              <p:nvPr/>
            </p:nvGrpSpPr>
            <p:grpSpPr>
              <a:xfrm>
                <a:off x="0" y="-89210"/>
                <a:ext cx="12192001" cy="6947210"/>
                <a:chOff x="0" y="-89210"/>
                <a:chExt cx="12192001" cy="6947210"/>
              </a:xfrm>
            </p:grpSpPr>
            <p:sp>
              <p:nvSpPr>
                <p:cNvPr id="38" name="Rectangle 37">
                  <a:extLst>
                    <a:ext uri="{FF2B5EF4-FFF2-40B4-BE49-F238E27FC236}">
                      <a16:creationId xmlns:a16="http://schemas.microsoft.com/office/drawing/2014/main" id="{48130063-7FDB-23D5-1AA5-A05F05B93D8A}"/>
                    </a:ext>
                  </a:extLst>
                </p:cNvPr>
                <p:cNvSpPr/>
                <p:nvPr/>
              </p:nvSpPr>
              <p:spPr>
                <a:xfrm>
                  <a:off x="0" y="-89210"/>
                  <a:ext cx="1315843" cy="6947210"/>
                </a:xfrm>
                <a:prstGeom prst="rect">
                  <a:avLst/>
                </a:prstGeom>
                <a:solidFill>
                  <a:srgbClr val="E6E7E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LID4096"/>
                </a:p>
              </p:txBody>
            </p:sp>
            <p:pic>
              <p:nvPicPr>
                <p:cNvPr id="39" name="Picture 38">
                  <a:extLst>
                    <a:ext uri="{FF2B5EF4-FFF2-40B4-BE49-F238E27FC236}">
                      <a16:creationId xmlns:a16="http://schemas.microsoft.com/office/drawing/2014/main" id="{98162F73-3982-C64A-168F-A0CFAF51D55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0" y="-89210"/>
                  <a:ext cx="12192001" cy="1397620"/>
                </a:xfrm>
                <a:prstGeom prst="rect">
                  <a:avLst/>
                </a:prstGeom>
                <a:solidFill>
                  <a:srgbClr val="E6E7E2"/>
                </a:solidFill>
              </p:spPr>
            </p:pic>
          </p:grpSp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BBD1FA25-DFAF-8733-77A9-599BD6D47D9D}"/>
                  </a:ext>
                </a:extLst>
              </p:cNvPr>
              <p:cNvSpPr/>
              <p:nvPr/>
            </p:nvSpPr>
            <p:spPr>
              <a:xfrm>
                <a:off x="1219199" y="1231900"/>
                <a:ext cx="96644" cy="5626100"/>
              </a:xfrm>
              <a:prstGeom prst="rect">
                <a:avLst/>
              </a:prstGeom>
              <a:solidFill>
                <a:srgbClr val="FFCA1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/>
              </a:p>
            </p:txBody>
          </p:sp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E675AECE-7380-AF96-9AB4-4CC4215107D0}"/>
                  </a:ext>
                </a:extLst>
              </p:cNvPr>
              <p:cNvSpPr/>
              <p:nvPr/>
            </p:nvSpPr>
            <p:spPr>
              <a:xfrm flipV="1">
                <a:off x="1219198" y="1231898"/>
                <a:ext cx="10972801" cy="60267"/>
              </a:xfrm>
              <a:prstGeom prst="rect">
                <a:avLst/>
              </a:prstGeom>
              <a:solidFill>
                <a:srgbClr val="FFCA1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/>
              </a:p>
            </p:txBody>
          </p:sp>
        </p:grpSp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91853259-0658-2E75-A0E3-A4D9D3E3EA1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6469" y="5466327"/>
              <a:ext cx="1273990" cy="1155172"/>
            </a:xfrm>
            <a:prstGeom prst="rect">
              <a:avLst/>
            </a:prstGeom>
          </p:spPr>
        </p:pic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E9DA31DD-B140-E947-DBE9-1D755F28D720}"/>
              </a:ext>
            </a:extLst>
          </p:cNvPr>
          <p:cNvSpPr txBox="1"/>
          <p:nvPr/>
        </p:nvSpPr>
        <p:spPr>
          <a:xfrm>
            <a:off x="1219198" y="390389"/>
            <a:ext cx="1035710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800" b="1" dirty="0"/>
              <a:t>Status of Finnish language increased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CBB7351-534E-66BF-A232-2481535750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3313" y="1417958"/>
            <a:ext cx="3386240" cy="48988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DE05EE-7D8B-E55D-ED0D-05896BEDD850}"/>
              </a:ext>
            </a:extLst>
          </p:cNvPr>
          <p:cNvSpPr txBox="1"/>
          <p:nvPr/>
        </p:nvSpPr>
        <p:spPr>
          <a:xfrm>
            <a:off x="5393267" y="1496053"/>
            <a:ext cx="642714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b="1" dirty="0"/>
              <a:t>1812: </a:t>
            </a:r>
            <a:r>
              <a:rPr lang="en-US" dirty="0"/>
              <a:t>the administrative center moved to Helsinki</a:t>
            </a:r>
          </a:p>
          <a:p>
            <a:pPr marL="285750" indent="-285750">
              <a:buFontTx/>
              <a:buChar char="-"/>
            </a:pPr>
            <a:r>
              <a:rPr lang="en-US" b="1" dirty="0"/>
              <a:t>1856:</a:t>
            </a:r>
            <a:r>
              <a:rPr lang="en-US" dirty="0"/>
              <a:t> those seeking official posts in Finnish‑speaking regions were required to demonstrate oral proficiency in Finnish</a:t>
            </a:r>
          </a:p>
          <a:p>
            <a:pPr marL="285750" indent="-285750">
              <a:buFontTx/>
              <a:buChar char="-"/>
            </a:pPr>
            <a:r>
              <a:rPr lang="en-US" b="1" dirty="0"/>
              <a:t>1858:</a:t>
            </a:r>
            <a:r>
              <a:rPr lang="en-US" dirty="0"/>
              <a:t> minutes of church meetings and parish meetings had to be written in Finnish in rural parishes where Finnish was used in church services, </a:t>
            </a:r>
          </a:p>
          <a:p>
            <a:pPr marL="285750" indent="-285750">
              <a:buFontTx/>
              <a:buChar char="-"/>
            </a:pPr>
            <a:r>
              <a:rPr lang="en-US" b="1" dirty="0"/>
              <a:t>1863:</a:t>
            </a:r>
            <a:r>
              <a:rPr lang="en-US" dirty="0"/>
              <a:t> state bodies and institutions were required by 1883 to be able to produce Finnish‑language documents themselves</a:t>
            </a:r>
          </a:p>
          <a:p>
            <a:pPr marL="285750" indent="-285750">
              <a:buFontTx/>
              <a:buChar char="-"/>
            </a:pPr>
            <a:r>
              <a:rPr lang="en-US" b="1" dirty="0">
                <a:solidFill>
                  <a:srgbClr val="FF0000"/>
                </a:solidFill>
              </a:rPr>
              <a:t>1863:</a:t>
            </a:r>
            <a:r>
              <a:rPr lang="en-US" dirty="0">
                <a:solidFill>
                  <a:srgbClr val="FF0000"/>
                </a:solidFill>
              </a:rPr>
              <a:t> the minutes of the estates had to be published in both Finnish and Swedish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5FBD9E9-3F94-A98E-AAD3-D97C9EE55EF8}"/>
              </a:ext>
            </a:extLst>
          </p:cNvPr>
          <p:cNvSpPr txBox="1"/>
          <p:nvPr/>
        </p:nvSpPr>
        <p:spPr>
          <a:xfrm>
            <a:off x="2147902" y="5540589"/>
            <a:ext cx="12012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sz="2000" dirty="0">
                <a:solidFill>
                  <a:srgbClr val="FF0000"/>
                </a:solidFill>
              </a:rPr>
              <a:t>Turku</a:t>
            </a:r>
            <a:endParaRPr lang="LID4096" dirty="0">
              <a:solidFill>
                <a:srgbClr val="FF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F0C905A-045E-7186-7571-8F58EEABAD4D}"/>
              </a:ext>
            </a:extLst>
          </p:cNvPr>
          <p:cNvSpPr txBox="1"/>
          <p:nvPr/>
        </p:nvSpPr>
        <p:spPr>
          <a:xfrm>
            <a:off x="3036839" y="5583788"/>
            <a:ext cx="12012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sz="2000" dirty="0">
                <a:solidFill>
                  <a:srgbClr val="FF0000"/>
                </a:solidFill>
              </a:rPr>
              <a:t>Helsinki</a:t>
            </a:r>
            <a:endParaRPr lang="LID4096" dirty="0">
              <a:solidFill>
                <a:srgbClr val="FF0000"/>
              </a:solidFill>
            </a:endParaRP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1756D670-F557-8DFA-550A-F1D6E4A6B2AA}"/>
              </a:ext>
            </a:extLst>
          </p:cNvPr>
          <p:cNvCxnSpPr>
            <a:cxnSpLocks/>
          </p:cNvCxnSpPr>
          <p:nvPr/>
        </p:nvCxnSpPr>
        <p:spPr>
          <a:xfrm>
            <a:off x="2621666" y="5894408"/>
            <a:ext cx="636607" cy="86522"/>
          </a:xfrm>
          <a:prstGeom prst="straightConnector1">
            <a:avLst/>
          </a:prstGeom>
          <a:ln w="28575">
            <a:solidFill>
              <a:srgbClr val="FF0000"/>
            </a:solidFill>
            <a:headEnd type="none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35DB9CEF-7C44-2399-B2E8-8D4912CD4A2D}"/>
              </a:ext>
            </a:extLst>
          </p:cNvPr>
          <p:cNvSpPr txBox="1"/>
          <p:nvPr/>
        </p:nvSpPr>
        <p:spPr>
          <a:xfrm>
            <a:off x="3767220" y="5273034"/>
            <a:ext cx="11723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i-FI" sz="2000" dirty="0">
                <a:solidFill>
                  <a:schemeClr val="accent1"/>
                </a:solidFill>
              </a:rPr>
              <a:t>St </a:t>
            </a:r>
            <a:r>
              <a:rPr lang="fi-FI" sz="2000" dirty="0" err="1">
                <a:solidFill>
                  <a:schemeClr val="accent1"/>
                </a:solidFill>
              </a:rPr>
              <a:t>Peters</a:t>
            </a:r>
            <a:r>
              <a:rPr lang="fi-FI" sz="2000" dirty="0">
                <a:solidFill>
                  <a:schemeClr val="accent1"/>
                </a:solidFill>
              </a:rPr>
              <a:t>-</a:t>
            </a:r>
          </a:p>
          <a:p>
            <a:pPr algn="ctr"/>
            <a:r>
              <a:rPr lang="fi-FI" sz="2000" dirty="0" err="1">
                <a:solidFill>
                  <a:schemeClr val="accent1"/>
                </a:solidFill>
              </a:rPr>
              <a:t>burg</a:t>
            </a:r>
            <a:endParaRPr lang="LID4096" dirty="0">
              <a:solidFill>
                <a:schemeClr val="accent1"/>
              </a:solidFill>
            </a:endParaRP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9C3489F6-BBD3-3127-A641-2250DAC378DE}"/>
              </a:ext>
            </a:extLst>
          </p:cNvPr>
          <p:cNvCxnSpPr>
            <a:cxnSpLocks/>
          </p:cNvCxnSpPr>
          <p:nvPr/>
        </p:nvCxnSpPr>
        <p:spPr>
          <a:xfrm>
            <a:off x="3316147" y="5980930"/>
            <a:ext cx="1002183" cy="0"/>
          </a:xfrm>
          <a:prstGeom prst="straightConnector1">
            <a:avLst/>
          </a:prstGeom>
          <a:ln w="34925">
            <a:solidFill>
              <a:schemeClr val="accent1"/>
            </a:solidFill>
            <a:prstDash val="sysDot"/>
            <a:headEnd type="none"/>
            <a:tailEnd type="non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D0CAFF80-AF34-954B-815C-FD74510DF351}"/>
              </a:ext>
            </a:extLst>
          </p:cNvPr>
          <p:cNvSpPr txBox="1"/>
          <p:nvPr/>
        </p:nvSpPr>
        <p:spPr>
          <a:xfrm>
            <a:off x="1670963" y="6352924"/>
            <a:ext cx="26888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err="1"/>
              <a:t>Gyldén</a:t>
            </a:r>
            <a:r>
              <a:rPr lang="en-GB" sz="1400" dirty="0"/>
              <a:t>, C. W.: Karta </a:t>
            </a:r>
            <a:r>
              <a:rPr lang="en-GB" sz="1400" dirty="0" err="1"/>
              <a:t>öfver</a:t>
            </a:r>
            <a:r>
              <a:rPr lang="en-GB" sz="1400" dirty="0"/>
              <a:t> Finland</a:t>
            </a:r>
            <a:endParaRPr lang="LID4096" sz="1400" dirty="0"/>
          </a:p>
        </p:txBody>
      </p:sp>
    </p:spTree>
    <p:extLst>
      <p:ext uri="{BB962C8B-B14F-4D97-AF65-F5344CB8AC3E}">
        <p14:creationId xmlns:p14="http://schemas.microsoft.com/office/powerpoint/2010/main" val="24216478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37A6FD-919F-FF92-B81B-9CFEF21672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3D22B758-92D2-2278-C230-8462E6DA3522}"/>
              </a:ext>
            </a:extLst>
          </p:cNvPr>
          <p:cNvGrpSpPr/>
          <p:nvPr/>
        </p:nvGrpSpPr>
        <p:grpSpPr>
          <a:xfrm>
            <a:off x="-6469" y="-89210"/>
            <a:ext cx="12198470" cy="6947210"/>
            <a:chOff x="-6469" y="-89210"/>
            <a:chExt cx="12198470" cy="6947210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BEB45981-AE30-FADA-748E-380EF763855D}"/>
                </a:ext>
              </a:extLst>
            </p:cNvPr>
            <p:cNvGrpSpPr/>
            <p:nvPr/>
          </p:nvGrpSpPr>
          <p:grpSpPr>
            <a:xfrm>
              <a:off x="0" y="-89210"/>
              <a:ext cx="12192001" cy="6947210"/>
              <a:chOff x="0" y="-89210"/>
              <a:chExt cx="12192001" cy="6947210"/>
            </a:xfrm>
          </p:grpSpPr>
          <p:grpSp>
            <p:nvGrpSpPr>
              <p:cNvPr id="6" name="Group 5">
                <a:extLst>
                  <a:ext uri="{FF2B5EF4-FFF2-40B4-BE49-F238E27FC236}">
                    <a16:creationId xmlns:a16="http://schemas.microsoft.com/office/drawing/2014/main" id="{2BE8A6C0-32D2-A4CE-F6C2-8E9A3852201D}"/>
                  </a:ext>
                </a:extLst>
              </p:cNvPr>
              <p:cNvGrpSpPr/>
              <p:nvPr/>
            </p:nvGrpSpPr>
            <p:grpSpPr>
              <a:xfrm>
                <a:off x="0" y="-89210"/>
                <a:ext cx="12192001" cy="6947210"/>
                <a:chOff x="0" y="-89210"/>
                <a:chExt cx="12192001" cy="6947210"/>
              </a:xfrm>
            </p:grpSpPr>
            <p:sp>
              <p:nvSpPr>
                <p:cNvPr id="11" name="Rectangle 10">
                  <a:extLst>
                    <a:ext uri="{FF2B5EF4-FFF2-40B4-BE49-F238E27FC236}">
                      <a16:creationId xmlns:a16="http://schemas.microsoft.com/office/drawing/2014/main" id="{5BFE1050-1914-AAE9-66CB-37C166700B27}"/>
                    </a:ext>
                  </a:extLst>
                </p:cNvPr>
                <p:cNvSpPr/>
                <p:nvPr/>
              </p:nvSpPr>
              <p:spPr>
                <a:xfrm>
                  <a:off x="0" y="-89210"/>
                  <a:ext cx="1315843" cy="6947210"/>
                </a:xfrm>
                <a:prstGeom prst="rect">
                  <a:avLst/>
                </a:prstGeom>
                <a:solidFill>
                  <a:srgbClr val="E6E7E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LID4096"/>
                </a:p>
              </p:txBody>
            </p:sp>
            <p:pic>
              <p:nvPicPr>
                <p:cNvPr id="12" name="Picture 11">
                  <a:extLst>
                    <a:ext uri="{FF2B5EF4-FFF2-40B4-BE49-F238E27FC236}">
                      <a16:creationId xmlns:a16="http://schemas.microsoft.com/office/drawing/2014/main" id="{3E1806FD-3E27-B4EC-536E-1CC3ED1A76E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0" y="-89210"/>
                  <a:ext cx="12192001" cy="1397620"/>
                </a:xfrm>
                <a:prstGeom prst="rect">
                  <a:avLst/>
                </a:prstGeom>
                <a:solidFill>
                  <a:srgbClr val="E6E7E2"/>
                </a:solidFill>
              </p:spPr>
            </p:pic>
          </p:grp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B968A413-A214-E5CE-405B-CA69E725B784}"/>
                  </a:ext>
                </a:extLst>
              </p:cNvPr>
              <p:cNvSpPr/>
              <p:nvPr/>
            </p:nvSpPr>
            <p:spPr>
              <a:xfrm>
                <a:off x="1219199" y="1231900"/>
                <a:ext cx="96644" cy="5626100"/>
              </a:xfrm>
              <a:prstGeom prst="rect">
                <a:avLst/>
              </a:prstGeom>
              <a:solidFill>
                <a:srgbClr val="FFCA1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44C26C43-3A41-B2BD-3C00-1858283C91BA}"/>
                  </a:ext>
                </a:extLst>
              </p:cNvPr>
              <p:cNvSpPr/>
              <p:nvPr/>
            </p:nvSpPr>
            <p:spPr>
              <a:xfrm flipV="1">
                <a:off x="1219198" y="1231898"/>
                <a:ext cx="10972801" cy="60267"/>
              </a:xfrm>
              <a:prstGeom prst="rect">
                <a:avLst/>
              </a:prstGeom>
              <a:solidFill>
                <a:srgbClr val="FFCA1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/>
              </a:p>
            </p:txBody>
          </p:sp>
        </p:grp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4E716DFA-3C79-2CDC-CBD1-4356DC28E25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6469" y="5466327"/>
              <a:ext cx="1273990" cy="1155172"/>
            </a:xfrm>
            <a:prstGeom prst="rect">
              <a:avLst/>
            </a:prstGeom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2CF46C7D-65D4-D592-3A3A-0FD09F16F388}"/>
              </a:ext>
            </a:extLst>
          </p:cNvPr>
          <p:cNvSpPr txBox="1"/>
          <p:nvPr/>
        </p:nvSpPr>
        <p:spPr>
          <a:xfrm>
            <a:off x="1219198" y="390389"/>
            <a:ext cx="1035710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800" b="1" dirty="0"/>
              <a:t>Lauri (</a:t>
            </a:r>
            <a:r>
              <a:rPr lang="en-US" sz="2800" b="1" dirty="0" err="1"/>
              <a:t>Neovius</a:t>
            </a:r>
            <a:r>
              <a:rPr lang="en-US" sz="2800" b="1" dirty="0"/>
              <a:t>) </a:t>
            </a:r>
            <a:r>
              <a:rPr lang="en-US" sz="2800" b="1" dirty="0" err="1"/>
              <a:t>Nevanlinna</a:t>
            </a:r>
            <a:endParaRPr lang="en-US" sz="2800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0AEC28E-3F6C-0F66-F0B4-C7E1F8C3E297}"/>
              </a:ext>
            </a:extLst>
          </p:cNvPr>
          <p:cNvSpPr txBox="1"/>
          <p:nvPr/>
        </p:nvSpPr>
        <p:spPr>
          <a:xfrm>
            <a:off x="2479040" y="6509218"/>
            <a:ext cx="22702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/>
              <a:t>Pikakirjoituslehti</a:t>
            </a:r>
            <a:r>
              <a:rPr lang="en-US" sz="1400" dirty="0"/>
              <a:t> 1932/1 – 2</a:t>
            </a:r>
            <a:endParaRPr lang="LID4096" sz="1400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8BE7E028-E230-342D-9FC8-87FBE4D706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440" y="1393208"/>
            <a:ext cx="3957320" cy="499941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D628515-C211-B231-5D07-A5BC6E9ED1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40277" y="1393208"/>
            <a:ext cx="6260231" cy="4999414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980443F3-D440-7C81-7377-F5407FE16AC8}"/>
              </a:ext>
            </a:extLst>
          </p:cNvPr>
          <p:cNvSpPr txBox="1"/>
          <p:nvPr/>
        </p:nvSpPr>
        <p:spPr>
          <a:xfrm>
            <a:off x="5740277" y="6509218"/>
            <a:ext cx="23017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A letter to Mr. Emil Almberg</a:t>
            </a:r>
            <a:endParaRPr lang="LID4096" sz="1400" dirty="0"/>
          </a:p>
        </p:txBody>
      </p:sp>
    </p:spTree>
    <p:extLst>
      <p:ext uri="{BB962C8B-B14F-4D97-AF65-F5344CB8AC3E}">
        <p14:creationId xmlns:p14="http://schemas.microsoft.com/office/powerpoint/2010/main" val="4936831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125AF2-FA84-FD06-AA07-6281650906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B7E3CB19-0C1B-3A39-14BF-4173D698346E}"/>
              </a:ext>
            </a:extLst>
          </p:cNvPr>
          <p:cNvGrpSpPr/>
          <p:nvPr/>
        </p:nvGrpSpPr>
        <p:grpSpPr>
          <a:xfrm>
            <a:off x="-6469" y="-89210"/>
            <a:ext cx="12198470" cy="6947210"/>
            <a:chOff x="-6469" y="-89210"/>
            <a:chExt cx="12198470" cy="6947210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0F53728D-42CD-08EF-59F3-7E5CD9B3B544}"/>
                </a:ext>
              </a:extLst>
            </p:cNvPr>
            <p:cNvGrpSpPr/>
            <p:nvPr/>
          </p:nvGrpSpPr>
          <p:grpSpPr>
            <a:xfrm>
              <a:off x="0" y="-89210"/>
              <a:ext cx="12192001" cy="6947210"/>
              <a:chOff x="0" y="-89210"/>
              <a:chExt cx="12192001" cy="6947210"/>
            </a:xfrm>
          </p:grpSpPr>
          <p:grpSp>
            <p:nvGrpSpPr>
              <p:cNvPr id="6" name="Group 5">
                <a:extLst>
                  <a:ext uri="{FF2B5EF4-FFF2-40B4-BE49-F238E27FC236}">
                    <a16:creationId xmlns:a16="http://schemas.microsoft.com/office/drawing/2014/main" id="{C15873D9-F853-D24E-475F-DF99E98542F6}"/>
                  </a:ext>
                </a:extLst>
              </p:cNvPr>
              <p:cNvGrpSpPr/>
              <p:nvPr/>
            </p:nvGrpSpPr>
            <p:grpSpPr>
              <a:xfrm>
                <a:off x="0" y="-89210"/>
                <a:ext cx="12192001" cy="6947210"/>
                <a:chOff x="0" y="-89210"/>
                <a:chExt cx="12192001" cy="6947210"/>
              </a:xfrm>
            </p:grpSpPr>
            <p:sp>
              <p:nvSpPr>
                <p:cNvPr id="11" name="Rectangle 10">
                  <a:extLst>
                    <a:ext uri="{FF2B5EF4-FFF2-40B4-BE49-F238E27FC236}">
                      <a16:creationId xmlns:a16="http://schemas.microsoft.com/office/drawing/2014/main" id="{30D673E7-38E3-EA75-07A1-12229DAA6898}"/>
                    </a:ext>
                  </a:extLst>
                </p:cNvPr>
                <p:cNvSpPr/>
                <p:nvPr/>
              </p:nvSpPr>
              <p:spPr>
                <a:xfrm>
                  <a:off x="0" y="-89210"/>
                  <a:ext cx="1315843" cy="6947210"/>
                </a:xfrm>
                <a:prstGeom prst="rect">
                  <a:avLst/>
                </a:prstGeom>
                <a:solidFill>
                  <a:srgbClr val="E6E7E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LID4096"/>
                </a:p>
              </p:txBody>
            </p:sp>
            <p:pic>
              <p:nvPicPr>
                <p:cNvPr id="12" name="Picture 11">
                  <a:extLst>
                    <a:ext uri="{FF2B5EF4-FFF2-40B4-BE49-F238E27FC236}">
                      <a16:creationId xmlns:a16="http://schemas.microsoft.com/office/drawing/2014/main" id="{AF62305B-D2B1-8C19-D143-65F1B9A4CA5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0" y="-89210"/>
                  <a:ext cx="12192001" cy="1397620"/>
                </a:xfrm>
                <a:prstGeom prst="rect">
                  <a:avLst/>
                </a:prstGeom>
                <a:solidFill>
                  <a:srgbClr val="E6E7E2"/>
                </a:solidFill>
              </p:spPr>
            </p:pic>
          </p:grp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D8BFD437-2DE9-964E-4770-67F0B88E8724}"/>
                  </a:ext>
                </a:extLst>
              </p:cNvPr>
              <p:cNvSpPr/>
              <p:nvPr/>
            </p:nvSpPr>
            <p:spPr>
              <a:xfrm>
                <a:off x="1219199" y="1231900"/>
                <a:ext cx="96644" cy="5626100"/>
              </a:xfrm>
              <a:prstGeom prst="rect">
                <a:avLst/>
              </a:prstGeom>
              <a:solidFill>
                <a:srgbClr val="FFCA1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1B61AED7-20AD-35C0-2857-3676479EA978}"/>
                  </a:ext>
                </a:extLst>
              </p:cNvPr>
              <p:cNvSpPr/>
              <p:nvPr/>
            </p:nvSpPr>
            <p:spPr>
              <a:xfrm flipV="1">
                <a:off x="1219198" y="1231898"/>
                <a:ext cx="10972801" cy="60267"/>
              </a:xfrm>
              <a:prstGeom prst="rect">
                <a:avLst/>
              </a:prstGeom>
              <a:solidFill>
                <a:srgbClr val="FFCA1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/>
              </a:p>
            </p:txBody>
          </p:sp>
        </p:grp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1440A206-0EF0-18C0-A61B-6F8C3B02A4C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6469" y="5466327"/>
              <a:ext cx="1273990" cy="1155172"/>
            </a:xfrm>
            <a:prstGeom prst="rect">
              <a:avLst/>
            </a:prstGeom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0E6BE081-F0A9-776C-DE82-26AD26676097}"/>
              </a:ext>
            </a:extLst>
          </p:cNvPr>
          <p:cNvSpPr txBox="1"/>
          <p:nvPr/>
        </p:nvSpPr>
        <p:spPr>
          <a:xfrm>
            <a:off x="1219198" y="390389"/>
            <a:ext cx="1035710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800" b="1" dirty="0"/>
              <a:t>Fredrich Lerche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F1BB35B-E833-A12B-0712-A903188B9834}"/>
              </a:ext>
            </a:extLst>
          </p:cNvPr>
          <p:cNvSpPr txBox="1"/>
          <p:nvPr/>
        </p:nvSpPr>
        <p:spPr>
          <a:xfrm>
            <a:off x="1670963" y="6352924"/>
            <a:ext cx="38506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Finnish Heritage Agency, Historical Image Archive, </a:t>
            </a:r>
          </a:p>
          <a:p>
            <a:r>
              <a:rPr lang="sv-FI" sz="1400" dirty="0"/>
              <a:t>CH.REUTLINGER PHOT.</a:t>
            </a:r>
            <a:endParaRPr lang="LID4096" sz="14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67D057B-1A93-957F-187E-B674F8316778}"/>
              </a:ext>
            </a:extLst>
          </p:cNvPr>
          <p:cNvSpPr txBox="1"/>
          <p:nvPr/>
        </p:nvSpPr>
        <p:spPr>
          <a:xfrm>
            <a:off x="4607443" y="1496053"/>
            <a:ext cx="721297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dirty="0"/>
              <a:t>Senator, Privy </a:t>
            </a:r>
            <a:r>
              <a:rPr lang="en-US" dirty="0" err="1"/>
              <a:t>Councillor</a:t>
            </a:r>
            <a:r>
              <a:rPr lang="en-US" dirty="0"/>
              <a:t>, Director of the Office of the Governor‑General of Finland</a:t>
            </a:r>
          </a:p>
          <a:p>
            <a:pPr marL="285750" indent="-285750">
              <a:buFontTx/>
              <a:buChar char="-"/>
            </a:pPr>
            <a:r>
              <a:rPr lang="en-US" dirty="0"/>
              <a:t>Chair of the association’s first meeting</a:t>
            </a:r>
          </a:p>
          <a:p>
            <a:pPr marL="285750" indent="-285750">
              <a:buFontTx/>
              <a:buChar char="-"/>
            </a:pPr>
            <a:r>
              <a:rPr lang="en-US" dirty="0"/>
              <a:t>Also served as vice‑chair</a:t>
            </a:r>
          </a:p>
          <a:p>
            <a:pPr marL="285750" indent="-285750">
              <a:buFontTx/>
              <a:buChar char="-"/>
            </a:pPr>
            <a:r>
              <a:rPr lang="en-US" dirty="0"/>
              <a:t>Influenced the decision that the association would be entrusted with </a:t>
            </a:r>
            <a:r>
              <a:rPr lang="en-US" dirty="0" err="1"/>
              <a:t>organising</a:t>
            </a:r>
            <a:r>
              <a:rPr lang="en-US" dirty="0"/>
              <a:t> the stenographic offices of the Diet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CE7C942-CCC4-EC76-3DD1-8096D4B6DF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641" y="1392725"/>
            <a:ext cx="2949343" cy="4915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9108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DE9102-F719-DA9A-7870-3C99317FFD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B7874156-47DE-8C8D-4313-B22701A14A14}"/>
              </a:ext>
            </a:extLst>
          </p:cNvPr>
          <p:cNvGrpSpPr/>
          <p:nvPr/>
        </p:nvGrpSpPr>
        <p:grpSpPr>
          <a:xfrm>
            <a:off x="-6469" y="-89210"/>
            <a:ext cx="12198470" cy="6947210"/>
            <a:chOff x="-6469" y="-89210"/>
            <a:chExt cx="12198470" cy="6947210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1ADA6C93-662A-CF7C-D98A-2A51DAA31796}"/>
                </a:ext>
              </a:extLst>
            </p:cNvPr>
            <p:cNvGrpSpPr/>
            <p:nvPr/>
          </p:nvGrpSpPr>
          <p:grpSpPr>
            <a:xfrm>
              <a:off x="0" y="-89210"/>
              <a:ext cx="12192001" cy="6947210"/>
              <a:chOff x="0" y="-89210"/>
              <a:chExt cx="12192001" cy="6947210"/>
            </a:xfrm>
          </p:grpSpPr>
          <p:grpSp>
            <p:nvGrpSpPr>
              <p:cNvPr id="6" name="Group 5">
                <a:extLst>
                  <a:ext uri="{FF2B5EF4-FFF2-40B4-BE49-F238E27FC236}">
                    <a16:creationId xmlns:a16="http://schemas.microsoft.com/office/drawing/2014/main" id="{5D756901-C76D-B41B-FBCC-1BCAA171FE78}"/>
                  </a:ext>
                </a:extLst>
              </p:cNvPr>
              <p:cNvGrpSpPr/>
              <p:nvPr/>
            </p:nvGrpSpPr>
            <p:grpSpPr>
              <a:xfrm>
                <a:off x="0" y="-89210"/>
                <a:ext cx="12192001" cy="6947210"/>
                <a:chOff x="0" y="-89210"/>
                <a:chExt cx="12192001" cy="6947210"/>
              </a:xfrm>
            </p:grpSpPr>
            <p:sp>
              <p:nvSpPr>
                <p:cNvPr id="11" name="Rectangle 10">
                  <a:extLst>
                    <a:ext uri="{FF2B5EF4-FFF2-40B4-BE49-F238E27FC236}">
                      <a16:creationId xmlns:a16="http://schemas.microsoft.com/office/drawing/2014/main" id="{705681EA-D05C-E71E-DAEA-F715B5EBE536}"/>
                    </a:ext>
                  </a:extLst>
                </p:cNvPr>
                <p:cNvSpPr/>
                <p:nvPr/>
              </p:nvSpPr>
              <p:spPr>
                <a:xfrm>
                  <a:off x="0" y="-89210"/>
                  <a:ext cx="1315843" cy="6947210"/>
                </a:xfrm>
                <a:prstGeom prst="rect">
                  <a:avLst/>
                </a:prstGeom>
                <a:solidFill>
                  <a:srgbClr val="E6E7E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LID4096"/>
                </a:p>
              </p:txBody>
            </p:sp>
            <p:pic>
              <p:nvPicPr>
                <p:cNvPr id="12" name="Picture 11">
                  <a:extLst>
                    <a:ext uri="{FF2B5EF4-FFF2-40B4-BE49-F238E27FC236}">
                      <a16:creationId xmlns:a16="http://schemas.microsoft.com/office/drawing/2014/main" id="{76CA5C77-3E63-9C52-2A2C-BC1815E3201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0" y="-89210"/>
                  <a:ext cx="12192001" cy="1397620"/>
                </a:xfrm>
                <a:prstGeom prst="rect">
                  <a:avLst/>
                </a:prstGeom>
                <a:solidFill>
                  <a:srgbClr val="E6E7E2"/>
                </a:solidFill>
              </p:spPr>
            </p:pic>
          </p:grp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278BD623-57FC-D41F-0C45-AFFB0D3725D3}"/>
                  </a:ext>
                </a:extLst>
              </p:cNvPr>
              <p:cNvSpPr/>
              <p:nvPr/>
            </p:nvSpPr>
            <p:spPr>
              <a:xfrm>
                <a:off x="1219199" y="1231900"/>
                <a:ext cx="96644" cy="5626100"/>
              </a:xfrm>
              <a:prstGeom prst="rect">
                <a:avLst/>
              </a:prstGeom>
              <a:solidFill>
                <a:srgbClr val="FFCA1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B6B06D5A-90B0-B533-A42D-C17CC324561D}"/>
                  </a:ext>
                </a:extLst>
              </p:cNvPr>
              <p:cNvSpPr/>
              <p:nvPr/>
            </p:nvSpPr>
            <p:spPr>
              <a:xfrm flipV="1">
                <a:off x="1219198" y="1231898"/>
                <a:ext cx="10972801" cy="60267"/>
              </a:xfrm>
              <a:prstGeom prst="rect">
                <a:avLst/>
              </a:prstGeom>
              <a:solidFill>
                <a:srgbClr val="FFCA1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/>
              </a:p>
            </p:txBody>
          </p:sp>
        </p:grp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3BB231A0-1FBA-3A54-2A37-D5E0D21B786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6469" y="5466327"/>
              <a:ext cx="1273990" cy="1155172"/>
            </a:xfrm>
            <a:prstGeom prst="rect">
              <a:avLst/>
            </a:prstGeom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EB2EBFAA-76CB-FD87-40FD-3534D73DF62B}"/>
              </a:ext>
            </a:extLst>
          </p:cNvPr>
          <p:cNvSpPr txBox="1"/>
          <p:nvPr/>
        </p:nvSpPr>
        <p:spPr>
          <a:xfrm>
            <a:off x="1219198" y="390389"/>
            <a:ext cx="1035710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800" b="1" dirty="0"/>
              <a:t>Lauri (</a:t>
            </a:r>
            <a:r>
              <a:rPr lang="en-US" sz="2800" b="1" dirty="0" err="1"/>
              <a:t>Neovius</a:t>
            </a:r>
            <a:r>
              <a:rPr lang="en-US" sz="2800" b="1" dirty="0"/>
              <a:t>) </a:t>
            </a:r>
            <a:r>
              <a:rPr lang="en-US" sz="2800" b="1" dirty="0" err="1"/>
              <a:t>Nevanlinna</a:t>
            </a:r>
            <a:endParaRPr lang="en-US" sz="2800" b="1" dirty="0"/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139AFCC0-4877-48A1-B12E-E239489B7B5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7027755"/>
              </p:ext>
            </p:extLst>
          </p:nvPr>
        </p:nvGraphicFramePr>
        <p:xfrm>
          <a:off x="1509822" y="1460205"/>
          <a:ext cx="9377917" cy="28282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B459E5BC-2ADF-48EA-8522-0177740A710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80941661"/>
              </p:ext>
            </p:extLst>
          </p:nvPr>
        </p:nvGraphicFramePr>
        <p:xfrm>
          <a:off x="1509822" y="4182140"/>
          <a:ext cx="9462979" cy="26758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20787445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2230BB-A788-9F5F-4BA6-79DB76809C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022010A1-7E21-E532-A165-856EA7E06DF6}"/>
              </a:ext>
            </a:extLst>
          </p:cNvPr>
          <p:cNvGrpSpPr/>
          <p:nvPr/>
        </p:nvGrpSpPr>
        <p:grpSpPr>
          <a:xfrm>
            <a:off x="-6469" y="-89210"/>
            <a:ext cx="12198470" cy="6947210"/>
            <a:chOff x="-6469" y="-89210"/>
            <a:chExt cx="12198470" cy="6947210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F3FF39AC-95F3-BA5B-B6B2-07D465C4F20B}"/>
                </a:ext>
              </a:extLst>
            </p:cNvPr>
            <p:cNvGrpSpPr/>
            <p:nvPr/>
          </p:nvGrpSpPr>
          <p:grpSpPr>
            <a:xfrm>
              <a:off x="0" y="-89210"/>
              <a:ext cx="12192001" cy="6947210"/>
              <a:chOff x="0" y="-89210"/>
              <a:chExt cx="12192001" cy="6947210"/>
            </a:xfrm>
          </p:grpSpPr>
          <p:grpSp>
            <p:nvGrpSpPr>
              <p:cNvPr id="6" name="Group 5">
                <a:extLst>
                  <a:ext uri="{FF2B5EF4-FFF2-40B4-BE49-F238E27FC236}">
                    <a16:creationId xmlns:a16="http://schemas.microsoft.com/office/drawing/2014/main" id="{409CF23B-6724-C10A-8E91-55A2084E9BF7}"/>
                  </a:ext>
                </a:extLst>
              </p:cNvPr>
              <p:cNvGrpSpPr/>
              <p:nvPr/>
            </p:nvGrpSpPr>
            <p:grpSpPr>
              <a:xfrm>
                <a:off x="0" y="-89210"/>
                <a:ext cx="12192001" cy="6947210"/>
                <a:chOff x="0" y="-89210"/>
                <a:chExt cx="12192001" cy="6947210"/>
              </a:xfrm>
            </p:grpSpPr>
            <p:sp>
              <p:nvSpPr>
                <p:cNvPr id="11" name="Rectangle 10">
                  <a:extLst>
                    <a:ext uri="{FF2B5EF4-FFF2-40B4-BE49-F238E27FC236}">
                      <a16:creationId xmlns:a16="http://schemas.microsoft.com/office/drawing/2014/main" id="{2005D7BD-D905-F8C5-9148-B3EE4E0FCBEC}"/>
                    </a:ext>
                  </a:extLst>
                </p:cNvPr>
                <p:cNvSpPr/>
                <p:nvPr/>
              </p:nvSpPr>
              <p:spPr>
                <a:xfrm>
                  <a:off x="0" y="-89210"/>
                  <a:ext cx="1315843" cy="6947210"/>
                </a:xfrm>
                <a:prstGeom prst="rect">
                  <a:avLst/>
                </a:prstGeom>
                <a:solidFill>
                  <a:srgbClr val="E6E7E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LID4096"/>
                </a:p>
              </p:txBody>
            </p:sp>
            <p:pic>
              <p:nvPicPr>
                <p:cNvPr id="12" name="Picture 11">
                  <a:extLst>
                    <a:ext uri="{FF2B5EF4-FFF2-40B4-BE49-F238E27FC236}">
                      <a16:creationId xmlns:a16="http://schemas.microsoft.com/office/drawing/2014/main" id="{2FD31F71-949E-8415-E791-038C418737D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0" y="-89210"/>
                  <a:ext cx="12192001" cy="1397620"/>
                </a:xfrm>
                <a:prstGeom prst="rect">
                  <a:avLst/>
                </a:prstGeom>
                <a:solidFill>
                  <a:srgbClr val="E6E7E2"/>
                </a:solidFill>
              </p:spPr>
            </p:pic>
          </p:grp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16419184-FBED-BA61-BC5A-DD775330733A}"/>
                  </a:ext>
                </a:extLst>
              </p:cNvPr>
              <p:cNvSpPr/>
              <p:nvPr/>
            </p:nvSpPr>
            <p:spPr>
              <a:xfrm>
                <a:off x="1219199" y="1231900"/>
                <a:ext cx="96644" cy="5626100"/>
              </a:xfrm>
              <a:prstGeom prst="rect">
                <a:avLst/>
              </a:prstGeom>
              <a:solidFill>
                <a:srgbClr val="FFCA1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45D35B97-D6B3-221F-5B73-6596E3241194}"/>
                  </a:ext>
                </a:extLst>
              </p:cNvPr>
              <p:cNvSpPr/>
              <p:nvPr/>
            </p:nvSpPr>
            <p:spPr>
              <a:xfrm flipV="1">
                <a:off x="1219198" y="1231898"/>
                <a:ext cx="10972801" cy="60267"/>
              </a:xfrm>
              <a:prstGeom prst="rect">
                <a:avLst/>
              </a:prstGeom>
              <a:solidFill>
                <a:srgbClr val="FFCA1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/>
              </a:p>
            </p:txBody>
          </p:sp>
        </p:grp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87119915-36AD-B078-46D7-055F9E9C5DB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6469" y="5466327"/>
              <a:ext cx="1273990" cy="1155172"/>
            </a:xfrm>
            <a:prstGeom prst="rect">
              <a:avLst/>
            </a:prstGeom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3C6A6717-7911-0342-F060-0E498F62C124}"/>
              </a:ext>
            </a:extLst>
          </p:cNvPr>
          <p:cNvSpPr txBox="1"/>
          <p:nvPr/>
        </p:nvSpPr>
        <p:spPr>
          <a:xfrm>
            <a:off x="1219198" y="390389"/>
            <a:ext cx="1035710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800" b="1" dirty="0"/>
              <a:t>Hilma (Aminoff) </a:t>
            </a:r>
            <a:r>
              <a:rPr lang="en-US" sz="2800" b="1" dirty="0" err="1"/>
              <a:t>Munsterhjelm</a:t>
            </a:r>
            <a:endParaRPr lang="en-US" sz="2800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9477F2D-0FFE-41C5-96B5-BEB226F5185F}"/>
              </a:ext>
            </a:extLst>
          </p:cNvPr>
          <p:cNvSpPr txBox="1"/>
          <p:nvPr/>
        </p:nvSpPr>
        <p:spPr>
          <a:xfrm>
            <a:off x="1533750" y="6435812"/>
            <a:ext cx="196887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/>
              <a:t>Pikakirjoituslehti</a:t>
            </a:r>
            <a:r>
              <a:rPr lang="en-US" sz="1400" dirty="0"/>
              <a:t> 2/1891</a:t>
            </a:r>
            <a:endParaRPr lang="LID4096" sz="1400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34BC31E-A3EC-48E3-B8DE-80B8F3BAC7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2949" y="1393209"/>
            <a:ext cx="5159195" cy="488832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8A8553C-4430-B2E6-56FF-58AE8FE6C5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05598" y="3047685"/>
            <a:ext cx="5402490" cy="3233846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F740F9D4-FF63-00C7-27A7-317EA0E28AE5}"/>
              </a:ext>
            </a:extLst>
          </p:cNvPr>
          <p:cNvSpPr txBox="1"/>
          <p:nvPr/>
        </p:nvSpPr>
        <p:spPr>
          <a:xfrm>
            <a:off x="6720508" y="6402075"/>
            <a:ext cx="16688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G. E. </a:t>
            </a:r>
            <a:r>
              <a:rPr lang="en-US" sz="1400" dirty="0" err="1"/>
              <a:t>Palmén</a:t>
            </a:r>
            <a:r>
              <a:rPr lang="en-US" sz="1400" dirty="0"/>
              <a:t> archive</a:t>
            </a:r>
            <a:endParaRPr lang="LID4096" sz="1400" dirty="0"/>
          </a:p>
        </p:txBody>
      </p:sp>
    </p:spTree>
    <p:extLst>
      <p:ext uri="{BB962C8B-B14F-4D97-AF65-F5344CB8AC3E}">
        <p14:creationId xmlns:p14="http://schemas.microsoft.com/office/powerpoint/2010/main" val="25605337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513A28-C778-C5C2-D7DB-D4C2A9D8B9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D34F77B9-472E-D3C0-5551-CA17C46A3D0F}"/>
              </a:ext>
            </a:extLst>
          </p:cNvPr>
          <p:cNvGrpSpPr/>
          <p:nvPr/>
        </p:nvGrpSpPr>
        <p:grpSpPr>
          <a:xfrm>
            <a:off x="-6469" y="-89210"/>
            <a:ext cx="12198470" cy="6947210"/>
            <a:chOff x="-6469" y="-89210"/>
            <a:chExt cx="12198470" cy="6947210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90A99D8F-0418-0461-451B-FCB333535F46}"/>
                </a:ext>
              </a:extLst>
            </p:cNvPr>
            <p:cNvGrpSpPr/>
            <p:nvPr/>
          </p:nvGrpSpPr>
          <p:grpSpPr>
            <a:xfrm>
              <a:off x="0" y="-89210"/>
              <a:ext cx="12192001" cy="6947210"/>
              <a:chOff x="0" y="-89210"/>
              <a:chExt cx="12192001" cy="6947210"/>
            </a:xfrm>
          </p:grpSpPr>
          <p:grpSp>
            <p:nvGrpSpPr>
              <p:cNvPr id="6" name="Group 5">
                <a:extLst>
                  <a:ext uri="{FF2B5EF4-FFF2-40B4-BE49-F238E27FC236}">
                    <a16:creationId xmlns:a16="http://schemas.microsoft.com/office/drawing/2014/main" id="{A7FD2E4F-2513-FDDF-CA59-F51CA0D01B81}"/>
                  </a:ext>
                </a:extLst>
              </p:cNvPr>
              <p:cNvGrpSpPr/>
              <p:nvPr/>
            </p:nvGrpSpPr>
            <p:grpSpPr>
              <a:xfrm>
                <a:off x="0" y="-89210"/>
                <a:ext cx="12192001" cy="6947210"/>
                <a:chOff x="0" y="-89210"/>
                <a:chExt cx="12192001" cy="6947210"/>
              </a:xfrm>
            </p:grpSpPr>
            <p:sp>
              <p:nvSpPr>
                <p:cNvPr id="11" name="Rectangle 10">
                  <a:extLst>
                    <a:ext uri="{FF2B5EF4-FFF2-40B4-BE49-F238E27FC236}">
                      <a16:creationId xmlns:a16="http://schemas.microsoft.com/office/drawing/2014/main" id="{56268751-22E0-0CF9-F791-3DACCDAD4824}"/>
                    </a:ext>
                  </a:extLst>
                </p:cNvPr>
                <p:cNvSpPr/>
                <p:nvPr/>
              </p:nvSpPr>
              <p:spPr>
                <a:xfrm>
                  <a:off x="0" y="-89210"/>
                  <a:ext cx="1315843" cy="6947210"/>
                </a:xfrm>
                <a:prstGeom prst="rect">
                  <a:avLst/>
                </a:prstGeom>
                <a:solidFill>
                  <a:srgbClr val="E6E7E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LID4096"/>
                </a:p>
              </p:txBody>
            </p:sp>
            <p:pic>
              <p:nvPicPr>
                <p:cNvPr id="12" name="Picture 11">
                  <a:extLst>
                    <a:ext uri="{FF2B5EF4-FFF2-40B4-BE49-F238E27FC236}">
                      <a16:creationId xmlns:a16="http://schemas.microsoft.com/office/drawing/2014/main" id="{EA848F14-7383-FB90-F696-FAB9AD9562F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0" y="-89210"/>
                  <a:ext cx="12192001" cy="1397620"/>
                </a:xfrm>
                <a:prstGeom prst="rect">
                  <a:avLst/>
                </a:prstGeom>
                <a:solidFill>
                  <a:srgbClr val="E6E7E2"/>
                </a:solidFill>
              </p:spPr>
            </p:pic>
          </p:grp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FACB04DB-770B-92DD-4CF6-3A60E51A2B22}"/>
                  </a:ext>
                </a:extLst>
              </p:cNvPr>
              <p:cNvSpPr/>
              <p:nvPr/>
            </p:nvSpPr>
            <p:spPr>
              <a:xfrm>
                <a:off x="1219199" y="1231900"/>
                <a:ext cx="96644" cy="5626100"/>
              </a:xfrm>
              <a:prstGeom prst="rect">
                <a:avLst/>
              </a:prstGeom>
              <a:solidFill>
                <a:srgbClr val="FFCA1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80786673-F16E-D4A7-4B27-E0BFCCEB248B}"/>
                  </a:ext>
                </a:extLst>
              </p:cNvPr>
              <p:cNvSpPr/>
              <p:nvPr/>
            </p:nvSpPr>
            <p:spPr>
              <a:xfrm flipV="1">
                <a:off x="1219198" y="1231898"/>
                <a:ext cx="10972801" cy="60267"/>
              </a:xfrm>
              <a:prstGeom prst="rect">
                <a:avLst/>
              </a:prstGeom>
              <a:solidFill>
                <a:srgbClr val="FFCA1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/>
              </a:p>
            </p:txBody>
          </p:sp>
        </p:grp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24FC7A49-A249-574C-CBB3-025C967DBA9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6469" y="5466327"/>
              <a:ext cx="1273990" cy="1155172"/>
            </a:xfrm>
            <a:prstGeom prst="rect">
              <a:avLst/>
            </a:prstGeom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3F229E9E-C0E4-90A1-1306-04AE25132AC0}"/>
              </a:ext>
            </a:extLst>
          </p:cNvPr>
          <p:cNvSpPr txBox="1"/>
          <p:nvPr/>
        </p:nvSpPr>
        <p:spPr>
          <a:xfrm>
            <a:off x="1219198" y="390389"/>
            <a:ext cx="1035710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800" b="1" dirty="0"/>
              <a:t>Hilma (Aminoff) </a:t>
            </a:r>
            <a:r>
              <a:rPr lang="en-US" sz="2800" b="1" dirty="0" err="1"/>
              <a:t>Munsterhjelm</a:t>
            </a:r>
            <a:endParaRPr lang="en-US" sz="280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AF87C4A-E590-3DAF-B0A9-9D0C640244BE}"/>
              </a:ext>
            </a:extLst>
          </p:cNvPr>
          <p:cNvSpPr txBox="1"/>
          <p:nvPr/>
        </p:nvSpPr>
        <p:spPr>
          <a:xfrm>
            <a:off x="1557747" y="5658223"/>
            <a:ext cx="437522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Finnish Heritage Agency, Historical Image Archive, </a:t>
            </a:r>
          </a:p>
          <a:p>
            <a:r>
              <a:rPr lang="en-US" sz="1400" dirty="0"/>
              <a:t>excerpt from the image “Representatives of the </a:t>
            </a:r>
          </a:p>
          <a:p>
            <a:r>
              <a:rPr lang="en-US" sz="1400" dirty="0"/>
              <a:t>Burgher Estate at the 1877–1878 Diet”</a:t>
            </a:r>
            <a:endParaRPr lang="LID4096" sz="14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8988128-4C6C-54C1-CFDF-A878D9B32651}"/>
              </a:ext>
            </a:extLst>
          </p:cNvPr>
          <p:cNvSpPr txBox="1"/>
          <p:nvPr/>
        </p:nvSpPr>
        <p:spPr>
          <a:xfrm>
            <a:off x="5131981" y="1496053"/>
            <a:ext cx="668843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dirty="0"/>
              <a:t>The first female stenographer, serving in the Burgher Estate in 1877–1878</a:t>
            </a:r>
          </a:p>
          <a:p>
            <a:pPr marL="285750" indent="-285750">
              <a:buFontTx/>
              <a:buChar char="-"/>
            </a:pPr>
            <a:r>
              <a:rPr lang="en-US" dirty="0"/>
              <a:t>Married in 1879 to her second cousin, Gustav Leonard </a:t>
            </a:r>
            <a:r>
              <a:rPr lang="en-US" dirty="0" err="1"/>
              <a:t>Munsterhjelm</a:t>
            </a:r>
            <a:endParaRPr lang="en-US" dirty="0"/>
          </a:p>
          <a:p>
            <a:pPr marL="285750" indent="-285750">
              <a:buFontTx/>
              <a:buChar char="-"/>
            </a:pPr>
            <a:r>
              <a:rPr lang="en-US" dirty="0"/>
              <a:t>Gustav was appointed captain of the Krasnoyarsk Infantry Regiment in 1865</a:t>
            </a:r>
          </a:p>
          <a:p>
            <a:pPr marL="285750" indent="-285750">
              <a:buFontTx/>
              <a:buChar char="-"/>
            </a:pPr>
            <a:r>
              <a:rPr lang="en-US" dirty="0"/>
              <a:t>In 1876 he became copyist at the Board of Roads and Water Construction</a:t>
            </a:r>
          </a:p>
          <a:p>
            <a:pPr marL="285750" indent="-285750">
              <a:buFontTx/>
              <a:buChar char="-"/>
            </a:pPr>
            <a:r>
              <a:rPr lang="en-US" dirty="0"/>
              <a:t>In 1891 he moved to the </a:t>
            </a:r>
            <a:r>
              <a:rPr lang="en-US" dirty="0" err="1"/>
              <a:t>Kurjala</a:t>
            </a:r>
            <a:r>
              <a:rPr lang="en-US" dirty="0"/>
              <a:t> Manor, which he inherited in 1901</a:t>
            </a:r>
            <a:endParaRPr lang="LID4096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174CD65-E676-895B-CAE3-3BE931777F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5764" y="1393208"/>
            <a:ext cx="3494065" cy="4073119"/>
          </a:xfrm>
          <a:prstGeom prst="rect">
            <a:avLst/>
          </a:prstGeom>
        </p:spPr>
      </p:pic>
      <p:pic>
        <p:nvPicPr>
          <p:cNvPr id="7" name="Picture 5">
            <a:extLst>
              <a:ext uri="{FF2B5EF4-FFF2-40B4-BE49-F238E27FC236}">
                <a16:creationId xmlns:a16="http://schemas.microsoft.com/office/drawing/2014/main" id="{6E48763E-6D02-2CB1-DBAE-0F91E97D13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7755" y="4676777"/>
            <a:ext cx="1631950" cy="198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Suvun vaakuna George Granfeltin vuoden 1889 teoksessa Finlands ridderskaps och adels vapenbok">
            <a:extLst>
              <a:ext uri="{FF2B5EF4-FFF2-40B4-BE49-F238E27FC236}">
                <a16:creationId xmlns:a16="http://schemas.microsoft.com/office/drawing/2014/main" id="{CFB74415-76C4-6EBD-A98B-5980C8788A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5734" y="4676777"/>
            <a:ext cx="1562100" cy="189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42578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32FC38-3784-9EBB-79F0-AD6A6B06CE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84DB30D5-807A-506D-5442-C82D2DB0CDDA}"/>
              </a:ext>
            </a:extLst>
          </p:cNvPr>
          <p:cNvSpPr/>
          <p:nvPr/>
        </p:nvSpPr>
        <p:spPr>
          <a:xfrm>
            <a:off x="0" y="-89210"/>
            <a:ext cx="1315843" cy="6947210"/>
          </a:xfrm>
          <a:prstGeom prst="rect">
            <a:avLst/>
          </a:prstGeom>
          <a:solidFill>
            <a:srgbClr val="E6E7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B8954139-E0C9-975F-D38F-9992CD24F7DD}"/>
              </a:ext>
            </a:extLst>
          </p:cNvPr>
          <p:cNvGrpSpPr/>
          <p:nvPr/>
        </p:nvGrpSpPr>
        <p:grpSpPr>
          <a:xfrm>
            <a:off x="-6469" y="-89210"/>
            <a:ext cx="12198470" cy="6947210"/>
            <a:chOff x="-6469" y="-89210"/>
            <a:chExt cx="12198470" cy="6947210"/>
          </a:xfrm>
        </p:grpSpPr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1611FF33-55E1-579A-7020-94A0B7EE7564}"/>
                </a:ext>
              </a:extLst>
            </p:cNvPr>
            <p:cNvGrpSpPr/>
            <p:nvPr/>
          </p:nvGrpSpPr>
          <p:grpSpPr>
            <a:xfrm>
              <a:off x="0" y="-89210"/>
              <a:ext cx="12192001" cy="6947210"/>
              <a:chOff x="0" y="-89210"/>
              <a:chExt cx="12192001" cy="6947210"/>
            </a:xfrm>
          </p:grpSpPr>
          <p:grpSp>
            <p:nvGrpSpPr>
              <p:cNvPr id="35" name="Group 34">
                <a:extLst>
                  <a:ext uri="{FF2B5EF4-FFF2-40B4-BE49-F238E27FC236}">
                    <a16:creationId xmlns:a16="http://schemas.microsoft.com/office/drawing/2014/main" id="{6931463E-9851-C4E7-CA19-4DFEF7EF3AC8}"/>
                  </a:ext>
                </a:extLst>
              </p:cNvPr>
              <p:cNvGrpSpPr/>
              <p:nvPr/>
            </p:nvGrpSpPr>
            <p:grpSpPr>
              <a:xfrm>
                <a:off x="0" y="-89210"/>
                <a:ext cx="12192001" cy="6947210"/>
                <a:chOff x="0" y="-89210"/>
                <a:chExt cx="12192001" cy="6947210"/>
              </a:xfrm>
            </p:grpSpPr>
            <p:sp>
              <p:nvSpPr>
                <p:cNvPr id="38" name="Rectangle 37">
                  <a:extLst>
                    <a:ext uri="{FF2B5EF4-FFF2-40B4-BE49-F238E27FC236}">
                      <a16:creationId xmlns:a16="http://schemas.microsoft.com/office/drawing/2014/main" id="{92F15540-3611-297E-053C-BCB261A415E1}"/>
                    </a:ext>
                  </a:extLst>
                </p:cNvPr>
                <p:cNvSpPr/>
                <p:nvPr/>
              </p:nvSpPr>
              <p:spPr>
                <a:xfrm>
                  <a:off x="0" y="-89210"/>
                  <a:ext cx="1315843" cy="6947210"/>
                </a:xfrm>
                <a:prstGeom prst="rect">
                  <a:avLst/>
                </a:prstGeom>
                <a:solidFill>
                  <a:srgbClr val="E6E7E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LID4096"/>
                </a:p>
              </p:txBody>
            </p:sp>
            <p:pic>
              <p:nvPicPr>
                <p:cNvPr id="39" name="Picture 38">
                  <a:extLst>
                    <a:ext uri="{FF2B5EF4-FFF2-40B4-BE49-F238E27FC236}">
                      <a16:creationId xmlns:a16="http://schemas.microsoft.com/office/drawing/2014/main" id="{B44B8E40-ED01-9063-203C-A8DFF00D15D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0" y="-89210"/>
                  <a:ext cx="12192001" cy="1397620"/>
                </a:xfrm>
                <a:prstGeom prst="rect">
                  <a:avLst/>
                </a:prstGeom>
                <a:solidFill>
                  <a:srgbClr val="E6E7E2"/>
                </a:solidFill>
              </p:spPr>
            </p:pic>
          </p:grpSp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7FD298C5-BD64-EA3C-6F5A-3E21C63EC741}"/>
                  </a:ext>
                </a:extLst>
              </p:cNvPr>
              <p:cNvSpPr/>
              <p:nvPr/>
            </p:nvSpPr>
            <p:spPr>
              <a:xfrm>
                <a:off x="1219199" y="1231900"/>
                <a:ext cx="96644" cy="5626100"/>
              </a:xfrm>
              <a:prstGeom prst="rect">
                <a:avLst/>
              </a:prstGeom>
              <a:solidFill>
                <a:srgbClr val="FFCA1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/>
              </a:p>
            </p:txBody>
          </p:sp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6BE44F7D-B67A-1E43-256F-924E16F981F0}"/>
                  </a:ext>
                </a:extLst>
              </p:cNvPr>
              <p:cNvSpPr/>
              <p:nvPr/>
            </p:nvSpPr>
            <p:spPr>
              <a:xfrm flipV="1">
                <a:off x="1219198" y="1231898"/>
                <a:ext cx="10972801" cy="60267"/>
              </a:xfrm>
              <a:prstGeom prst="rect">
                <a:avLst/>
              </a:prstGeom>
              <a:solidFill>
                <a:srgbClr val="FFCA1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/>
              </a:p>
            </p:txBody>
          </p:sp>
        </p:grpSp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417B9400-4968-BF7A-F444-888D82C1B2B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6469" y="5466327"/>
              <a:ext cx="1273990" cy="1155172"/>
            </a:xfrm>
            <a:prstGeom prst="rect">
              <a:avLst/>
            </a:prstGeom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59C71EF8-AC06-5264-7735-7680BC3B9D4A}"/>
              </a:ext>
            </a:extLst>
          </p:cNvPr>
          <p:cNvSpPr txBox="1"/>
          <p:nvPr/>
        </p:nvSpPr>
        <p:spPr>
          <a:xfrm>
            <a:off x="1410363" y="1610454"/>
            <a:ext cx="10595370" cy="60785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800" dirty="0"/>
          </a:p>
          <a:p>
            <a:pPr marL="285750" indent="-285750" algn="ctr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dirty="0"/>
              <a:t>In the 1800s, there were ongoing struggles over the use of </a:t>
            </a:r>
            <a:br>
              <a:rPr lang="en-US" sz="2800" dirty="0"/>
            </a:br>
            <a:r>
              <a:rPr lang="en-US" sz="2800" dirty="0"/>
              <a:t>Finnish and Swedish.</a:t>
            </a:r>
          </a:p>
          <a:p>
            <a:pPr marL="285750" indent="-285750" algn="ctr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dirty="0"/>
              <a:t>The publication of verbatim records in both languages was an important step promoting Finnish.</a:t>
            </a:r>
          </a:p>
          <a:p>
            <a:pPr marL="285750" indent="-285750" algn="ctr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dirty="0"/>
              <a:t>We cannot yet know which events will be regarded as significant when history is eventually written.</a:t>
            </a:r>
          </a:p>
          <a:p>
            <a:pPr marL="285750" indent="-285750" algn="ctr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dirty="0"/>
              <a:t>The importance of recording speeches remains clear </a:t>
            </a:r>
            <a:br>
              <a:rPr lang="en-US" sz="2800" dirty="0"/>
            </a:br>
            <a:r>
              <a:rPr lang="en-US" sz="2800" dirty="0"/>
              <a:t>in today’s society. </a:t>
            </a:r>
          </a:p>
          <a:p>
            <a:pPr marL="285750" indent="-285750" algn="ctr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dirty="0"/>
              <a:t>For researchers, reading written minutes is still the fastest way </a:t>
            </a:r>
            <a:br>
              <a:rPr lang="en-US" sz="2800" dirty="0"/>
            </a:br>
            <a:r>
              <a:rPr lang="en-US" sz="2800" dirty="0"/>
              <a:t>to understand how meetings proceeded.</a:t>
            </a:r>
          </a:p>
          <a:p>
            <a:pPr marL="285750" indent="-285750" algn="ctr">
              <a:spcAft>
                <a:spcPts val="600"/>
              </a:spcAft>
              <a:buFont typeface="Wingdings" panose="05000000000000000000" pitchFamily="2" charset="2"/>
              <a:buChar char="§"/>
            </a:pPr>
            <a:endParaRPr lang="fi-FI" sz="2800" dirty="0"/>
          </a:p>
          <a:p>
            <a:pPr marL="285750" indent="-285750" algn="ctr">
              <a:buFontTx/>
              <a:buChar char="-"/>
            </a:pPr>
            <a:endParaRPr lang="fi-FI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9E87547-8D86-7B5B-A31A-ED6F20FB7905}"/>
              </a:ext>
            </a:extLst>
          </p:cNvPr>
          <p:cNvSpPr txBox="1"/>
          <p:nvPr/>
        </p:nvSpPr>
        <p:spPr>
          <a:xfrm>
            <a:off x="1219198" y="390389"/>
            <a:ext cx="1035710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800" b="1" dirty="0"/>
              <a:t>Key points</a:t>
            </a:r>
          </a:p>
        </p:txBody>
      </p:sp>
    </p:spTree>
    <p:extLst>
      <p:ext uri="{BB962C8B-B14F-4D97-AF65-F5344CB8AC3E}">
        <p14:creationId xmlns:p14="http://schemas.microsoft.com/office/powerpoint/2010/main" val="3909568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6F1085-6508-DEF8-0CEF-BCB1A45484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CF82F3BF-E591-F061-1FD8-163150D1C749}"/>
              </a:ext>
            </a:extLst>
          </p:cNvPr>
          <p:cNvSpPr/>
          <p:nvPr/>
        </p:nvSpPr>
        <p:spPr>
          <a:xfrm>
            <a:off x="0" y="-89210"/>
            <a:ext cx="1315843" cy="6947210"/>
          </a:xfrm>
          <a:prstGeom prst="rect">
            <a:avLst/>
          </a:prstGeom>
          <a:solidFill>
            <a:srgbClr val="E6E7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6B329DA2-025F-C560-4ED4-29531EEAA16C}"/>
              </a:ext>
            </a:extLst>
          </p:cNvPr>
          <p:cNvGrpSpPr/>
          <p:nvPr/>
        </p:nvGrpSpPr>
        <p:grpSpPr>
          <a:xfrm>
            <a:off x="-6469" y="-89210"/>
            <a:ext cx="12198470" cy="6947210"/>
            <a:chOff x="-6469" y="-89210"/>
            <a:chExt cx="12198470" cy="6947210"/>
          </a:xfrm>
        </p:grpSpPr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98459EC9-49C4-096E-3B2C-350613A3CA93}"/>
                </a:ext>
              </a:extLst>
            </p:cNvPr>
            <p:cNvGrpSpPr/>
            <p:nvPr/>
          </p:nvGrpSpPr>
          <p:grpSpPr>
            <a:xfrm>
              <a:off x="0" y="-89210"/>
              <a:ext cx="12192001" cy="6947210"/>
              <a:chOff x="0" y="-89210"/>
              <a:chExt cx="12192001" cy="6947210"/>
            </a:xfrm>
          </p:grpSpPr>
          <p:grpSp>
            <p:nvGrpSpPr>
              <p:cNvPr id="35" name="Group 34">
                <a:extLst>
                  <a:ext uri="{FF2B5EF4-FFF2-40B4-BE49-F238E27FC236}">
                    <a16:creationId xmlns:a16="http://schemas.microsoft.com/office/drawing/2014/main" id="{B3771C4D-DDE4-5BFD-8944-8796C29FEB73}"/>
                  </a:ext>
                </a:extLst>
              </p:cNvPr>
              <p:cNvGrpSpPr/>
              <p:nvPr/>
            </p:nvGrpSpPr>
            <p:grpSpPr>
              <a:xfrm>
                <a:off x="0" y="-89210"/>
                <a:ext cx="12192001" cy="6947210"/>
                <a:chOff x="0" y="-89210"/>
                <a:chExt cx="12192001" cy="6947210"/>
              </a:xfrm>
            </p:grpSpPr>
            <p:sp>
              <p:nvSpPr>
                <p:cNvPr id="38" name="Rectangle 37">
                  <a:extLst>
                    <a:ext uri="{FF2B5EF4-FFF2-40B4-BE49-F238E27FC236}">
                      <a16:creationId xmlns:a16="http://schemas.microsoft.com/office/drawing/2014/main" id="{2D4D0855-DBAC-B80A-0334-0AFB5236BFA5}"/>
                    </a:ext>
                  </a:extLst>
                </p:cNvPr>
                <p:cNvSpPr/>
                <p:nvPr/>
              </p:nvSpPr>
              <p:spPr>
                <a:xfrm>
                  <a:off x="0" y="-89210"/>
                  <a:ext cx="1315843" cy="6947210"/>
                </a:xfrm>
                <a:prstGeom prst="rect">
                  <a:avLst/>
                </a:prstGeom>
                <a:solidFill>
                  <a:srgbClr val="E6E7E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LID4096"/>
                </a:p>
              </p:txBody>
            </p:sp>
            <p:pic>
              <p:nvPicPr>
                <p:cNvPr id="39" name="Picture 38">
                  <a:extLst>
                    <a:ext uri="{FF2B5EF4-FFF2-40B4-BE49-F238E27FC236}">
                      <a16:creationId xmlns:a16="http://schemas.microsoft.com/office/drawing/2014/main" id="{B4E1A528-98AC-BFEA-0615-3677E4F2FC3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0" y="-89210"/>
                  <a:ext cx="12192001" cy="1397620"/>
                </a:xfrm>
                <a:prstGeom prst="rect">
                  <a:avLst/>
                </a:prstGeom>
                <a:solidFill>
                  <a:srgbClr val="E6E7E2"/>
                </a:solidFill>
              </p:spPr>
            </p:pic>
          </p:grpSp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4C6E1EF6-3C30-3768-672B-EAFE74D5BAA5}"/>
                  </a:ext>
                </a:extLst>
              </p:cNvPr>
              <p:cNvSpPr/>
              <p:nvPr/>
            </p:nvSpPr>
            <p:spPr>
              <a:xfrm>
                <a:off x="1219199" y="1231900"/>
                <a:ext cx="96644" cy="5626100"/>
              </a:xfrm>
              <a:prstGeom prst="rect">
                <a:avLst/>
              </a:prstGeom>
              <a:solidFill>
                <a:srgbClr val="FFCA1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/>
              </a:p>
            </p:txBody>
          </p:sp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521D0618-80FD-6D2F-7FFC-67C68BC62F1C}"/>
                  </a:ext>
                </a:extLst>
              </p:cNvPr>
              <p:cNvSpPr/>
              <p:nvPr/>
            </p:nvSpPr>
            <p:spPr>
              <a:xfrm flipV="1">
                <a:off x="1219198" y="1231898"/>
                <a:ext cx="10972801" cy="60267"/>
              </a:xfrm>
              <a:prstGeom prst="rect">
                <a:avLst/>
              </a:prstGeom>
              <a:solidFill>
                <a:srgbClr val="FFCA1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/>
              </a:p>
            </p:txBody>
          </p:sp>
        </p:grpSp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50215C46-EE6D-AC52-98D8-2842BF7F0C9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6469" y="5466327"/>
              <a:ext cx="1273990" cy="1155172"/>
            </a:xfrm>
            <a:prstGeom prst="rect">
              <a:avLst/>
            </a:prstGeom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87D8788E-FCC6-50EF-6830-1168D66CC4DA}"/>
              </a:ext>
            </a:extLst>
          </p:cNvPr>
          <p:cNvSpPr txBox="1"/>
          <p:nvPr/>
        </p:nvSpPr>
        <p:spPr>
          <a:xfrm>
            <a:off x="1410363" y="1610454"/>
            <a:ext cx="1059537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800" dirty="0"/>
          </a:p>
          <a:p>
            <a:pPr algn="ctr">
              <a:spcAft>
                <a:spcPts val="600"/>
              </a:spcAft>
            </a:pPr>
            <a:endParaRPr lang="en-US" sz="2800" dirty="0"/>
          </a:p>
          <a:p>
            <a:pPr algn="ctr">
              <a:spcAft>
                <a:spcPts val="600"/>
              </a:spcAft>
            </a:pPr>
            <a:r>
              <a:rPr lang="en-US" sz="3200" b="1" dirty="0"/>
              <a:t>Thank you</a:t>
            </a:r>
          </a:p>
          <a:p>
            <a:pPr algn="ctr">
              <a:spcAft>
                <a:spcPts val="600"/>
              </a:spcAft>
            </a:pPr>
            <a:endParaRPr lang="en-US" sz="3200" b="1" dirty="0"/>
          </a:p>
          <a:p>
            <a:pPr algn="ctr">
              <a:spcAft>
                <a:spcPts val="600"/>
              </a:spcAft>
            </a:pPr>
            <a:r>
              <a:rPr lang="en-US" sz="3200" b="1" dirty="0"/>
              <a:t>Jari Niittuinperä</a:t>
            </a:r>
          </a:p>
          <a:p>
            <a:pPr marL="285750" indent="-285750" algn="ctr">
              <a:spcAft>
                <a:spcPts val="600"/>
              </a:spcAft>
              <a:buFont typeface="Wingdings" panose="05000000000000000000" pitchFamily="2" charset="2"/>
              <a:buChar char="§"/>
            </a:pPr>
            <a:endParaRPr lang="en-US" sz="2800" dirty="0"/>
          </a:p>
          <a:p>
            <a:pPr marL="285750" indent="-285750" algn="ctr">
              <a:spcAft>
                <a:spcPts val="600"/>
              </a:spcAft>
              <a:buFont typeface="Wingdings" panose="05000000000000000000" pitchFamily="2" charset="2"/>
              <a:buChar char="§"/>
            </a:pPr>
            <a:endParaRPr lang="fi-FI" sz="2800" dirty="0"/>
          </a:p>
          <a:p>
            <a:pPr marL="285750" indent="-285750" algn="ctr">
              <a:buFontTx/>
              <a:buChar char="-"/>
            </a:pP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9858333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95ECF6-B941-9C63-4BF4-EBE1FBB97C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3886D5AC-2A8D-E1F9-B024-D0D58093B94A}"/>
              </a:ext>
            </a:extLst>
          </p:cNvPr>
          <p:cNvSpPr/>
          <p:nvPr/>
        </p:nvSpPr>
        <p:spPr>
          <a:xfrm>
            <a:off x="0" y="-89210"/>
            <a:ext cx="1315843" cy="6947210"/>
          </a:xfrm>
          <a:prstGeom prst="rect">
            <a:avLst/>
          </a:prstGeom>
          <a:solidFill>
            <a:srgbClr val="E6E7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CB1AA8CC-7EAD-C531-7022-908A07E8AD28}"/>
              </a:ext>
            </a:extLst>
          </p:cNvPr>
          <p:cNvGrpSpPr/>
          <p:nvPr/>
        </p:nvGrpSpPr>
        <p:grpSpPr>
          <a:xfrm>
            <a:off x="-6469" y="-89210"/>
            <a:ext cx="12198470" cy="6947210"/>
            <a:chOff x="-6469" y="-89210"/>
            <a:chExt cx="12198470" cy="6947210"/>
          </a:xfrm>
        </p:grpSpPr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0BFD4E3A-F0F1-7F96-5AA5-8E46716E13B8}"/>
                </a:ext>
              </a:extLst>
            </p:cNvPr>
            <p:cNvGrpSpPr/>
            <p:nvPr/>
          </p:nvGrpSpPr>
          <p:grpSpPr>
            <a:xfrm>
              <a:off x="0" y="-89210"/>
              <a:ext cx="12192001" cy="6947210"/>
              <a:chOff x="0" y="-89210"/>
              <a:chExt cx="12192001" cy="6947210"/>
            </a:xfrm>
          </p:grpSpPr>
          <p:grpSp>
            <p:nvGrpSpPr>
              <p:cNvPr id="35" name="Group 34">
                <a:extLst>
                  <a:ext uri="{FF2B5EF4-FFF2-40B4-BE49-F238E27FC236}">
                    <a16:creationId xmlns:a16="http://schemas.microsoft.com/office/drawing/2014/main" id="{C7A8D2B3-9237-A785-BEC6-16C495442F9A}"/>
                  </a:ext>
                </a:extLst>
              </p:cNvPr>
              <p:cNvGrpSpPr/>
              <p:nvPr/>
            </p:nvGrpSpPr>
            <p:grpSpPr>
              <a:xfrm>
                <a:off x="0" y="-89210"/>
                <a:ext cx="12192001" cy="6947210"/>
                <a:chOff x="0" y="-89210"/>
                <a:chExt cx="12192001" cy="6947210"/>
              </a:xfrm>
            </p:grpSpPr>
            <p:sp>
              <p:nvSpPr>
                <p:cNvPr id="38" name="Rectangle 37">
                  <a:extLst>
                    <a:ext uri="{FF2B5EF4-FFF2-40B4-BE49-F238E27FC236}">
                      <a16:creationId xmlns:a16="http://schemas.microsoft.com/office/drawing/2014/main" id="{AA2BA680-3345-55FA-8112-C629861FF95A}"/>
                    </a:ext>
                  </a:extLst>
                </p:cNvPr>
                <p:cNvSpPr/>
                <p:nvPr/>
              </p:nvSpPr>
              <p:spPr>
                <a:xfrm>
                  <a:off x="0" y="-89210"/>
                  <a:ext cx="1315843" cy="6947210"/>
                </a:xfrm>
                <a:prstGeom prst="rect">
                  <a:avLst/>
                </a:prstGeom>
                <a:solidFill>
                  <a:srgbClr val="E6E7E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LID4096"/>
                </a:p>
              </p:txBody>
            </p:sp>
            <p:pic>
              <p:nvPicPr>
                <p:cNvPr id="39" name="Picture 38">
                  <a:extLst>
                    <a:ext uri="{FF2B5EF4-FFF2-40B4-BE49-F238E27FC236}">
                      <a16:creationId xmlns:a16="http://schemas.microsoft.com/office/drawing/2014/main" id="{A279BE27-2D21-B73C-8F81-6A1461F1C7D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0" y="-89210"/>
                  <a:ext cx="12192001" cy="1397620"/>
                </a:xfrm>
                <a:prstGeom prst="rect">
                  <a:avLst/>
                </a:prstGeom>
                <a:solidFill>
                  <a:srgbClr val="E6E7E2"/>
                </a:solidFill>
              </p:spPr>
            </p:pic>
          </p:grpSp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1CBDBB52-23D4-064D-D12F-6092B1F6DCF4}"/>
                  </a:ext>
                </a:extLst>
              </p:cNvPr>
              <p:cNvSpPr/>
              <p:nvPr/>
            </p:nvSpPr>
            <p:spPr>
              <a:xfrm>
                <a:off x="1219199" y="1231900"/>
                <a:ext cx="96644" cy="5626100"/>
              </a:xfrm>
              <a:prstGeom prst="rect">
                <a:avLst/>
              </a:prstGeom>
              <a:solidFill>
                <a:srgbClr val="FFCA1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/>
              </a:p>
            </p:txBody>
          </p:sp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4840549A-B62E-79A4-5723-896552735151}"/>
                  </a:ext>
                </a:extLst>
              </p:cNvPr>
              <p:cNvSpPr/>
              <p:nvPr/>
            </p:nvSpPr>
            <p:spPr>
              <a:xfrm flipV="1">
                <a:off x="1219198" y="1231898"/>
                <a:ext cx="10972801" cy="60267"/>
              </a:xfrm>
              <a:prstGeom prst="rect">
                <a:avLst/>
              </a:prstGeom>
              <a:solidFill>
                <a:srgbClr val="FFCA1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/>
              </a:p>
            </p:txBody>
          </p:sp>
        </p:grpSp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28FBD45C-D497-B9C8-CFB1-B1BFF1D03E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6469" y="5466327"/>
              <a:ext cx="1273990" cy="1155172"/>
            </a:xfrm>
            <a:prstGeom prst="rect">
              <a:avLst/>
            </a:prstGeom>
          </p:spPr>
        </p:pic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796BAB65-77BF-4A4D-190F-536F576D9A77}"/>
              </a:ext>
            </a:extLst>
          </p:cNvPr>
          <p:cNvSpPr txBox="1"/>
          <p:nvPr/>
        </p:nvSpPr>
        <p:spPr>
          <a:xfrm>
            <a:off x="1219198" y="390389"/>
            <a:ext cx="1035710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800" b="1" dirty="0"/>
              <a:t>Women’s roles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E5603EA-7EF5-DA22-9935-D3A7C3807F12}"/>
              </a:ext>
            </a:extLst>
          </p:cNvPr>
          <p:cNvSpPr txBox="1"/>
          <p:nvPr/>
        </p:nvSpPr>
        <p:spPr>
          <a:xfrm>
            <a:off x="1540459" y="2900927"/>
            <a:ext cx="23130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/>
              <a:t>Helsingfors</a:t>
            </a:r>
            <a:r>
              <a:rPr lang="en-US" sz="1400" dirty="0"/>
              <a:t> </a:t>
            </a:r>
            <a:r>
              <a:rPr lang="en-US" sz="1400" dirty="0" err="1"/>
              <a:t>Dagblad</a:t>
            </a:r>
            <a:r>
              <a:rPr lang="en-US" sz="1400" dirty="0"/>
              <a:t> 5.4.1886</a:t>
            </a:r>
            <a:endParaRPr lang="LID4096" sz="1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904D01-C027-5A2C-9F79-50498D42A2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0459" y="1489991"/>
            <a:ext cx="2802401" cy="122935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31BF0B2-D7E3-F83F-06C2-404B4BB08F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09896" y="3364693"/>
            <a:ext cx="2901094" cy="250468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C5CB886-900B-65AE-76FC-2DA9CB5AEFC0}"/>
              </a:ext>
            </a:extLst>
          </p:cNvPr>
          <p:cNvSpPr txBox="1"/>
          <p:nvPr/>
        </p:nvSpPr>
        <p:spPr>
          <a:xfrm>
            <a:off x="1509896" y="6206945"/>
            <a:ext cx="302730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ID4096" sz="1400" dirty="0"/>
              <a:t>Morgonbladet, 11.02.1878, nr 35, s. 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BBEC7B4-D111-3DBC-20C2-427A9E86165F}"/>
              </a:ext>
            </a:extLst>
          </p:cNvPr>
          <p:cNvSpPr txBox="1"/>
          <p:nvPr/>
        </p:nvSpPr>
        <p:spPr>
          <a:xfrm>
            <a:off x="5183234" y="1608817"/>
            <a:ext cx="700876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dirty="0"/>
              <a:t>At the Estate Diets, there were 6 women and 96 men working as stenographers</a:t>
            </a:r>
          </a:p>
          <a:p>
            <a:pPr marL="285750" indent="-285750">
              <a:buFontTx/>
              <a:buChar char="-"/>
            </a:pPr>
            <a:r>
              <a:rPr lang="en-US" dirty="0"/>
              <a:t>Hilma Aminoff was the first, in 1877–1878</a:t>
            </a:r>
          </a:p>
          <a:p>
            <a:pPr marL="285750" indent="-285750">
              <a:buFontTx/>
              <a:buChar char="-"/>
            </a:pPr>
            <a:r>
              <a:rPr lang="en-US" dirty="0"/>
              <a:t>The next two appeared in 1885, but men were appointed as their </a:t>
            </a:r>
            <a:r>
              <a:rPr lang="en-US"/>
              <a:t>substitutes in </a:t>
            </a:r>
            <a:r>
              <a:rPr lang="en-US" dirty="0"/>
              <a:t>1894, the first woman served in the Clerical Estate</a:t>
            </a:r>
          </a:p>
          <a:p>
            <a:pPr marL="285750" indent="-285750">
              <a:buFontTx/>
              <a:buChar char="-"/>
            </a:pPr>
            <a:r>
              <a:rPr lang="en-US" dirty="0"/>
              <a:t>The association has never had a female chair</a:t>
            </a:r>
          </a:p>
          <a:p>
            <a:pPr marL="285750" indent="-285750">
              <a:buFontTx/>
              <a:buChar char="-"/>
            </a:pPr>
            <a:r>
              <a:rPr lang="en-US" dirty="0"/>
              <a:t>There have been no female heads of the stenographic offices, but women have served as deputy heads</a:t>
            </a:r>
          </a:p>
          <a:p>
            <a:pPr marL="285750" indent="-285750">
              <a:buFontTx/>
              <a:buChar char="-"/>
            </a:pPr>
            <a:r>
              <a:rPr lang="en-US" dirty="0"/>
              <a:t>Maria Colliander was a diligent “stenographic spirit” during the early years of the association</a:t>
            </a:r>
            <a:endParaRPr lang="LID4096" dirty="0"/>
          </a:p>
        </p:txBody>
      </p:sp>
    </p:spTree>
    <p:extLst>
      <p:ext uri="{BB962C8B-B14F-4D97-AF65-F5344CB8AC3E}">
        <p14:creationId xmlns:p14="http://schemas.microsoft.com/office/powerpoint/2010/main" val="39514062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52D77C-6F2F-1D05-37DF-2090367BB7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643098C8-58D0-854C-3F1E-E6D32D632B32}"/>
              </a:ext>
            </a:extLst>
          </p:cNvPr>
          <p:cNvGrpSpPr/>
          <p:nvPr/>
        </p:nvGrpSpPr>
        <p:grpSpPr>
          <a:xfrm>
            <a:off x="-6469" y="-89210"/>
            <a:ext cx="12198470" cy="6947210"/>
            <a:chOff x="-6469" y="-89210"/>
            <a:chExt cx="12198470" cy="6947210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BD9B615D-C4CF-ACB4-6BDC-DA7A235F5AAC}"/>
                </a:ext>
              </a:extLst>
            </p:cNvPr>
            <p:cNvGrpSpPr/>
            <p:nvPr/>
          </p:nvGrpSpPr>
          <p:grpSpPr>
            <a:xfrm>
              <a:off x="0" y="-89210"/>
              <a:ext cx="12192001" cy="6947210"/>
              <a:chOff x="0" y="-89210"/>
              <a:chExt cx="12192001" cy="6947210"/>
            </a:xfrm>
          </p:grpSpPr>
          <p:grpSp>
            <p:nvGrpSpPr>
              <p:cNvPr id="6" name="Group 5">
                <a:extLst>
                  <a:ext uri="{FF2B5EF4-FFF2-40B4-BE49-F238E27FC236}">
                    <a16:creationId xmlns:a16="http://schemas.microsoft.com/office/drawing/2014/main" id="{464E8591-DCC8-0270-1A1B-E4CCB4843CEA}"/>
                  </a:ext>
                </a:extLst>
              </p:cNvPr>
              <p:cNvGrpSpPr/>
              <p:nvPr/>
            </p:nvGrpSpPr>
            <p:grpSpPr>
              <a:xfrm>
                <a:off x="0" y="-89210"/>
                <a:ext cx="12192001" cy="6947210"/>
                <a:chOff x="0" y="-89210"/>
                <a:chExt cx="12192001" cy="6947210"/>
              </a:xfrm>
            </p:grpSpPr>
            <p:sp>
              <p:nvSpPr>
                <p:cNvPr id="11" name="Rectangle 10">
                  <a:extLst>
                    <a:ext uri="{FF2B5EF4-FFF2-40B4-BE49-F238E27FC236}">
                      <a16:creationId xmlns:a16="http://schemas.microsoft.com/office/drawing/2014/main" id="{25389218-5CA7-E4EF-492B-6945C643D94B}"/>
                    </a:ext>
                  </a:extLst>
                </p:cNvPr>
                <p:cNvSpPr/>
                <p:nvPr/>
              </p:nvSpPr>
              <p:spPr>
                <a:xfrm>
                  <a:off x="0" y="-89210"/>
                  <a:ext cx="1315843" cy="6947210"/>
                </a:xfrm>
                <a:prstGeom prst="rect">
                  <a:avLst/>
                </a:prstGeom>
                <a:solidFill>
                  <a:srgbClr val="E6E7E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LID4096"/>
                </a:p>
              </p:txBody>
            </p:sp>
            <p:pic>
              <p:nvPicPr>
                <p:cNvPr id="12" name="Picture 11">
                  <a:extLst>
                    <a:ext uri="{FF2B5EF4-FFF2-40B4-BE49-F238E27FC236}">
                      <a16:creationId xmlns:a16="http://schemas.microsoft.com/office/drawing/2014/main" id="{183CC68B-713A-6B8B-74A9-8EFA82CF015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0" y="-89210"/>
                  <a:ext cx="12192001" cy="1397620"/>
                </a:xfrm>
                <a:prstGeom prst="rect">
                  <a:avLst/>
                </a:prstGeom>
                <a:solidFill>
                  <a:srgbClr val="E6E7E2"/>
                </a:solidFill>
              </p:spPr>
            </p:pic>
          </p:grp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082D5D8F-FA68-6767-D480-604E9E7CEE5A}"/>
                  </a:ext>
                </a:extLst>
              </p:cNvPr>
              <p:cNvSpPr/>
              <p:nvPr/>
            </p:nvSpPr>
            <p:spPr>
              <a:xfrm>
                <a:off x="1219199" y="1231900"/>
                <a:ext cx="96644" cy="5626100"/>
              </a:xfrm>
              <a:prstGeom prst="rect">
                <a:avLst/>
              </a:prstGeom>
              <a:solidFill>
                <a:srgbClr val="FFCA1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EC8D1388-DA52-E6CE-C119-F3015D4F4DE7}"/>
                  </a:ext>
                </a:extLst>
              </p:cNvPr>
              <p:cNvSpPr/>
              <p:nvPr/>
            </p:nvSpPr>
            <p:spPr>
              <a:xfrm flipV="1">
                <a:off x="1219198" y="1231898"/>
                <a:ext cx="10972801" cy="60267"/>
              </a:xfrm>
              <a:prstGeom prst="rect">
                <a:avLst/>
              </a:prstGeom>
              <a:solidFill>
                <a:srgbClr val="FFCA1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/>
              </a:p>
            </p:txBody>
          </p:sp>
        </p:grp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276F3261-E342-7A54-92F6-9D8D68E3A7F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6469" y="5466327"/>
              <a:ext cx="1273990" cy="1155172"/>
            </a:xfrm>
            <a:prstGeom prst="rect">
              <a:avLst/>
            </a:prstGeom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441FFC17-A3A4-58AC-A686-DAC562FB1A95}"/>
              </a:ext>
            </a:extLst>
          </p:cNvPr>
          <p:cNvSpPr txBox="1"/>
          <p:nvPr/>
        </p:nvSpPr>
        <p:spPr>
          <a:xfrm>
            <a:off x="1219198" y="390389"/>
            <a:ext cx="1035710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800" b="1" dirty="0"/>
              <a:t>Stenographers’ room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7540593-6C2A-5B01-3417-75BD5F751F41}"/>
              </a:ext>
            </a:extLst>
          </p:cNvPr>
          <p:cNvSpPr txBox="1"/>
          <p:nvPr/>
        </p:nvSpPr>
        <p:spPr>
          <a:xfrm>
            <a:off x="1533750" y="6435812"/>
            <a:ext cx="245304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The Finnish Parliament, picture</a:t>
            </a:r>
            <a:endParaRPr lang="LID4096" sz="1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44F2992-6448-B08B-B490-93C9BD8868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8587" y="1393208"/>
            <a:ext cx="6765871" cy="5074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3948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989</Words>
  <Application>Microsoft Office PowerPoint</Application>
  <PresentationFormat>Widescreen</PresentationFormat>
  <Paragraphs>134</Paragraphs>
  <Slides>19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Wingdings</vt:lpstr>
      <vt:lpstr>Office Theme</vt:lpstr>
      <vt:lpstr>The Significance of Shorthand in the Early Finnish Society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Jari Niittuinperä</dc:creator>
  <cp:lastModifiedBy>reviewer</cp:lastModifiedBy>
  <cp:revision>181</cp:revision>
  <dcterms:created xsi:type="dcterms:W3CDTF">2022-01-06T21:18:32Z</dcterms:created>
  <dcterms:modified xsi:type="dcterms:W3CDTF">2026-07-26T09:58:43Z</dcterms:modified>
</cp:coreProperties>
</file>