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4"/>
  </p:notesMasterIdLst>
  <p:sldIdLst>
    <p:sldId id="256" r:id="rId2"/>
    <p:sldId id="268" r:id="rId3"/>
    <p:sldId id="269" r:id="rId4"/>
    <p:sldId id="258" r:id="rId5"/>
    <p:sldId id="259" r:id="rId6"/>
    <p:sldId id="270" r:id="rId7"/>
    <p:sldId id="271" r:id="rId8"/>
    <p:sldId id="272" r:id="rId9"/>
    <p:sldId id="273" r:id="rId10"/>
    <p:sldId id="274" r:id="rId11"/>
    <p:sldId id="275" r:id="rId12"/>
    <p:sldId id="276" r:id="rId13"/>
  </p:sldIdLst>
  <p:sldSz cx="9144000" cy="5143500" type="screen16x9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CD0AF"/>
    <a:srgbClr val="FFE1E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16588F9-6E51-43E8-9794-EE5C2C3CBF28}" v="7" dt="2026-07-24T17:22:26.98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 varScale="1">
        <p:scale>
          <a:sx n="146" d="100"/>
          <a:sy n="146" d="100"/>
        </p:scale>
        <p:origin x="59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967348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7/25/2026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36061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D0A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1097280"/>
            <a:ext cx="82296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b="1" dirty="0">
                <a:solidFill>
                  <a:srgbClr val="1A1A1A"/>
                </a:solidFill>
              </a:rPr>
              <a:t>The Case for Shorthand in the Age of AI</a:t>
            </a:r>
            <a:endParaRPr lang="en-US" dirty="0"/>
          </a:p>
        </p:txBody>
      </p:sp>
      <p:sp>
        <p:nvSpPr>
          <p:cNvPr id="3" name="Text 1"/>
          <p:cNvSpPr/>
          <p:nvPr/>
        </p:nvSpPr>
        <p:spPr>
          <a:xfrm>
            <a:off x="457200" y="2103120"/>
            <a:ext cx="82296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endParaRPr lang="en-US" dirty="0"/>
          </a:p>
        </p:txBody>
      </p:sp>
      <p:sp>
        <p:nvSpPr>
          <p:cNvPr id="4" name="Text 2"/>
          <p:cNvSpPr/>
          <p:nvPr/>
        </p:nvSpPr>
        <p:spPr>
          <a:xfrm>
            <a:off x="457200" y="2926080"/>
            <a:ext cx="822960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dirty="0">
                <a:solidFill>
                  <a:srgbClr val="1A1A1A"/>
                </a:solidFill>
              </a:rPr>
              <a:t>Andrew Hill, Financial Times</a:t>
            </a:r>
            <a:endParaRPr lang="en-US" dirty="0"/>
          </a:p>
          <a:p>
            <a:pPr marL="0" indent="0" algn="l">
              <a:buNone/>
            </a:pPr>
            <a:r>
              <a:rPr lang="en-US" dirty="0">
                <a:solidFill>
                  <a:srgbClr val="1A1A1A"/>
                </a:solidFill>
              </a:rPr>
              <a:t>Intersteno Diamesic 9, Liverpool</a:t>
            </a:r>
            <a:endParaRPr lang="en-US" dirty="0"/>
          </a:p>
          <a:p>
            <a:pPr marL="0" indent="0" algn="l">
              <a:buNone/>
            </a:pPr>
            <a:r>
              <a:rPr lang="en-US" dirty="0">
                <a:solidFill>
                  <a:srgbClr val="1A1A1A"/>
                </a:solidFill>
              </a:rPr>
              <a:t>July 27, 2026</a:t>
            </a:r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165F09F-6255-65EE-6430-026D66840D6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08029" y="1456264"/>
            <a:ext cx="4276233" cy="3207175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C44977-B791-A5B5-E74B-1B62CF29A0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sz="18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4C66D1D-5835-610B-7031-E317656CE19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99240" y="160935"/>
            <a:ext cx="3154718" cy="469441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0BDD452A-6CD2-34A9-881A-8595ADA80B20}"/>
              </a:ext>
            </a:extLst>
          </p:cNvPr>
          <p:cNvSpPr txBox="1"/>
          <p:nvPr/>
        </p:nvSpPr>
        <p:spPr>
          <a:xfrm>
            <a:off x="1172261" y="2298844"/>
            <a:ext cx="5314492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800" dirty="0"/>
              <a:t>Sir Isaac Pitman (1813-1897)</a:t>
            </a:r>
          </a:p>
          <a:p>
            <a:endParaRPr lang="en-GB" dirty="0"/>
          </a:p>
          <a:p>
            <a:r>
              <a:rPr lang="en-GB" sz="1800" dirty="0"/>
              <a:t>“Time saved is life gained”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5F5041F-4672-CEFB-3D11-CD5FD337073F}"/>
              </a:ext>
            </a:extLst>
          </p:cNvPr>
          <p:cNvSpPr txBox="1"/>
          <p:nvPr/>
        </p:nvSpPr>
        <p:spPr>
          <a:xfrm>
            <a:off x="5080000" y="4855353"/>
            <a:ext cx="2284600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900" dirty="0"/>
              <a:t>Source: Pitman Collection, University of Bath</a:t>
            </a:r>
          </a:p>
        </p:txBody>
      </p:sp>
    </p:spTree>
    <p:extLst>
      <p:ext uri="{BB962C8B-B14F-4D97-AF65-F5344CB8AC3E}">
        <p14:creationId xmlns:p14="http://schemas.microsoft.com/office/powerpoint/2010/main" val="299252682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D0B0D8-2C38-AEF3-9152-3EFB92072A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sz="18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A8D9B4B-2134-E505-B4AC-A3E8EEB890B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24130" y="232763"/>
            <a:ext cx="3337580" cy="445719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251D656C-5458-611E-D30F-C5A8C9E81262}"/>
              </a:ext>
            </a:extLst>
          </p:cNvPr>
          <p:cNvSpPr txBox="1"/>
          <p:nvPr/>
        </p:nvSpPr>
        <p:spPr>
          <a:xfrm>
            <a:off x="1089965" y="2350051"/>
            <a:ext cx="536935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800" dirty="0"/>
              <a:t>Women’s suffrage banner, 1908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AAABE53-E279-49CF-1620-F59FE75D095A}"/>
              </a:ext>
            </a:extLst>
          </p:cNvPr>
          <p:cNvSpPr txBox="1"/>
          <p:nvPr/>
        </p:nvSpPr>
        <p:spPr>
          <a:xfrm>
            <a:off x="4572000" y="4747569"/>
            <a:ext cx="1067921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900" dirty="0"/>
              <a:t>Source: LSE Library</a:t>
            </a:r>
          </a:p>
        </p:txBody>
      </p:sp>
    </p:spTree>
    <p:extLst>
      <p:ext uri="{BB962C8B-B14F-4D97-AF65-F5344CB8AC3E}">
        <p14:creationId xmlns:p14="http://schemas.microsoft.com/office/powerpoint/2010/main" val="112671655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B9BF1A-3F5E-C897-D845-9F825BA545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E47ED3D-A376-2C06-8D24-C3CB87C9D7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46909" y="122093"/>
            <a:ext cx="6532418" cy="48993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17186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dirty="0"/>
          </a:p>
        </p:txBody>
      </p:sp>
      <p:pic>
        <p:nvPicPr>
          <p:cNvPr id="3" name="Picture 2" descr="dinosaur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28800" y="685800"/>
            <a:ext cx="5486400" cy="313508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761565" y="3820885"/>
            <a:ext cx="1107996" cy="43858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endParaRPr sz="1350" dirty="0"/>
          </a:p>
          <a:p>
            <a:pPr algn="l">
              <a:defRPr sz="1200"/>
            </a:pPr>
            <a:r>
              <a:rPr sz="900" dirty="0"/>
              <a:t>Source: </a:t>
            </a:r>
            <a:r>
              <a:rPr sz="900" dirty="0" err="1"/>
              <a:t>ChatGPT</a:t>
            </a:r>
            <a:r>
              <a:rPr sz="900" dirty="0"/>
              <a:t> 4</a:t>
            </a:r>
            <a:r>
              <a:rPr lang="en-GB" sz="900" dirty="0"/>
              <a:t>o</a:t>
            </a:r>
            <a:endParaRPr sz="9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D1462F-5809-667F-7245-16D81A9EDC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2CA1FC3-5C43-5EED-A073-D795E6DC02F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21485" y="670636"/>
            <a:ext cx="5252313" cy="350154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76D1327-E38A-4CF5-7C9F-7D18D978D1C4}"/>
              </a:ext>
            </a:extLst>
          </p:cNvPr>
          <p:cNvSpPr txBox="1"/>
          <p:nvPr/>
        </p:nvSpPr>
        <p:spPr>
          <a:xfrm>
            <a:off x="1821485" y="4226476"/>
            <a:ext cx="2090509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900" dirty="0"/>
              <a:t>Source: ChatGPT 5.5</a:t>
            </a:r>
          </a:p>
        </p:txBody>
      </p:sp>
    </p:spTree>
    <p:extLst>
      <p:ext uri="{BB962C8B-B14F-4D97-AF65-F5344CB8AC3E}">
        <p14:creationId xmlns:p14="http://schemas.microsoft.com/office/powerpoint/2010/main" val="29690877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82296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b="1" dirty="0">
                <a:solidFill>
                  <a:srgbClr val="1A1A1A"/>
                </a:solidFill>
              </a:rPr>
              <a:t>Three Pillars for Sustaining Shorthand</a:t>
            </a:r>
            <a:endParaRPr lang="en-US" dirty="0"/>
          </a:p>
        </p:txBody>
      </p:sp>
      <p:sp>
        <p:nvSpPr>
          <p:cNvPr id="3" name="Text 1"/>
          <p:cNvSpPr/>
          <p:nvPr/>
        </p:nvSpPr>
        <p:spPr>
          <a:xfrm>
            <a:off x="640080" y="1280160"/>
            <a:ext cx="78638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b="1" dirty="0">
                <a:solidFill>
                  <a:srgbClr val="003366"/>
                </a:solidFill>
              </a:rPr>
              <a:t>1. A key to the past</a:t>
            </a:r>
            <a:endParaRPr lang="en-US" dirty="0"/>
          </a:p>
        </p:txBody>
      </p:sp>
      <p:sp>
        <p:nvSpPr>
          <p:cNvPr id="4" name="Text 2"/>
          <p:cNvSpPr/>
          <p:nvPr/>
        </p:nvSpPr>
        <p:spPr>
          <a:xfrm>
            <a:off x="914400" y="1645920"/>
            <a:ext cx="77724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5" name="Text 3"/>
          <p:cNvSpPr/>
          <p:nvPr/>
        </p:nvSpPr>
        <p:spPr>
          <a:xfrm>
            <a:off x="640080" y="2286000"/>
            <a:ext cx="78638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b="1" dirty="0">
                <a:solidFill>
                  <a:srgbClr val="003366"/>
                </a:solidFill>
              </a:rPr>
              <a:t>2. A fuel for the brain</a:t>
            </a:r>
            <a:endParaRPr lang="en-US" dirty="0"/>
          </a:p>
        </p:txBody>
      </p:sp>
      <p:sp>
        <p:nvSpPr>
          <p:cNvPr id="6" name="Text 4"/>
          <p:cNvSpPr/>
          <p:nvPr/>
        </p:nvSpPr>
        <p:spPr>
          <a:xfrm>
            <a:off x="914400" y="2651760"/>
            <a:ext cx="77724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7" name="Text 5"/>
          <p:cNvSpPr/>
          <p:nvPr/>
        </p:nvSpPr>
        <p:spPr>
          <a:xfrm>
            <a:off x="640080" y="3291840"/>
            <a:ext cx="78638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b="1" dirty="0">
                <a:solidFill>
                  <a:srgbClr val="003366"/>
                </a:solidFill>
              </a:rPr>
              <a:t>3. A guarantee of an analogue future</a:t>
            </a:r>
            <a:endParaRPr lang="en-US" dirty="0"/>
          </a:p>
        </p:txBody>
      </p:sp>
      <p:sp>
        <p:nvSpPr>
          <p:cNvPr id="8" name="Text 6"/>
          <p:cNvSpPr/>
          <p:nvPr/>
        </p:nvSpPr>
        <p:spPr>
          <a:xfrm>
            <a:off x="914400" y="3657600"/>
            <a:ext cx="77724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endParaRPr lang="en-US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99A4ED6E-65A8-E969-16AA-9704B2E27BD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42560" y="455361"/>
            <a:ext cx="2987040" cy="4072757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82296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b="1" dirty="0">
                <a:solidFill>
                  <a:srgbClr val="1A1A1A"/>
                </a:solidFill>
              </a:rPr>
              <a:t>Shorthand: A Key to the Past</a:t>
            </a:r>
            <a:endParaRPr lang="en-US" dirty="0"/>
          </a:p>
        </p:txBody>
      </p:sp>
      <p:sp>
        <p:nvSpPr>
          <p:cNvPr id="3" name="Text 1"/>
          <p:cNvSpPr/>
          <p:nvPr/>
        </p:nvSpPr>
        <p:spPr>
          <a:xfrm>
            <a:off x="457200" y="1188720"/>
            <a:ext cx="8229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b="1" dirty="0">
                <a:solidFill>
                  <a:srgbClr val="1A1A1A"/>
                </a:solidFill>
              </a:rPr>
              <a:t>Lost and forgotten systems of writing:</a:t>
            </a:r>
            <a:endParaRPr lang="en-US" dirty="0"/>
          </a:p>
        </p:txBody>
      </p:sp>
      <p:sp>
        <p:nvSpPr>
          <p:cNvPr id="4" name="Text 2"/>
          <p:cNvSpPr/>
          <p:nvPr/>
        </p:nvSpPr>
        <p:spPr>
          <a:xfrm>
            <a:off x="457200" y="1737360"/>
            <a:ext cx="8229600" cy="2560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dirty="0">
                <a:solidFill>
                  <a:srgbClr val="1A1A1A"/>
                </a:solidFill>
              </a:rPr>
              <a:t>• Rapa Nui's rongorongo glyphs — almost entirely undeciphered</a:t>
            </a:r>
            <a:endParaRPr lang="en-US" dirty="0"/>
          </a:p>
          <a:p>
            <a:pPr marL="0" indent="0" algn="l">
              <a:buNone/>
            </a:pPr>
            <a:r>
              <a:rPr lang="en-US" dirty="0">
                <a:solidFill>
                  <a:srgbClr val="1A1A1A"/>
                </a:solidFill>
              </a:rPr>
              <a:t>• Indus valley scripts — 5,000+ signs still mysterious</a:t>
            </a:r>
            <a:endParaRPr lang="en-US" dirty="0"/>
          </a:p>
          <a:p>
            <a:pPr marL="0" indent="0" algn="l">
              <a:buNone/>
            </a:pPr>
            <a:r>
              <a:rPr lang="en-US" dirty="0">
                <a:solidFill>
                  <a:srgbClr val="1A1A1A"/>
                </a:solidFill>
              </a:rPr>
              <a:t>• Cypro-Minoan syllabary, Banpo symbols, Wadi el-Hol inscriptions</a:t>
            </a:r>
            <a:endParaRPr lang="en-US" dirty="0"/>
          </a:p>
          <a:p>
            <a:pPr marL="0" indent="0" algn="l">
              <a:buNone/>
            </a:pPr>
            <a:r>
              <a:rPr lang="en-US" dirty="0">
                <a:solidFill>
                  <a:srgbClr val="1A1A1A"/>
                </a:solidFill>
              </a:rPr>
              <a:t>• Languages disappearing with their final speakers</a:t>
            </a:r>
            <a:endParaRPr lang="en-US" dirty="0"/>
          </a:p>
          <a:p>
            <a:pPr marL="0" indent="0" algn="l">
              <a:buNone/>
            </a:pPr>
            <a:endParaRPr lang="en-US" dirty="0"/>
          </a:p>
          <a:p>
            <a:pPr marL="0" indent="0" algn="l">
              <a:buNone/>
            </a:pPr>
            <a:r>
              <a:rPr lang="en-US" dirty="0">
                <a:solidFill>
                  <a:srgbClr val="1A1A1A"/>
                </a:solidFill>
              </a:rPr>
              <a:t>Shorthand could share this fate. Most shorthand manuscripts have never been read.</a:t>
            </a:r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A827FFA-3E44-B614-8B71-0503B9B8C9B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0850" y="1005840"/>
            <a:ext cx="8242300" cy="34290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3302667D-E8AF-8BEA-488A-10E632337468}"/>
              </a:ext>
            </a:extLst>
          </p:cNvPr>
          <p:cNvSpPr txBox="1"/>
          <p:nvPr/>
        </p:nvSpPr>
        <p:spPr>
          <a:xfrm>
            <a:off x="365399" y="4512259"/>
            <a:ext cx="4206601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900" dirty="0"/>
              <a:t>Source: Catherine </a:t>
            </a:r>
            <a:r>
              <a:rPr lang="en-GB" sz="900" dirty="0" err="1"/>
              <a:t>Orliac</a:t>
            </a:r>
            <a:r>
              <a:rPr lang="en-GB" sz="900" dirty="0"/>
              <a:t> and the Congregation of the Sacred Hearts of Jesus and Mary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A42E16-D8AB-7678-4F73-DF4994640C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sz="16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D34D191-DE09-74D5-FA8F-696376091ED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18262" y="109727"/>
            <a:ext cx="2224303" cy="478505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049D3B36-5224-C9FF-7DFD-4D4E3A3079E3}"/>
              </a:ext>
            </a:extLst>
          </p:cNvPr>
          <p:cNvSpPr txBox="1"/>
          <p:nvPr/>
        </p:nvSpPr>
        <p:spPr>
          <a:xfrm>
            <a:off x="744322" y="2288630"/>
            <a:ext cx="559978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dirty="0"/>
              <a:t>Page from Timothy Bright’s ‘</a:t>
            </a:r>
            <a:r>
              <a:rPr lang="en-GB" dirty="0" err="1"/>
              <a:t>Characterie</a:t>
            </a:r>
            <a:r>
              <a:rPr lang="en-GB" dirty="0"/>
              <a:t>’ (1588)</a:t>
            </a:r>
          </a:p>
        </p:txBody>
      </p:sp>
    </p:spTree>
    <p:extLst>
      <p:ext uri="{BB962C8B-B14F-4D97-AF65-F5344CB8AC3E}">
        <p14:creationId xmlns:p14="http://schemas.microsoft.com/office/powerpoint/2010/main" val="216005339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691801-9B03-8509-6A0B-A3D9C7F8CE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B397934-A46A-1EDB-D8AC-5588C4A971D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62265" y="73152"/>
            <a:ext cx="3219470" cy="47937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034922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CFB9DC-A706-AA68-9D06-3D41177A73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F2FD69D-5A19-5F6B-C607-51492CAC6BD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0683" y="462533"/>
            <a:ext cx="2796845" cy="4022429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5F9224CD-E576-1D8D-168C-2CB65C8C081F}"/>
              </a:ext>
            </a:extLst>
          </p:cNvPr>
          <p:cNvSpPr txBox="1"/>
          <p:nvPr/>
        </p:nvSpPr>
        <p:spPr>
          <a:xfrm>
            <a:off x="2981655" y="4565551"/>
            <a:ext cx="1457450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900" dirty="0"/>
              <a:t>Source: Library of Congress</a:t>
            </a:r>
          </a:p>
        </p:txBody>
      </p:sp>
    </p:spTree>
    <p:extLst>
      <p:ext uri="{BB962C8B-B14F-4D97-AF65-F5344CB8AC3E}">
        <p14:creationId xmlns:p14="http://schemas.microsoft.com/office/powerpoint/2010/main" val="166483109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2A45AE-9601-A062-4C84-A22C0D54F5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C66FD60-58C7-4DA1-45C1-32661735E65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16688" y="703706"/>
            <a:ext cx="5310623" cy="3334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295811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456</TotalTime>
  <Words>186</Words>
  <Application>Microsoft Office PowerPoint</Application>
  <PresentationFormat>On-screen Show (16:9)</PresentationFormat>
  <Paragraphs>31</Paragraphs>
  <Slides>12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4" baseType="lpstr"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Andrew Hill</cp:lastModifiedBy>
  <cp:revision>3</cp:revision>
  <dcterms:created xsi:type="dcterms:W3CDTF">2026-07-24T09:46:33Z</dcterms:created>
  <dcterms:modified xsi:type="dcterms:W3CDTF">2026-07-25T10:43:59Z</dcterms:modified>
</cp:coreProperties>
</file>